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wmf" ContentType="image/x-wmf"/>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Lst>
  <p:notesMasterIdLst>
    <p:notesMasterId r:id="rId39"/>
  </p:notesMasterIdLst>
  <p:handoutMasterIdLst>
    <p:handoutMasterId r:id="rId40"/>
  </p:handoutMasterIdLst>
  <p:sldIdLst>
    <p:sldId id="257" r:id="rId2"/>
    <p:sldId id="342" r:id="rId3"/>
    <p:sldId id="308" r:id="rId4"/>
    <p:sldId id="307" r:id="rId5"/>
    <p:sldId id="345" r:id="rId6"/>
    <p:sldId id="412" r:id="rId7"/>
    <p:sldId id="335" r:id="rId8"/>
    <p:sldId id="343" r:id="rId9"/>
    <p:sldId id="341" r:id="rId10"/>
    <p:sldId id="393" r:id="rId11"/>
    <p:sldId id="395" r:id="rId12"/>
    <p:sldId id="396" r:id="rId13"/>
    <p:sldId id="311" r:id="rId14"/>
    <p:sldId id="397" r:id="rId15"/>
    <p:sldId id="355" r:id="rId16"/>
    <p:sldId id="398" r:id="rId17"/>
    <p:sldId id="413" r:id="rId18"/>
    <p:sldId id="322" r:id="rId19"/>
    <p:sldId id="399" r:id="rId20"/>
    <p:sldId id="401" r:id="rId21"/>
    <p:sldId id="414" r:id="rId22"/>
    <p:sldId id="402" r:id="rId23"/>
    <p:sldId id="415" r:id="rId24"/>
    <p:sldId id="416" r:id="rId25"/>
    <p:sldId id="403" r:id="rId26"/>
    <p:sldId id="417" r:id="rId27"/>
    <p:sldId id="404" r:id="rId28"/>
    <p:sldId id="405" r:id="rId29"/>
    <p:sldId id="406" r:id="rId30"/>
    <p:sldId id="418" r:id="rId31"/>
    <p:sldId id="419" r:id="rId32"/>
    <p:sldId id="407" r:id="rId33"/>
    <p:sldId id="408" r:id="rId34"/>
    <p:sldId id="409" r:id="rId35"/>
    <p:sldId id="411" r:id="rId36"/>
    <p:sldId id="420" r:id="rId37"/>
    <p:sldId id="295" r:id="rId38"/>
  </p:sldIdLst>
  <p:sldSz cx="9906000" cy="6858000" type="A4"/>
  <p:notesSz cx="7315200" cy="9601200"/>
  <p:defaultTextStyle>
    <a:defPPr>
      <a:defRPr lang="de-DE"/>
    </a:defPPr>
    <a:lvl1pPr algn="ctr" rtl="0" fontAlgn="base">
      <a:spcBef>
        <a:spcPct val="0"/>
      </a:spcBef>
      <a:spcAft>
        <a:spcPct val="0"/>
      </a:spcAft>
      <a:defRPr sz="1500" kern="1200">
        <a:solidFill>
          <a:schemeClr val="tx1"/>
        </a:solidFill>
        <a:latin typeface="Arial" charset="0"/>
        <a:ea typeface="+mn-ea"/>
        <a:cs typeface="+mn-cs"/>
      </a:defRPr>
    </a:lvl1pPr>
    <a:lvl2pPr marL="457200" algn="ctr" rtl="0" fontAlgn="base">
      <a:spcBef>
        <a:spcPct val="0"/>
      </a:spcBef>
      <a:spcAft>
        <a:spcPct val="0"/>
      </a:spcAft>
      <a:defRPr sz="1500" kern="1200">
        <a:solidFill>
          <a:schemeClr val="tx1"/>
        </a:solidFill>
        <a:latin typeface="Arial" charset="0"/>
        <a:ea typeface="+mn-ea"/>
        <a:cs typeface="+mn-cs"/>
      </a:defRPr>
    </a:lvl2pPr>
    <a:lvl3pPr marL="914400" algn="ctr" rtl="0" fontAlgn="base">
      <a:spcBef>
        <a:spcPct val="0"/>
      </a:spcBef>
      <a:spcAft>
        <a:spcPct val="0"/>
      </a:spcAft>
      <a:defRPr sz="1500" kern="1200">
        <a:solidFill>
          <a:schemeClr val="tx1"/>
        </a:solidFill>
        <a:latin typeface="Arial" charset="0"/>
        <a:ea typeface="+mn-ea"/>
        <a:cs typeface="+mn-cs"/>
      </a:defRPr>
    </a:lvl3pPr>
    <a:lvl4pPr marL="1371600" algn="ctr" rtl="0" fontAlgn="base">
      <a:spcBef>
        <a:spcPct val="0"/>
      </a:spcBef>
      <a:spcAft>
        <a:spcPct val="0"/>
      </a:spcAft>
      <a:defRPr sz="1500" kern="1200">
        <a:solidFill>
          <a:schemeClr val="tx1"/>
        </a:solidFill>
        <a:latin typeface="Arial" charset="0"/>
        <a:ea typeface="+mn-ea"/>
        <a:cs typeface="+mn-cs"/>
      </a:defRPr>
    </a:lvl4pPr>
    <a:lvl5pPr marL="1828800" algn="ctr" rtl="0" fontAlgn="base">
      <a:spcBef>
        <a:spcPct val="0"/>
      </a:spcBef>
      <a:spcAft>
        <a:spcPct val="0"/>
      </a:spcAft>
      <a:defRPr sz="1500" kern="1200">
        <a:solidFill>
          <a:schemeClr val="tx1"/>
        </a:solidFill>
        <a:latin typeface="Arial" charset="0"/>
        <a:ea typeface="+mn-ea"/>
        <a:cs typeface="+mn-cs"/>
      </a:defRPr>
    </a:lvl5pPr>
    <a:lvl6pPr marL="2286000" algn="l" defTabSz="914400" rtl="0" eaLnBrk="1" latinLnBrk="0" hangingPunct="1">
      <a:defRPr sz="1500" kern="1200">
        <a:solidFill>
          <a:schemeClr val="tx1"/>
        </a:solidFill>
        <a:latin typeface="Arial" charset="0"/>
        <a:ea typeface="+mn-ea"/>
        <a:cs typeface="+mn-cs"/>
      </a:defRPr>
    </a:lvl6pPr>
    <a:lvl7pPr marL="2743200" algn="l" defTabSz="914400" rtl="0" eaLnBrk="1" latinLnBrk="0" hangingPunct="1">
      <a:defRPr sz="1500" kern="1200">
        <a:solidFill>
          <a:schemeClr val="tx1"/>
        </a:solidFill>
        <a:latin typeface="Arial" charset="0"/>
        <a:ea typeface="+mn-ea"/>
        <a:cs typeface="+mn-cs"/>
      </a:defRPr>
    </a:lvl7pPr>
    <a:lvl8pPr marL="3200400" algn="l" defTabSz="914400" rtl="0" eaLnBrk="1" latinLnBrk="0" hangingPunct="1">
      <a:defRPr sz="1500" kern="1200">
        <a:solidFill>
          <a:schemeClr val="tx1"/>
        </a:solidFill>
        <a:latin typeface="Arial" charset="0"/>
        <a:ea typeface="+mn-ea"/>
        <a:cs typeface="+mn-cs"/>
      </a:defRPr>
    </a:lvl8pPr>
    <a:lvl9pPr marL="3657600" algn="l" defTabSz="914400" rtl="0" eaLnBrk="1" latinLnBrk="0" hangingPunct="1">
      <a:defRPr sz="15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CCCC00"/>
    <a:srgbClr val="FFFF25"/>
    <a:srgbClr val="CCFFCC"/>
    <a:srgbClr val="FF0000"/>
    <a:srgbClr val="E8E8E8"/>
    <a:srgbClr val="E0E0E0"/>
    <a:srgbClr val="FFFF00"/>
    <a:srgbClr val="CCECFF"/>
    <a:srgbClr val="99FF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8" autoAdjust="0"/>
    <p:restoredTop sz="73377" autoAdjust="0"/>
  </p:normalViewPr>
  <p:slideViewPr>
    <p:cSldViewPr snapToObjects="1">
      <p:cViewPr varScale="1">
        <p:scale>
          <a:sx n="86" d="100"/>
          <a:sy n="86" d="100"/>
        </p:scale>
        <p:origin x="-990" y="-84"/>
      </p:cViewPr>
      <p:guideLst>
        <p:guide orient="horz" pos="3797"/>
        <p:guide orient="horz" pos="730"/>
        <p:guide orient="horz" pos="1573"/>
        <p:guide orient="horz" pos="4042"/>
        <p:guide orient="horz" pos="4197"/>
        <p:guide orient="horz" pos="3836"/>
        <p:guide orient="horz" pos="504"/>
        <p:guide orient="horz" pos="587"/>
        <p:guide pos="6029"/>
        <p:guide pos="4801"/>
        <p:guide pos="211"/>
        <p:guide pos="1436"/>
        <p:guide pos="47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73" d="100"/>
          <a:sy n="73" d="100"/>
        </p:scale>
        <p:origin x="-2178" y="-102"/>
      </p:cViewPr>
      <p:guideLst>
        <p:guide orient="horz" pos="3024"/>
        <p:guide orient="horz" pos="5875"/>
        <p:guide orient="horz" pos="5970"/>
        <p:guide pos="2305"/>
      </p:guideLst>
    </p:cSldViewPr>
  </p:notesViewPr>
  <p:gridSpacing cx="46085125" cy="4608512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346" name="Picture 12" descr="continental_255_153_0_RGB"/>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5813" y="9120188"/>
            <a:ext cx="2400300" cy="357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7" name="Line 13"/>
          <p:cNvSpPr>
            <a:spLocks noChangeShapeType="1"/>
          </p:cNvSpPr>
          <p:nvPr/>
        </p:nvSpPr>
        <p:spPr bwMode="auto">
          <a:xfrm>
            <a:off x="320675" y="9048750"/>
            <a:ext cx="6675438" cy="0"/>
          </a:xfrm>
          <a:prstGeom prst="line">
            <a:avLst/>
          </a:prstGeom>
          <a:noFill/>
          <a:ln w="19050">
            <a:solidFill>
              <a:schemeClr val="tx1"/>
            </a:solidFill>
            <a:round/>
            <a:headEnd/>
            <a:tailEnd type="none" w="sm" len="lg"/>
          </a:ln>
          <a:extLst>
            <a:ext uri="{909E8E84-426E-40DD-AFC4-6F175D3DCCD1}">
              <a14:hiddenFill xmlns:a14="http://schemas.microsoft.com/office/drawing/2010/main" xmlns="">
                <a:noFill/>
              </a14:hiddenFill>
            </a:ext>
          </a:extLst>
        </p:spPr>
        <p:txBody>
          <a:bodyPr lIns="92016" tIns="46008" rIns="92016" bIns="46008" anchor="b"/>
          <a:lstStyle/>
          <a:p>
            <a:endParaRPr lang="en-US"/>
          </a:p>
        </p:txBody>
      </p:sp>
      <p:sp>
        <p:nvSpPr>
          <p:cNvPr id="57348" name="Rectangle 14"/>
          <p:cNvSpPr>
            <a:spLocks noChangeArrowheads="1"/>
          </p:cNvSpPr>
          <p:nvPr/>
        </p:nvSpPr>
        <p:spPr bwMode="auto">
          <a:xfrm>
            <a:off x="177800" y="9264650"/>
            <a:ext cx="852488" cy="249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type="none" w="sm" len="lg"/>
              </a14:hiddenLine>
            </a:ext>
          </a:extLst>
        </p:spPr>
        <p:txBody>
          <a:bodyPr wrap="none" lIns="107513" tIns="53756" rIns="107513" bIns="53756">
            <a:spAutoFit/>
          </a:bodyPr>
          <a:lstStyle/>
          <a:p>
            <a:pPr algn="l" defTabSz="915988" eaLnBrk="0" hangingPunct="0">
              <a:spcBef>
                <a:spcPct val="50000"/>
              </a:spcBef>
            </a:pPr>
            <a:r>
              <a:rPr lang="de-DE" sz="1000"/>
              <a:t>Page </a:t>
            </a:r>
            <a:fld id="{EACC6BA5-3324-45CE-87A0-3A18259B59F7}" type="slidenum">
              <a:rPr lang="de-DE" sz="1000"/>
              <a:pPr algn="l" defTabSz="915988" eaLnBrk="0" hangingPunct="0">
                <a:spcBef>
                  <a:spcPct val="50000"/>
                </a:spcBef>
              </a:pPr>
              <a:t>‹#›</a:t>
            </a:fld>
            <a:endParaRPr lang="de-DE" sz="1000"/>
          </a:p>
        </p:txBody>
      </p:sp>
      <p:sp>
        <p:nvSpPr>
          <p:cNvPr id="57349" name="Line 15"/>
          <p:cNvSpPr>
            <a:spLocks noChangeShapeType="1"/>
          </p:cNvSpPr>
          <p:nvPr/>
        </p:nvSpPr>
        <p:spPr bwMode="auto">
          <a:xfrm>
            <a:off x="317500" y="596900"/>
            <a:ext cx="6675438" cy="0"/>
          </a:xfrm>
          <a:prstGeom prst="line">
            <a:avLst/>
          </a:prstGeom>
          <a:noFill/>
          <a:ln w="19050">
            <a:solidFill>
              <a:schemeClr val="tx1"/>
            </a:solidFill>
            <a:round/>
            <a:headEnd/>
            <a:tailEnd type="none" w="sm" len="lg"/>
          </a:ln>
          <a:extLst>
            <a:ext uri="{909E8E84-426E-40DD-AFC4-6F175D3DCCD1}">
              <a14:hiddenFill xmlns:a14="http://schemas.microsoft.com/office/drawing/2010/main" xmlns="">
                <a:noFill/>
              </a14:hiddenFill>
            </a:ext>
          </a:extLst>
        </p:spPr>
        <p:txBody>
          <a:bodyPr lIns="92016" tIns="46008" rIns="92016" bIns="46008" anchor="b"/>
          <a:lstStyle/>
          <a:p>
            <a:endParaRPr lang="en-US"/>
          </a:p>
        </p:txBody>
      </p:sp>
      <p:sp>
        <p:nvSpPr>
          <p:cNvPr id="28688" name="Rectangle 16"/>
          <p:cNvSpPr>
            <a:spLocks noGrp="1" noChangeArrowheads="1"/>
          </p:cNvSpPr>
          <p:nvPr>
            <p:ph type="hdr" sz="quarter"/>
          </p:nvPr>
        </p:nvSpPr>
        <p:spPr bwMode="auto">
          <a:xfrm>
            <a:off x="328613" y="0"/>
            <a:ext cx="6677025" cy="519113"/>
          </a:xfrm>
          <a:prstGeom prst="rect">
            <a:avLst/>
          </a:prstGeom>
          <a:noFill/>
          <a:ln>
            <a:noFill/>
          </a:ln>
          <a:effectLst/>
          <a:extLst/>
        </p:spPr>
        <p:txBody>
          <a:bodyPr vert="horz" wrap="square" lIns="0" tIns="0" rIns="0" bIns="0" numCol="1" anchor="b" anchorCtr="0" compatLnSpc="1">
            <a:prstTxWarp prst="textNoShape">
              <a:avLst/>
            </a:prstTxWarp>
          </a:bodyPr>
          <a:lstStyle>
            <a:lvl1pPr algn="l" defTabSz="909638" eaLnBrk="0" hangingPunct="0">
              <a:defRPr sz="1600" b="1">
                <a:latin typeface="Arial" charset="0"/>
              </a:defRPr>
            </a:lvl1pPr>
          </a:lstStyle>
          <a:p>
            <a:pPr>
              <a:defRPr/>
            </a:pPr>
            <a:endParaRPr lang="de-DE"/>
          </a:p>
        </p:txBody>
      </p:sp>
    </p:spTree>
    <p:extLst>
      <p:ext uri="{BB962C8B-B14F-4D97-AF65-F5344CB8AC3E}">
        <p14:creationId xmlns:p14="http://schemas.microsoft.com/office/powerpoint/2010/main" xmlns="" val="17370738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4"/>
          <p:cNvSpPr>
            <a:spLocks noGrp="1" noRot="1" noChangeAspect="1" noChangeArrowheads="1" noTextEdit="1"/>
          </p:cNvSpPr>
          <p:nvPr>
            <p:ph type="sldImg" idx="2"/>
          </p:nvPr>
        </p:nvSpPr>
        <p:spPr bwMode="auto">
          <a:xfrm>
            <a:off x="1055688" y="719138"/>
            <a:ext cx="520065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5" name="Rectangle 5"/>
          <p:cNvSpPr>
            <a:spLocks noGrp="1" noChangeArrowheads="1"/>
          </p:cNvSpPr>
          <p:nvPr>
            <p:ph type="body" sz="quarter" idx="3"/>
          </p:nvPr>
        </p:nvSpPr>
        <p:spPr bwMode="auto">
          <a:xfrm>
            <a:off x="731838" y="4559300"/>
            <a:ext cx="5851525" cy="4322763"/>
          </a:xfrm>
          <a:prstGeom prst="rect">
            <a:avLst/>
          </a:prstGeom>
          <a:noFill/>
          <a:ln>
            <a:noFill/>
          </a:ln>
          <a:effectLst/>
          <a:extLst/>
        </p:spPr>
        <p:txBody>
          <a:bodyPr vert="horz" wrap="square" lIns="91010" tIns="45505" rIns="91010" bIns="45505"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pic>
        <p:nvPicPr>
          <p:cNvPr id="34820" name="Picture 11" descr="continental_255_153_0_RG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95813" y="9120188"/>
            <a:ext cx="2400300" cy="357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Line 12"/>
          <p:cNvSpPr>
            <a:spLocks noChangeShapeType="1"/>
          </p:cNvSpPr>
          <p:nvPr/>
        </p:nvSpPr>
        <p:spPr bwMode="auto">
          <a:xfrm>
            <a:off x="320675" y="9048750"/>
            <a:ext cx="6675438" cy="0"/>
          </a:xfrm>
          <a:prstGeom prst="line">
            <a:avLst/>
          </a:prstGeom>
          <a:noFill/>
          <a:ln w="19050">
            <a:solidFill>
              <a:schemeClr val="tx1"/>
            </a:solidFill>
            <a:round/>
            <a:headEnd/>
            <a:tailEnd type="none" w="sm" len="lg"/>
          </a:ln>
          <a:extLst>
            <a:ext uri="{909E8E84-426E-40DD-AFC4-6F175D3DCCD1}">
              <a14:hiddenFill xmlns:a14="http://schemas.microsoft.com/office/drawing/2010/main" xmlns="">
                <a:noFill/>
              </a14:hiddenFill>
            </a:ext>
          </a:extLst>
        </p:spPr>
        <p:txBody>
          <a:bodyPr lIns="92016" tIns="46008" rIns="92016" bIns="46008" anchor="b"/>
          <a:lstStyle/>
          <a:p>
            <a:endParaRPr lang="en-US"/>
          </a:p>
        </p:txBody>
      </p:sp>
      <p:sp>
        <p:nvSpPr>
          <p:cNvPr id="34822" name="Rectangle 13"/>
          <p:cNvSpPr>
            <a:spLocks noChangeArrowheads="1"/>
          </p:cNvSpPr>
          <p:nvPr/>
        </p:nvSpPr>
        <p:spPr bwMode="auto">
          <a:xfrm>
            <a:off x="177800" y="9264650"/>
            <a:ext cx="852488" cy="249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type="none" w="sm" len="lg"/>
              </a14:hiddenLine>
            </a:ext>
          </a:extLst>
        </p:spPr>
        <p:txBody>
          <a:bodyPr wrap="none" lIns="107513" tIns="53756" rIns="107513" bIns="53756">
            <a:spAutoFit/>
          </a:bodyPr>
          <a:lstStyle/>
          <a:p>
            <a:pPr algn="l" defTabSz="915988" eaLnBrk="0" hangingPunct="0">
              <a:spcBef>
                <a:spcPct val="50000"/>
              </a:spcBef>
            </a:pPr>
            <a:r>
              <a:rPr lang="de-DE" sz="1000"/>
              <a:t>Page </a:t>
            </a:r>
            <a:fld id="{57837527-0824-4AE9-A103-B39E53E7ABAF}" type="slidenum">
              <a:rPr lang="de-DE" sz="1000"/>
              <a:pPr algn="l" defTabSz="915988" eaLnBrk="0" hangingPunct="0">
                <a:spcBef>
                  <a:spcPct val="50000"/>
                </a:spcBef>
              </a:pPr>
              <a:t>‹#›</a:t>
            </a:fld>
            <a:endParaRPr lang="de-DE" sz="1000"/>
          </a:p>
        </p:txBody>
      </p:sp>
      <p:sp>
        <p:nvSpPr>
          <p:cNvPr id="34823" name="Line 14"/>
          <p:cNvSpPr>
            <a:spLocks noChangeShapeType="1"/>
          </p:cNvSpPr>
          <p:nvPr/>
        </p:nvSpPr>
        <p:spPr bwMode="auto">
          <a:xfrm>
            <a:off x="320675" y="4427538"/>
            <a:ext cx="6675438" cy="0"/>
          </a:xfrm>
          <a:prstGeom prst="line">
            <a:avLst/>
          </a:prstGeom>
          <a:noFill/>
          <a:ln w="19050">
            <a:solidFill>
              <a:schemeClr val="tx1"/>
            </a:solidFill>
            <a:round/>
            <a:headEnd/>
            <a:tailEnd type="none" w="sm" len="lg"/>
          </a:ln>
          <a:extLst>
            <a:ext uri="{909E8E84-426E-40DD-AFC4-6F175D3DCCD1}">
              <a14:hiddenFill xmlns:a14="http://schemas.microsoft.com/office/drawing/2010/main" xmlns="">
                <a:noFill/>
              </a14:hiddenFill>
            </a:ext>
          </a:extLst>
        </p:spPr>
        <p:txBody>
          <a:bodyPr lIns="92016" tIns="46008" rIns="92016" bIns="46008" anchor="b"/>
          <a:lstStyle/>
          <a:p>
            <a:endParaRPr lang="en-US"/>
          </a:p>
        </p:txBody>
      </p:sp>
      <p:sp>
        <p:nvSpPr>
          <p:cNvPr id="34824" name="Line 15"/>
          <p:cNvSpPr>
            <a:spLocks noChangeShapeType="1"/>
          </p:cNvSpPr>
          <p:nvPr/>
        </p:nvSpPr>
        <p:spPr bwMode="auto">
          <a:xfrm>
            <a:off x="317500" y="596900"/>
            <a:ext cx="6675438" cy="0"/>
          </a:xfrm>
          <a:prstGeom prst="line">
            <a:avLst/>
          </a:prstGeom>
          <a:noFill/>
          <a:ln w="19050">
            <a:solidFill>
              <a:schemeClr val="tx1"/>
            </a:solidFill>
            <a:round/>
            <a:headEnd/>
            <a:tailEnd type="none" w="sm" len="lg"/>
          </a:ln>
          <a:extLst>
            <a:ext uri="{909E8E84-426E-40DD-AFC4-6F175D3DCCD1}">
              <a14:hiddenFill xmlns:a14="http://schemas.microsoft.com/office/drawing/2010/main" xmlns="">
                <a:noFill/>
              </a14:hiddenFill>
            </a:ext>
          </a:extLst>
        </p:spPr>
        <p:txBody>
          <a:bodyPr lIns="92016" tIns="46008" rIns="92016" bIns="46008" anchor="b"/>
          <a:lstStyle/>
          <a:p>
            <a:endParaRPr lang="en-US"/>
          </a:p>
        </p:txBody>
      </p:sp>
      <p:sp>
        <p:nvSpPr>
          <p:cNvPr id="5136" name="Rectangle 16"/>
          <p:cNvSpPr>
            <a:spLocks noGrp="1" noChangeArrowheads="1"/>
          </p:cNvSpPr>
          <p:nvPr>
            <p:ph type="hdr" sz="quarter"/>
          </p:nvPr>
        </p:nvSpPr>
        <p:spPr bwMode="auto">
          <a:xfrm>
            <a:off x="328613" y="0"/>
            <a:ext cx="6677025" cy="519113"/>
          </a:xfrm>
          <a:prstGeom prst="rect">
            <a:avLst/>
          </a:prstGeom>
          <a:noFill/>
          <a:ln>
            <a:noFill/>
          </a:ln>
          <a:effectLst/>
          <a:extLst/>
        </p:spPr>
        <p:txBody>
          <a:bodyPr vert="horz" wrap="square" lIns="0" tIns="0" rIns="0" bIns="0" numCol="1" anchor="b" anchorCtr="0" compatLnSpc="1">
            <a:prstTxWarp prst="textNoShape">
              <a:avLst/>
            </a:prstTxWarp>
          </a:bodyPr>
          <a:lstStyle>
            <a:lvl1pPr algn="l" defTabSz="909638" eaLnBrk="0" hangingPunct="0">
              <a:defRPr sz="1600" b="1">
                <a:latin typeface="Arial" charset="0"/>
              </a:defRPr>
            </a:lvl1pPr>
          </a:lstStyle>
          <a:p>
            <a:pPr>
              <a:defRPr/>
            </a:pPr>
            <a:endParaRPr lang="de-DE"/>
          </a:p>
        </p:txBody>
      </p:sp>
    </p:spTree>
    <p:extLst>
      <p:ext uri="{BB962C8B-B14F-4D97-AF65-F5344CB8AC3E}">
        <p14:creationId xmlns:p14="http://schemas.microsoft.com/office/powerpoint/2010/main" xmlns="" val="23085084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057275" y="720725"/>
            <a:ext cx="5200650" cy="3600450"/>
          </a:xfrm>
          <a:ln/>
        </p:spPr>
      </p:sp>
      <p:sp>
        <p:nvSpPr>
          <p:cNvPr id="35843" name="Rectangle 3"/>
          <p:cNvSpPr>
            <a:spLocks noGrp="1" noChangeArrowheads="1"/>
          </p:cNvSpPr>
          <p:nvPr>
            <p:ph type="body" idx="1"/>
          </p:nvPr>
        </p:nvSpPr>
        <p:spPr>
          <a:xfrm>
            <a:off x="731838" y="4560888"/>
            <a:ext cx="5851525" cy="43195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smtClean="0"/>
              <a:t>Abbreviation HMI stands for Human Machine Interface. HMI is the way humans interact with electronic devices. On computers there are two main kinds of HMI:</a:t>
            </a:r>
          </a:p>
          <a:p>
            <a:pPr eaLnBrk="1" hangingPunct="1"/>
            <a:r>
              <a:rPr lang="en-US" dirty="0" smtClean="0"/>
              <a:t>CLI – command line interface, where user types commands, and system executes them (possibly providing results back on screen)</a:t>
            </a:r>
          </a:p>
          <a:p>
            <a:pPr eaLnBrk="1" hangingPunct="1"/>
            <a:r>
              <a:rPr lang="en-US" dirty="0" smtClean="0"/>
              <a:t>GUI – graphical user interface, where user uses images to see current status of the controlled program and uses usually mouse and keyboard to control that program (in tablets and </a:t>
            </a:r>
            <a:r>
              <a:rPr lang="en-US" dirty="0" err="1" smtClean="0"/>
              <a:t>smartphones</a:t>
            </a:r>
            <a:r>
              <a:rPr lang="en-US" dirty="0" smtClean="0"/>
              <a:t> we have touch screens).</a:t>
            </a:r>
          </a:p>
          <a:p>
            <a:pPr eaLnBrk="1" hangingPunct="1"/>
            <a:r>
              <a:rPr lang="en-US" dirty="0" smtClean="0"/>
              <a:t>There are some other kinds of user interfaces; just to mention that even now some devices has support for voice UI. Perhaps if we want to get such kind of UI we need to introduce some kind of keyword before commands, so that car will not accidentally execute some command (during conversation of driver and passenger): a good candidate for such a command is some word which is not used normally and has no meaning, for example: “abracadabra”.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058863" y="720725"/>
            <a:ext cx="5197475" cy="3598863"/>
          </a:xfrm>
          <a:ln/>
        </p:spPr>
      </p:sp>
      <p:sp>
        <p:nvSpPr>
          <p:cNvPr id="46083" name="Rectangle 3"/>
          <p:cNvSpPr>
            <a:spLocks noGrp="1" noChangeArrowheads="1"/>
          </p:cNvSpPr>
          <p:nvPr>
            <p:ph type="body" idx="1"/>
          </p:nvPr>
        </p:nvSpPr>
        <p:spPr>
          <a:xfrm>
            <a:off x="731838" y="4560888"/>
            <a:ext cx="5851525" cy="43195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ko-KR" dirty="0" smtClean="0">
                <a:ea typeface="굴림" pitchFamily="34" charset="-127"/>
              </a:rPr>
              <a:t>Data from external </a:t>
            </a:r>
            <a:r>
              <a:rPr lang="en-US" altLang="ko-KR" dirty="0" err="1" smtClean="0">
                <a:ea typeface="굴림" pitchFamily="34" charset="-127"/>
              </a:rPr>
              <a:t>DPool</a:t>
            </a:r>
            <a:r>
              <a:rPr lang="en-US" altLang="ko-KR" dirty="0" smtClean="0">
                <a:ea typeface="굴림" pitchFamily="34" charset="-127"/>
              </a:rPr>
              <a:t> is important for HMI. Many of widget properties are calculated based on that data. Because of the way it is used we call this usage API calls. We want to make sure that all widget will see same data from </a:t>
            </a:r>
            <a:r>
              <a:rPr lang="en-US" altLang="ko-KR" dirty="0" err="1" smtClean="0">
                <a:ea typeface="굴림" pitchFamily="34" charset="-127"/>
              </a:rPr>
              <a:t>DPool</a:t>
            </a:r>
            <a:r>
              <a:rPr lang="en-US" altLang="ko-KR" dirty="0" smtClean="0">
                <a:ea typeface="굴림" pitchFamily="34" charset="-127"/>
              </a:rPr>
              <a:t> during processing of a external message, otherwise we will have inconsistent data for different widget. There is a special component API manager for this.</a:t>
            </a:r>
          </a:p>
          <a:p>
            <a:endParaRPr lang="de-DE"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Not all the data is displayed at once on the screen, there are usually different modes which display different data or in a different way on the screen. To manage this we have to hide some of the widgets and show other widgets. This is done by showing and hiding entire </a:t>
            </a:r>
            <a:r>
              <a:rPr lang="en-US" dirty="0" err="1" smtClean="0"/>
              <a:t>subtree</a:t>
            </a:r>
            <a:r>
              <a:rPr lang="en-US" dirty="0" smtClean="0"/>
              <a:t> of widgets. Often we have not enough space for all widgets in a cluster (some project has several hundreds of widgets in total), in such cases we not just hide widget, we destroy entire </a:t>
            </a:r>
            <a:r>
              <a:rPr lang="en-US" dirty="0" err="1" smtClean="0"/>
              <a:t>subtree</a:t>
            </a:r>
            <a:r>
              <a:rPr lang="en-US" dirty="0" smtClean="0"/>
              <a:t> of widgets and then rebuild new one (for the new mode).</a:t>
            </a:r>
          </a:p>
          <a:p>
            <a:r>
              <a:rPr lang="en-US" dirty="0" smtClean="0"/>
              <a:t>Which </a:t>
            </a:r>
            <a:r>
              <a:rPr lang="en-US" dirty="0" err="1" smtClean="0"/>
              <a:t>subtree</a:t>
            </a:r>
            <a:r>
              <a:rPr lang="en-US" dirty="0" smtClean="0"/>
              <a:t> to be shown and how to react on some messages is decided by a state machines. State machines are implementation of </a:t>
            </a:r>
            <a:r>
              <a:rPr lang="bg-BG" b="1" dirty="0" smtClean="0"/>
              <a:t>finite-state machine</a:t>
            </a:r>
            <a:r>
              <a:rPr lang="bg-BG" dirty="0" smtClean="0"/>
              <a:t> (</a:t>
            </a:r>
            <a:r>
              <a:rPr lang="bg-BG" b="1" dirty="0" smtClean="0"/>
              <a:t>FSM</a:t>
            </a:r>
            <a:r>
              <a:rPr lang="bg-BG" dirty="0" smtClean="0"/>
              <a:t>) or </a:t>
            </a:r>
            <a:r>
              <a:rPr lang="bg-BG" b="1" dirty="0" smtClean="0"/>
              <a:t>finite-state automaton</a:t>
            </a:r>
            <a:r>
              <a:rPr lang="bg-BG" dirty="0" smtClean="0"/>
              <a:t>, or simply a </a:t>
            </a:r>
            <a:r>
              <a:rPr lang="bg-BG" b="1" dirty="0" smtClean="0"/>
              <a:t>state machine</a:t>
            </a:r>
            <a:r>
              <a:rPr lang="en-US" b="1" dirty="0" smtClean="0"/>
              <a:t>.</a:t>
            </a:r>
            <a:r>
              <a:rPr lang="en-US" dirty="0" smtClean="0"/>
              <a:t> State machines have several states and transition between states. FSM react on received messages by changing (or not changing) their state. When they change state they trigger some action (usually calling some method or methods) and during that action </a:t>
            </a:r>
            <a:r>
              <a:rPr lang="en-US" dirty="0" err="1" smtClean="0"/>
              <a:t>subtrees</a:t>
            </a:r>
            <a:r>
              <a:rPr lang="en-US" dirty="0" smtClean="0"/>
              <a:t> of widgets are rebuild and entire widget tree changes.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In the example above:</a:t>
            </a:r>
          </a:p>
          <a:p>
            <a:r>
              <a:rPr lang="en-US" smtClean="0"/>
              <a:t>The widget visibility of pointer and bargraph can be switched using property dependency</a:t>
            </a:r>
          </a:p>
          <a:p>
            <a:r>
              <a:rPr lang="en-US" smtClean="0"/>
              <a:t>The dial bitmap can be exchanged using GS2 support (or also property dependency)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Creating all widgets programmatically would be a huge amount of hardcoded widgets and is not easily maintainable. Moreover even during implementation phase it will be hard to work.</a:t>
            </a:r>
          </a:p>
          <a:p>
            <a:r>
              <a:rPr lang="en-US" dirty="0" smtClean="0"/>
              <a:t>All GUI frameworks provide a way to create widget tree by defining it not programmatically, but in a configurable way. This is what we call “model”. Model in </a:t>
            </a:r>
            <a:r>
              <a:rPr lang="en-US" dirty="0" err="1" smtClean="0"/>
              <a:t>Artemmis</a:t>
            </a:r>
            <a:r>
              <a:rPr lang="en-US" dirty="0" smtClean="0"/>
              <a:t> is a configuration of widget tree plus all resources we would need for it (like images, fonts, …).</a:t>
            </a:r>
          </a:p>
          <a:p>
            <a:r>
              <a:rPr lang="en-US" dirty="0" smtClean="0"/>
              <a:t>Model is described in XML text format in HMI language. This XML description (consisting of many XML files) is processed by “HMI language compiler BRUTUS”. It produces some resource data (used during tree build) and even some code for the defined by the model widget reactions to some messages. This generated code is known as “final hooks” in HMI.</a:t>
            </a:r>
          </a:p>
          <a:p>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Memory management in object oriented system is very important. There are many objects created and removed very often. As a result memory becomes fragmented. To address this issue we use our internal memory management. This is possible due to fact that we have BRUTUS and it can calculate all the memory we may need at once (for the widgets). The thing is that not all widgets are needed, for different modes – different sets of widgets are needed. So BRUTUS calculates which is the worst case and generates tables with maximum number of object of some size which are needed at once.</a:t>
            </a:r>
          </a:p>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t>There are many tools, result from some of them is input for the others. For example result of API… and RSST is input for Brutus. We call all this a toolchain. All tools has to succeed in order to have successful generation of all files which after compilation and linking are finally prepared as a binary image.</a:t>
            </a:r>
          </a:p>
          <a:p>
            <a:endParaRPr lang="en-US" smtClean="0"/>
          </a:p>
          <a:p>
            <a:r>
              <a:rPr lang="en-US" smtClean="0"/>
              <a:t>Here we have full picture of all tools involved to get compilable system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057275" y="720725"/>
            <a:ext cx="5200650" cy="3600450"/>
          </a:xfrm>
          <a:ln/>
        </p:spPr>
      </p:sp>
      <p:sp>
        <p:nvSpPr>
          <p:cNvPr id="64515" name="Rectangle 3"/>
          <p:cNvSpPr>
            <a:spLocks noGrp="1" noChangeArrowheads="1"/>
          </p:cNvSpPr>
          <p:nvPr>
            <p:ph type="body" idx="1"/>
          </p:nvPr>
        </p:nvSpPr>
        <p:spPr>
          <a:xfrm>
            <a:off x="731838" y="4560888"/>
            <a:ext cx="5851525" cy="4319587"/>
          </a:xfrm>
          <a:noFill/>
        </p:spPr>
        <p:txBody>
          <a:bodyPr lIns="90306" tIns="45153" rIns="90306" bIns="45153"/>
          <a:lstStyle/>
          <a:p>
            <a:pPr eaLnBrk="1" hangingPunct="1"/>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057275" y="720725"/>
            <a:ext cx="5200650" cy="3600450"/>
          </a:xfrm>
          <a:ln/>
        </p:spPr>
      </p:sp>
      <p:sp>
        <p:nvSpPr>
          <p:cNvPr id="52227" name="Rectangle 3"/>
          <p:cNvSpPr>
            <a:spLocks noGrp="1" noChangeArrowheads="1"/>
          </p:cNvSpPr>
          <p:nvPr>
            <p:ph type="body" idx="1"/>
          </p:nvPr>
        </p:nvSpPr>
        <p:spPr>
          <a:xfrm>
            <a:off x="731838" y="4562475"/>
            <a:ext cx="5851525" cy="431958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a:p>
            <a:endParaRPr lang="en-US" smtClean="0"/>
          </a:p>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1058863" y="720725"/>
            <a:ext cx="5199062" cy="3598863"/>
          </a:xfrm>
          <a:ln/>
        </p:spPr>
      </p:sp>
      <p:sp>
        <p:nvSpPr>
          <p:cNvPr id="36867" name="Rectangle 3"/>
          <p:cNvSpPr>
            <a:spLocks noGrp="1" noChangeArrowheads="1"/>
          </p:cNvSpPr>
          <p:nvPr>
            <p:ph type="body" idx="1"/>
          </p:nvPr>
        </p:nvSpPr>
        <p:spPr>
          <a:xfrm>
            <a:off x="731838" y="4560888"/>
            <a:ext cx="5851525" cy="43195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err="1" smtClean="0"/>
              <a:t>Artemmis</a:t>
            </a:r>
            <a:r>
              <a:rPr lang="en-US" dirty="0" smtClean="0"/>
              <a:t> HMI is a GUI type user interface. It can control either SLDC displays (with fixed number of icons on screen) or full graphic displays ranging from small one inside mechanical clusters to huge displays without any mechanical part. </a:t>
            </a:r>
            <a:r>
              <a:rPr lang="en-US" dirty="0" err="1" smtClean="0"/>
              <a:t>Artemmis</a:t>
            </a:r>
            <a:r>
              <a:rPr lang="en-US" dirty="0" smtClean="0"/>
              <a:t> can control more than one display attached to the system.</a:t>
            </a:r>
          </a:p>
          <a:p>
            <a:pPr eaLnBrk="1" hangingPunct="1"/>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lienbildplatzhalter 1"/>
          <p:cNvSpPr>
            <a:spLocks noGrp="1" noRot="1" noChangeAspect="1" noTextEdit="1"/>
          </p:cNvSpPr>
          <p:nvPr>
            <p:ph type="sldImg"/>
          </p:nvPr>
        </p:nvSpPr>
        <p:spPr>
          <a:xfrm>
            <a:off x="1057275" y="720725"/>
            <a:ext cx="5200650" cy="3600450"/>
          </a:xfrm>
          <a:ln/>
        </p:spPr>
      </p:sp>
      <p:sp>
        <p:nvSpPr>
          <p:cNvPr id="53251" name="Notizenplatzhalter 2"/>
          <p:cNvSpPr>
            <a:spLocks noGrp="1"/>
          </p:cNvSpPr>
          <p:nvPr>
            <p:ph type="body" idx="1"/>
          </p:nvPr>
        </p:nvSpPr>
        <p:spPr>
          <a:xfrm>
            <a:off x="731838" y="4560888"/>
            <a:ext cx="5851525" cy="4319587"/>
          </a:xfrm>
        </p:spPr>
        <p:txBody>
          <a:bodyPr lIns="90293" tIns="45146" rIns="90293" bIns="45146"/>
          <a:lstStyle/>
          <a:p>
            <a:pPr>
              <a:defRPr/>
            </a:pPr>
            <a:r>
              <a:rPr lang="en-US" dirty="0" err="1" smtClean="0">
                <a:latin typeface="Arial" pitchFamily="34" charset="0"/>
              </a:rPr>
              <a:t>Interruptability</a:t>
            </a:r>
            <a:r>
              <a:rPr lang="en-US" dirty="0" smtClean="0">
                <a:latin typeface="Arial" pitchFamily="34" charset="0"/>
              </a:rPr>
              <a:t> matrix is a simple mechanism for arbitrating what the system shall do in case of starting animation when another animation is running. The </a:t>
            </a:r>
            <a:r>
              <a:rPr lang="en-US" dirty="0" err="1" smtClean="0">
                <a:latin typeface="Arial" pitchFamily="34" charset="0"/>
              </a:rPr>
              <a:t>interruptability</a:t>
            </a:r>
            <a:r>
              <a:rPr lang="en-US" dirty="0" smtClean="0">
                <a:latin typeface="Arial" pitchFamily="34" charset="0"/>
              </a:rPr>
              <a:t> matrix is a table stating the next transition state of the current running animation when the new animation becomes active.</a:t>
            </a:r>
          </a:p>
          <a:p>
            <a:pPr>
              <a:defRPr/>
            </a:pPr>
            <a:endParaRPr lang="en-US" dirty="0" smtClean="0">
              <a:latin typeface="Arial" pitchFamily="34" charset="0"/>
            </a:endParaRPr>
          </a:p>
          <a:p>
            <a:pPr marL="161925" indent="-161925">
              <a:buClr>
                <a:srgbClr val="E19900"/>
              </a:buClr>
              <a:buFont typeface="Arial" pitchFamily="34" charset="0"/>
              <a:buBlip>
                <a:blip r:embed="rId3"/>
              </a:buBlip>
              <a:defRPr/>
            </a:pPr>
            <a:r>
              <a:rPr lang="de-DE" b="1" u="sng" dirty="0" smtClean="0"/>
              <a:t>Run: </a:t>
            </a:r>
            <a:r>
              <a:rPr lang="de-DE" dirty="0" smtClean="0"/>
              <a:t>T</a:t>
            </a:r>
            <a:r>
              <a:rPr lang="en-US" dirty="0" smtClean="0"/>
              <a:t>he new requested animation should run and all current running animations should continue.</a:t>
            </a:r>
          </a:p>
          <a:p>
            <a:pPr marL="161925" indent="-161925">
              <a:buClr>
                <a:srgbClr val="E19900"/>
              </a:buClr>
              <a:buFont typeface="Arial" pitchFamily="34" charset="0"/>
              <a:buBlip>
                <a:blip r:embed="rId3"/>
              </a:buBlip>
              <a:defRPr/>
            </a:pPr>
            <a:r>
              <a:rPr lang="en-US" b="1" u="sng" dirty="0" smtClean="0"/>
              <a:t>Wait: </a:t>
            </a:r>
            <a:r>
              <a:rPr lang="en-US" dirty="0" smtClean="0"/>
              <a:t>The new animation should wait the current animation to terminate (current running animation should continue). The new animation is added to the end of waiting list (FIFO)</a:t>
            </a:r>
          </a:p>
          <a:p>
            <a:pPr marL="161925" indent="-161925">
              <a:buClr>
                <a:srgbClr val="E19900"/>
              </a:buClr>
              <a:buFont typeface="Arial" pitchFamily="34" charset="0"/>
              <a:buBlip>
                <a:blip r:embed="rId3"/>
              </a:buBlip>
              <a:defRPr/>
            </a:pPr>
            <a:r>
              <a:rPr lang="en-US" b="1" u="sng" dirty="0" smtClean="0"/>
              <a:t>Interrupt: </a:t>
            </a:r>
            <a:r>
              <a:rPr lang="en-US" dirty="0" smtClean="0"/>
              <a:t>The new animation should run and current running animation should be interrupted. The new animation will not wait for stop of running animation</a:t>
            </a:r>
          </a:p>
          <a:p>
            <a:pPr marL="161925" indent="-161925">
              <a:buClr>
                <a:srgbClr val="E19900"/>
              </a:buClr>
              <a:buFont typeface="Arial" pitchFamily="34" charset="0"/>
              <a:buBlip>
                <a:blip r:embed="rId3"/>
              </a:buBlip>
              <a:defRPr/>
            </a:pPr>
            <a:r>
              <a:rPr lang="en-US" b="1" u="sng" dirty="0" err="1" smtClean="0"/>
              <a:t>Interrupt_Sync</a:t>
            </a:r>
            <a:r>
              <a:rPr lang="en-US" b="1" u="sng" dirty="0" smtClean="0"/>
              <a:t>: </a:t>
            </a:r>
            <a:r>
              <a:rPr lang="en-US" dirty="0" smtClean="0"/>
              <a:t>The new animation should run and current running animation should be interrupted. The new animation will be started after the stop of running animation</a:t>
            </a:r>
          </a:p>
          <a:p>
            <a:pPr marL="161925" indent="-161925">
              <a:buClr>
                <a:srgbClr val="E19900"/>
              </a:buClr>
              <a:buFont typeface="Arial" pitchFamily="34" charset="0"/>
              <a:buBlip>
                <a:blip r:embed="rId3"/>
              </a:buBlip>
              <a:defRPr/>
            </a:pPr>
            <a:r>
              <a:rPr lang="de-DE" b="1" u="sng" dirty="0" err="1" smtClean="0"/>
              <a:t>CancelNewIfRunning</a:t>
            </a:r>
            <a:r>
              <a:rPr lang="de-DE" b="1" u="sng" dirty="0" smtClean="0"/>
              <a:t>: </a:t>
            </a:r>
            <a:r>
              <a:rPr lang="en-US" dirty="0" smtClean="0"/>
              <a:t>The current running animation should continue and the new one should be aborted</a:t>
            </a:r>
          </a:p>
          <a:p>
            <a:pPr marL="161925" indent="-161925">
              <a:buClr>
                <a:srgbClr val="E19900"/>
              </a:buClr>
              <a:buFont typeface="Arial" pitchFamily="34" charset="0"/>
              <a:buBlip>
                <a:blip r:embed="rId3"/>
              </a:buBlip>
              <a:defRPr/>
            </a:pPr>
            <a:r>
              <a:rPr lang="de-DE" b="1" u="sng" dirty="0" err="1" smtClean="0"/>
              <a:t>CancelAllRunning</a:t>
            </a:r>
            <a:r>
              <a:rPr lang="de-DE" b="1" u="sng" dirty="0" smtClean="0"/>
              <a:t>: </a:t>
            </a:r>
            <a:r>
              <a:rPr lang="en-US" dirty="0" smtClean="0"/>
              <a:t>All current (active and waiting) animations will be stopped and the new one will be started</a:t>
            </a:r>
          </a:p>
          <a:p>
            <a:pPr marL="161925" indent="-161925">
              <a:buClr>
                <a:srgbClr val="E19900"/>
              </a:buClr>
              <a:buFont typeface="Arial" pitchFamily="34" charset="0"/>
              <a:buBlip>
                <a:blip r:embed="rId3"/>
              </a:buBlip>
              <a:defRPr/>
            </a:pPr>
            <a:r>
              <a:rPr lang="de-DE" b="1" u="sng" dirty="0" err="1" smtClean="0"/>
              <a:t>CancelAllRunning_Sync</a:t>
            </a:r>
            <a:r>
              <a:rPr lang="de-DE" b="1" u="sng" dirty="0" smtClean="0"/>
              <a:t>: </a:t>
            </a:r>
            <a:r>
              <a:rPr lang="en-US" dirty="0" smtClean="0"/>
              <a:t>All current (active and running) animations will be stopped and the new one will be started. The new animation will be started after the stop of all running animations</a:t>
            </a:r>
          </a:p>
          <a:p>
            <a:pPr marL="161925" indent="-161925">
              <a:buClr>
                <a:srgbClr val="E19900"/>
              </a:buClr>
              <a:buFont typeface="Arial" pitchFamily="34" charset="0"/>
              <a:buBlip>
                <a:blip r:embed="rId3"/>
              </a:buBlip>
              <a:defRPr/>
            </a:pPr>
            <a:r>
              <a:rPr lang="en-US" b="1" u="sng" dirty="0" smtClean="0"/>
              <a:t>Self: </a:t>
            </a:r>
            <a:r>
              <a:rPr lang="en-US" dirty="0" smtClean="0"/>
              <a:t>The new animation should wait the current animation to terminate. It is the same as WAIT except that new animation is added to the top of waiting list (LIFO)</a:t>
            </a:r>
            <a:endParaRPr lang="en-US" dirty="0"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057275" y="720725"/>
            <a:ext cx="5200650" cy="3600450"/>
          </a:xfrm>
          <a:ln/>
        </p:spPr>
      </p:sp>
      <p:sp>
        <p:nvSpPr>
          <p:cNvPr id="64515" name="Rectangle 3"/>
          <p:cNvSpPr>
            <a:spLocks noGrp="1" noChangeArrowheads="1"/>
          </p:cNvSpPr>
          <p:nvPr>
            <p:ph type="body" idx="1"/>
          </p:nvPr>
        </p:nvSpPr>
        <p:spPr>
          <a:xfrm>
            <a:off x="731838" y="4560888"/>
            <a:ext cx="5851525" cy="4319587"/>
          </a:xfrm>
          <a:noFill/>
        </p:spPr>
        <p:txBody>
          <a:bodyPr lIns="90306" tIns="45153" rIns="90306" bIns="45153"/>
          <a:lstStyle/>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lvl="1"/>
            <a:r>
              <a:rPr lang="en-US" dirty="0" smtClean="0"/>
              <a:t>Wide variety of 3D content creation tools available on the market, example: Autodesk</a:t>
            </a:r>
            <a:r>
              <a:rPr lang="en-US" baseline="30000" dirty="0" smtClean="0"/>
              <a:t>®</a:t>
            </a:r>
            <a:r>
              <a:rPr lang="en-US" dirty="0" smtClean="0"/>
              <a:t> Maya</a:t>
            </a:r>
            <a:r>
              <a:rPr lang="en-US" baseline="30000" dirty="0" smtClean="0"/>
              <a:t>®</a:t>
            </a:r>
            <a:r>
              <a:rPr lang="en-US" dirty="0" smtClean="0"/>
              <a:t>, Google</a:t>
            </a:r>
            <a:r>
              <a:rPr lang="en-US" baseline="30000" dirty="0" smtClean="0"/>
              <a:t>®</a:t>
            </a:r>
            <a:r>
              <a:rPr lang="en-US" dirty="0" smtClean="0"/>
              <a:t> </a:t>
            </a:r>
            <a:r>
              <a:rPr lang="en-US" dirty="0" err="1" smtClean="0"/>
              <a:t>SketchUp</a:t>
            </a:r>
            <a:r>
              <a:rPr lang="en-US" baseline="30000" dirty="0" smtClean="0"/>
              <a:t>®</a:t>
            </a:r>
            <a:r>
              <a:rPr lang="en-US" dirty="0" smtClean="0"/>
              <a:t>, </a:t>
            </a:r>
            <a:r>
              <a:rPr lang="en-US" dirty="0" err="1" smtClean="0"/>
              <a:t>Maxon</a:t>
            </a:r>
            <a:r>
              <a:rPr lang="en-US" baseline="30000" dirty="0" smtClean="0"/>
              <a:t>®</a:t>
            </a:r>
            <a:r>
              <a:rPr lang="en-US" dirty="0" smtClean="0"/>
              <a:t> CINEMA 4D</a:t>
            </a:r>
            <a:r>
              <a:rPr lang="en-US" baseline="30000" dirty="0" smtClean="0"/>
              <a:t>®</a:t>
            </a:r>
            <a:endParaRPr lang="en-US" b="1" dirty="0" smtClean="0"/>
          </a:p>
          <a:p>
            <a:endParaRPr lang="en-US" b="1" dirty="0" smtClean="0"/>
          </a:p>
          <a:p>
            <a:r>
              <a:rPr lang="en-US" b="1" dirty="0" smtClean="0"/>
              <a:t>COLLADA</a:t>
            </a:r>
            <a:r>
              <a:rPr lang="en-US" dirty="0" smtClean="0"/>
              <a:t> is a </a:t>
            </a:r>
            <a:r>
              <a:rPr lang="en-US" b="1" dirty="0" err="1" smtClean="0"/>
              <a:t>COLLA</a:t>
            </a:r>
            <a:r>
              <a:rPr lang="en-US" dirty="0" err="1" smtClean="0"/>
              <a:t>borative</a:t>
            </a:r>
            <a:r>
              <a:rPr lang="en-US" dirty="0" smtClean="0"/>
              <a:t> </a:t>
            </a:r>
            <a:r>
              <a:rPr lang="en-US" b="1" dirty="0" smtClean="0"/>
              <a:t>D</a:t>
            </a:r>
            <a:r>
              <a:rPr lang="en-US" dirty="0" smtClean="0"/>
              <a:t>esign </a:t>
            </a:r>
            <a:r>
              <a:rPr lang="en-US" b="1" dirty="0" smtClean="0"/>
              <a:t>A</a:t>
            </a:r>
            <a:r>
              <a:rPr lang="en-US" dirty="0" smtClean="0"/>
              <a:t>ctivity for establishing an interchange file format for interactive 3D applications</a:t>
            </a:r>
          </a:p>
          <a:p>
            <a:r>
              <a:rPr lang="en-US" dirty="0" smtClean="0"/>
              <a:t>Defines an XML schema to describe 3D contents </a:t>
            </a:r>
          </a:p>
          <a:p>
            <a:endParaRPr lang="en-US" dirty="0" smtClean="0"/>
          </a:p>
          <a:p>
            <a:r>
              <a:rPr lang="en-US" dirty="0" smtClean="0"/>
              <a:t>Preprocessor prepares and optimizes 3D data for usage with the runtime system.</a:t>
            </a:r>
          </a:p>
          <a:p>
            <a:r>
              <a:rPr lang="en-US" dirty="0" smtClean="0"/>
              <a:t>Conditioned 3D data: a set of data ready for use by the runtime system (C structure or binary data)</a:t>
            </a:r>
          </a:p>
          <a:p>
            <a:endParaRPr lang="en-US" dirty="0" smtClean="0"/>
          </a:p>
          <a:p>
            <a:r>
              <a:rPr lang="en-US" dirty="0" smtClean="0"/>
              <a:t>3D data: asset which describes the content of a 3D scene</a:t>
            </a:r>
          </a:p>
          <a:p>
            <a:endParaRPr lang="en-US" dirty="0" smtClean="0"/>
          </a:p>
          <a:p>
            <a:r>
              <a:rPr lang="en-US" dirty="0" smtClean="0"/>
              <a:t>3D Renderer: Interprets the 3D data structures and draws the geometry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p:spPr>
        <p:txBody>
          <a:bodyPr/>
          <a:lstStyle/>
          <a:p>
            <a:r>
              <a:rPr lang="en-US" smtClean="0"/>
              <a:t>Including 3D pointer and dial animations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058863" y="720725"/>
            <a:ext cx="5199062" cy="3598863"/>
          </a:xfrm>
          <a:ln/>
        </p:spPr>
      </p:sp>
      <p:sp>
        <p:nvSpPr>
          <p:cNvPr id="56323" name="Rectangle 3"/>
          <p:cNvSpPr>
            <a:spLocks noGrp="1" noChangeArrowheads="1"/>
          </p:cNvSpPr>
          <p:nvPr>
            <p:ph type="body" idx="1"/>
          </p:nvPr>
        </p:nvSpPr>
        <p:spPr>
          <a:xfrm>
            <a:off x="733425" y="4560888"/>
            <a:ext cx="5848350" cy="43195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smtClean="0"/>
              <a:t>Important characteristics of clusters are that they have usually only keyboard (located on steering-wheel) and does not provide any pointing device (no mouse, touchpad, touch screen), but this doesn’t close the possibility to have such in a future.</a:t>
            </a:r>
          </a:p>
          <a:p>
            <a:pPr eaLnBrk="1" hangingPunct="1"/>
            <a:r>
              <a:rPr lang="en-US" dirty="0" smtClean="0"/>
              <a:t> </a:t>
            </a:r>
          </a:p>
          <a:p>
            <a:pPr eaLnBrk="1" hangingPunct="1"/>
            <a:r>
              <a:rPr lang="en-US" dirty="0" smtClean="0"/>
              <a:t>A common characteristic of all GUI interfaces is Event Driven approach. After start user interface displays current state of machine and awaits events from user.</a:t>
            </a:r>
          </a:p>
          <a:p>
            <a:pPr eaLnBrk="1" hangingPunct="1"/>
            <a:r>
              <a:rPr lang="en-US" dirty="0" smtClean="0"/>
              <a:t>Possible events are:</a:t>
            </a:r>
          </a:p>
          <a:p>
            <a:pPr eaLnBrk="1" hangingPunct="1"/>
            <a:r>
              <a:rPr lang="en-US" dirty="0" smtClean="0"/>
              <a:t>- keyboard input from user</a:t>
            </a:r>
          </a:p>
          <a:p>
            <a:pPr eaLnBrk="1" hangingPunct="1"/>
            <a:r>
              <a:rPr lang="en-US" dirty="0" smtClean="0"/>
              <a:t>- incoming data from any of the sensors</a:t>
            </a:r>
          </a:p>
          <a:p>
            <a:pPr eaLnBrk="1" hangingPunct="1"/>
            <a:r>
              <a:rPr lang="en-US" dirty="0" smtClean="0"/>
              <a:t>Events are always handled sequentially. After processing every single event user interface may change it internal state and display new status to the user. If there are more events pending then user interface may first process more than one (sometimes all of them) and then display final state to the user.</a:t>
            </a:r>
          </a:p>
          <a:p>
            <a:pPr eaLnBrk="1" hangingPunct="1"/>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mtClean="0"/>
              <a:t>It is interesting to notice that there is a huge increase of data processed from HMI input (which comes with about 1 byte/sec as events or values from sensors) to sometimes (for big displays) 1 GByte/sec.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err="1" smtClean="0"/>
              <a:t>Artemmis</a:t>
            </a:r>
            <a:r>
              <a:rPr lang="en-US" dirty="0" smtClean="0"/>
              <a:t> is built with Model-View-Controller (MVC) architecture.</a:t>
            </a:r>
          </a:p>
          <a:p>
            <a:pPr eaLnBrk="1" hangingPunct="1"/>
            <a:endParaRPr lang="en-US" dirty="0" smtClean="0"/>
          </a:p>
          <a:p>
            <a:pPr eaLnBrk="1" hangingPunct="1"/>
            <a:r>
              <a:rPr lang="en-US" i="1" dirty="0" smtClean="0"/>
              <a:t>M</a:t>
            </a:r>
            <a:r>
              <a:rPr lang="bg-BG" i="1" dirty="0" smtClean="0"/>
              <a:t>odel</a:t>
            </a:r>
            <a:r>
              <a:rPr lang="bg-BG" dirty="0" smtClean="0"/>
              <a:t> consists of application data and business rules</a:t>
            </a:r>
            <a:r>
              <a:rPr lang="en-US" dirty="0" smtClean="0"/>
              <a:t>. </a:t>
            </a:r>
            <a:r>
              <a:rPr lang="en-US" i="1" dirty="0" smtClean="0"/>
              <a:t>C</a:t>
            </a:r>
            <a:r>
              <a:rPr lang="bg-BG" i="1" dirty="0" smtClean="0"/>
              <a:t>ontroller</a:t>
            </a:r>
            <a:r>
              <a:rPr lang="bg-BG" dirty="0" smtClean="0"/>
              <a:t> mediates input, converting it to commands for the model or view.</a:t>
            </a:r>
            <a:endParaRPr lang="en-US" dirty="0" smtClean="0"/>
          </a:p>
          <a:p>
            <a:pPr eaLnBrk="1" hangingPunct="1"/>
            <a:r>
              <a:rPr lang="bg-BG" dirty="0" smtClean="0"/>
              <a:t>A </a:t>
            </a:r>
            <a:r>
              <a:rPr lang="bg-BG" i="1" dirty="0" smtClean="0"/>
              <a:t>view</a:t>
            </a:r>
            <a:r>
              <a:rPr lang="bg-BG" dirty="0" smtClean="0"/>
              <a:t> can be any output representation of data, such as a chart</a:t>
            </a:r>
            <a:r>
              <a:rPr lang="en-US" dirty="0" smtClean="0"/>
              <a:t>,</a:t>
            </a:r>
            <a:r>
              <a:rPr lang="bg-BG" dirty="0" smtClean="0"/>
              <a:t> diagram</a:t>
            </a:r>
            <a:r>
              <a:rPr lang="en-US" dirty="0" smtClean="0"/>
              <a:t> or table</a:t>
            </a:r>
            <a:r>
              <a:rPr lang="bg-BG" dirty="0" smtClean="0"/>
              <a:t>. Multiple views of the same data are possible, such as a pie chart </a:t>
            </a:r>
            <a:r>
              <a:rPr lang="en-US" dirty="0" smtClean="0"/>
              <a:t>with table below it, representing same data</a:t>
            </a:r>
            <a:r>
              <a:rPr lang="bg-BG" dirty="0" smtClean="0"/>
              <a:t>.</a:t>
            </a:r>
            <a:endParaRPr lang="en-US" dirty="0" smtClean="0"/>
          </a:p>
          <a:p>
            <a:pPr eaLnBrk="1" hangingPunct="1"/>
            <a:r>
              <a:rPr lang="bg-BG" dirty="0" smtClean="0"/>
              <a:t>A </a:t>
            </a:r>
            <a:r>
              <a:rPr lang="bg-BG" b="1" dirty="0" smtClean="0"/>
              <a:t>controller</a:t>
            </a:r>
            <a:r>
              <a:rPr lang="bg-BG" dirty="0" smtClean="0"/>
              <a:t> can </a:t>
            </a:r>
            <a:r>
              <a:rPr lang="bg-BG" b="1" dirty="0" smtClean="0"/>
              <a:t>send commands</a:t>
            </a:r>
            <a:r>
              <a:rPr lang="bg-BG" dirty="0" smtClean="0"/>
              <a:t> to </a:t>
            </a:r>
            <a:r>
              <a:rPr lang="en-US" dirty="0" err="1" smtClean="0"/>
              <a:t>Artemmis</a:t>
            </a:r>
            <a:r>
              <a:rPr lang="en-US" dirty="0" smtClean="0"/>
              <a:t> </a:t>
            </a:r>
            <a:r>
              <a:rPr lang="bg-BG" dirty="0" smtClean="0"/>
              <a:t>to change the view's presentation of the model (</a:t>
            </a:r>
            <a:r>
              <a:rPr lang="en-US" dirty="0" smtClean="0"/>
              <a:t>switching different modes</a:t>
            </a:r>
            <a:r>
              <a:rPr lang="bg-BG" dirty="0" smtClean="0"/>
              <a:t>). It can send commands to the model to update the model's state.</a:t>
            </a:r>
            <a:endParaRPr lang="en-US" dirty="0" smtClean="0"/>
          </a:p>
          <a:p>
            <a:pPr eaLnBrk="1" hangingPunct="1"/>
            <a:r>
              <a:rPr lang="bg-BG" b="1" dirty="0" smtClean="0"/>
              <a:t>A model</a:t>
            </a:r>
            <a:r>
              <a:rPr lang="bg-BG" dirty="0" smtClean="0"/>
              <a:t> </a:t>
            </a:r>
            <a:r>
              <a:rPr lang="bg-BG" b="1" dirty="0" smtClean="0"/>
              <a:t>notifies</a:t>
            </a:r>
            <a:r>
              <a:rPr lang="bg-BG" dirty="0" smtClean="0"/>
              <a:t> its associated views and controllers when there has been </a:t>
            </a:r>
            <a:r>
              <a:rPr lang="bg-BG" b="1" dirty="0" smtClean="0"/>
              <a:t>a change</a:t>
            </a:r>
            <a:r>
              <a:rPr lang="bg-BG" dirty="0" smtClean="0"/>
              <a:t> in its state. This notification allows the views to produce updated output, and the controllers to change the available set of commands. </a:t>
            </a:r>
            <a:endParaRPr lang="en-US" dirty="0" smtClean="0"/>
          </a:p>
          <a:p>
            <a:pPr eaLnBrk="1" hangingPunct="1"/>
            <a:r>
              <a:rPr lang="bg-BG" b="1" dirty="0" smtClean="0"/>
              <a:t>A view</a:t>
            </a:r>
            <a:r>
              <a:rPr lang="bg-BG" dirty="0" smtClean="0"/>
              <a:t> </a:t>
            </a:r>
            <a:r>
              <a:rPr lang="bg-BG" b="1" dirty="0" smtClean="0"/>
              <a:t>requests</a:t>
            </a:r>
            <a:r>
              <a:rPr lang="bg-BG" dirty="0" smtClean="0"/>
              <a:t> from the model </a:t>
            </a:r>
            <a:r>
              <a:rPr lang="bg-BG" b="1" dirty="0" smtClean="0"/>
              <a:t>the information</a:t>
            </a:r>
            <a:r>
              <a:rPr lang="bg-BG" dirty="0" smtClean="0"/>
              <a:t> that it needs to generate an output representation.</a:t>
            </a:r>
            <a:endParaRPr lang="en-US" dirty="0" smtClean="0"/>
          </a:p>
          <a:p>
            <a:pPr eaLnBrk="1" hangingPunct="1"/>
            <a:endParaRPr lang="en-US" dirty="0" smtClean="0"/>
          </a:p>
          <a:p>
            <a:pPr eaLnBrk="1" hangingPunct="1"/>
            <a:r>
              <a:rPr lang="en-US" dirty="0" smtClean="0"/>
              <a:t>In </a:t>
            </a:r>
            <a:r>
              <a:rPr lang="en-US" dirty="0" err="1" smtClean="0"/>
              <a:t>Artemmis</a:t>
            </a:r>
            <a:r>
              <a:rPr lang="en-US" dirty="0" smtClean="0"/>
              <a:t> model is the automotive application which receives data from the machines and processes it accordingly. DPOOL is just a way to share data with HMI.</a:t>
            </a:r>
          </a:p>
          <a:p>
            <a:pPr eaLnBrk="1" hangingPunct="1"/>
            <a:r>
              <a:rPr lang="en-US" dirty="0" smtClean="0"/>
              <a:t>Views are all those elements called “widgets” in </a:t>
            </a:r>
            <a:r>
              <a:rPr lang="en-US" dirty="0" err="1" smtClean="0"/>
              <a:t>Artemmis</a:t>
            </a:r>
            <a:r>
              <a:rPr lang="en-US" dirty="0" smtClean="0"/>
              <a:t> which render the model. Controllers are all applications running in cluster.</a:t>
            </a:r>
          </a:p>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Word widget comes from computer GUI. It is a combination of window and gadget. It is used in </a:t>
            </a:r>
            <a:r>
              <a:rPr lang="en-US" dirty="0" err="1" smtClean="0"/>
              <a:t>XWindow</a:t>
            </a:r>
            <a:r>
              <a:rPr lang="en-US" dirty="0" smtClean="0"/>
              <a:t> world. In MS Windows widgets are known as controls. </a:t>
            </a:r>
            <a:r>
              <a:rPr lang="en-US" dirty="0" err="1" smtClean="0"/>
              <a:t>Artemmis</a:t>
            </a:r>
            <a:r>
              <a:rPr lang="en-US" dirty="0" smtClean="0"/>
              <a:t> HMI borrows name widget, although it is not exactly window and gadget. In </a:t>
            </a:r>
            <a:r>
              <a:rPr lang="en-US" dirty="0" err="1" smtClean="0"/>
              <a:t>Artemmis</a:t>
            </a:r>
            <a:r>
              <a:rPr lang="en-US" dirty="0" smtClean="0"/>
              <a:t> window part is separated from widget, but widgets has a pointer </a:t>
            </a:r>
            <a:r>
              <a:rPr lang="en-US" sz="1200" kern="1200" dirty="0" smtClean="0">
                <a:solidFill>
                  <a:schemeClr val="tx1"/>
                </a:solidFill>
                <a:latin typeface="Arial" charset="0"/>
                <a:ea typeface="+mn-ea"/>
                <a:cs typeface="+mn-cs"/>
              </a:rPr>
              <a:t>(actually it is ID) </a:t>
            </a:r>
            <a:r>
              <a:rPr lang="en-US" dirty="0" smtClean="0"/>
              <a:t>to its associated window.</a:t>
            </a:r>
            <a:endParaRPr lang="bg-BG"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ko-KR" sz="1000" dirty="0" smtClean="0">
                <a:ea typeface="굴림" pitchFamily="34" charset="-127"/>
              </a:rPr>
              <a:t>Widgets are organized in hierarchical structure forming a tree of widgets.</a:t>
            </a:r>
          </a:p>
          <a:p>
            <a:r>
              <a:rPr lang="en-US" altLang="ko-KR" sz="1000" dirty="0" smtClean="0">
                <a:ea typeface="굴림" pitchFamily="34" charset="-127"/>
              </a:rPr>
              <a:t>Visually widgets occupy rectangular area on screen, with all children inside this rectangular area.</a:t>
            </a:r>
          </a:p>
          <a:p>
            <a:r>
              <a:rPr lang="en-US" altLang="ko-KR" sz="1000" dirty="0" smtClean="0">
                <a:ea typeface="굴림" pitchFamily="34" charset="-127"/>
              </a:rPr>
              <a:t>Widgets are not just static images they are dynamic objects living their own life in a tree. They display different things depending on data and communication with other widgets or external world.</a:t>
            </a:r>
            <a:r>
              <a:rPr lang="bg-BG" altLang="ko-KR" sz="1000" dirty="0" smtClean="0"/>
              <a:t> </a:t>
            </a:r>
            <a:endParaRPr lang="en-US" altLang="ko-KR" sz="1000" dirty="0" smtClean="0">
              <a:ea typeface="굴림" pitchFamily="34" charset="-127"/>
            </a:endParaRPr>
          </a:p>
          <a:p>
            <a:r>
              <a:rPr lang="en-US" sz="1000" dirty="0" smtClean="0"/>
              <a:t>To implement dynamic nature of widgets they need some kind of internal state and data to keep and display.</a:t>
            </a:r>
          </a:p>
          <a:p>
            <a:r>
              <a:rPr lang="en-US" sz="1000" dirty="0" smtClean="0"/>
              <a:t>Widgets attributes (fundamental data valid for all widgets) like:</a:t>
            </a:r>
          </a:p>
          <a:p>
            <a:r>
              <a:rPr lang="en-US" sz="1000" dirty="0" smtClean="0"/>
              <a:t>- Visible</a:t>
            </a:r>
          </a:p>
          <a:p>
            <a:r>
              <a:rPr lang="en-US" sz="1000" dirty="0" smtClean="0"/>
              <a:t>- Enabled</a:t>
            </a:r>
          </a:p>
          <a:p>
            <a:r>
              <a:rPr lang="en-US" sz="1000" dirty="0" smtClean="0"/>
              <a:t>- Focused (important attribute, the one who has the focus gets focused events, example a parent widget with two textbox children)</a:t>
            </a:r>
            <a:endParaRPr lang="en-US" altLang="ko-KR" sz="1000" dirty="0" smtClean="0">
              <a:ea typeface="굴림" pitchFamily="34" charset="-127"/>
            </a:endParaRPr>
          </a:p>
          <a:p>
            <a:r>
              <a:rPr lang="en-US" altLang="ko-KR" sz="1000" dirty="0" smtClean="0">
                <a:ea typeface="굴림" pitchFamily="34" charset="-127"/>
              </a:rPr>
              <a:t>Widget properties are other important data, which is different for different widgets. For example widget which will display vehicle speed will keep property “speed”, while widget which displays temperature will have a property “temp”. Some widgets may need a property which depends on the properties of other widgets. For example lets assume that we have widgets with properties “speed” and “trip time” and we want to have another widget which will display distance from start. So we can define that property “distance” of our widget is “speed” * “trip time” using properties from other two widgets. What we need is that our “distance” widget is notified every time when some of this widget changes its value. </a:t>
            </a:r>
            <a:r>
              <a:rPr lang="en-US" altLang="ko-KR" sz="1000" dirty="0" err="1" smtClean="0">
                <a:ea typeface="굴림" pitchFamily="34" charset="-127"/>
              </a:rPr>
              <a:t>Artemmis</a:t>
            </a:r>
            <a:r>
              <a:rPr lang="en-US" altLang="ko-KR" sz="1000" dirty="0" smtClean="0">
                <a:ea typeface="굴림" pitchFamily="34" charset="-127"/>
              </a:rPr>
              <a:t> provides such thing and we call it property link.</a:t>
            </a:r>
            <a:r>
              <a:rPr lang="bg-BG" altLang="ko-KR" sz="1000" dirty="0" smtClean="0"/>
              <a:t> </a:t>
            </a:r>
            <a:endParaRPr lang="bg-BG" sz="100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dirty="0" smtClean="0"/>
              <a:t>There is not only data involved in visualization. Events are sent to the widget as messages:</a:t>
            </a:r>
          </a:p>
          <a:p>
            <a:pPr>
              <a:lnSpc>
                <a:spcPct val="90000"/>
              </a:lnSpc>
              <a:buFontTx/>
              <a:buChar char="-"/>
            </a:pPr>
            <a:r>
              <a:rPr lang="en-US" dirty="0" smtClean="0"/>
              <a:t>External communication, this is always from external world (applications) to widget. Applications send message (</a:t>
            </a:r>
            <a:r>
              <a:rPr lang="en-US" dirty="0" err="1" smtClean="0"/>
              <a:t>keypress</a:t>
            </a:r>
            <a:r>
              <a:rPr lang="en-US" dirty="0" smtClean="0"/>
              <a:t> for example) and some widget will react on it. Usually application does not know in advance which widget will handle this message (moreover this depends on focus and is unpredictable). Messages could be:</a:t>
            </a:r>
          </a:p>
          <a:p>
            <a:pPr lvl="1">
              <a:lnSpc>
                <a:spcPct val="90000"/>
              </a:lnSpc>
              <a:buFontTx/>
              <a:buChar char="-"/>
            </a:pPr>
            <a:r>
              <a:rPr lang="en-US" dirty="0" smtClean="0"/>
              <a:t>focused: received by focused widget only</a:t>
            </a:r>
          </a:p>
          <a:p>
            <a:pPr lvl="1">
              <a:lnSpc>
                <a:spcPct val="90000"/>
              </a:lnSpc>
              <a:buFontTx/>
              <a:buChar char="-"/>
            </a:pPr>
            <a:r>
              <a:rPr lang="en-US" dirty="0" smtClean="0"/>
              <a:t>broadcast: received by all widgets</a:t>
            </a:r>
          </a:p>
          <a:p>
            <a:pPr lvl="1">
              <a:lnSpc>
                <a:spcPct val="90000"/>
              </a:lnSpc>
              <a:buFontTx/>
              <a:buChar char="-"/>
            </a:pPr>
            <a:r>
              <a:rPr lang="en-US" dirty="0" smtClean="0"/>
              <a:t>direct: received by predefined set of widgets</a:t>
            </a:r>
          </a:p>
          <a:p>
            <a:pPr>
              <a:lnSpc>
                <a:spcPct val="90000"/>
              </a:lnSpc>
              <a:buFontTx/>
              <a:buChar char="-"/>
            </a:pPr>
            <a:r>
              <a:rPr lang="en-US" dirty="0" smtClean="0"/>
              <a:t>Internal communication (between widgets): often there is a need to trigger something from one widget and ask other widgets (sometimes even unknown widgets) to do something. A simple example could be a scrollbar. When scrollbar is moved (up or down) it shall sand a message saying: “Hey, my position has changed, please whoever is interested in this – react”. Then parent widget will react by changing start position of a</a:t>
            </a:r>
            <a:r>
              <a:rPr lang="en-US" baseline="0" dirty="0" smtClean="0"/>
              <a:t> list</a:t>
            </a:r>
            <a:r>
              <a:rPr lang="en-US" dirty="0" smtClean="0"/>
              <a:t>.</a:t>
            </a:r>
          </a:p>
          <a:p>
            <a:pPr lvl="1">
              <a:lnSpc>
                <a:spcPct val="90000"/>
              </a:lnSpc>
              <a:buFontTx/>
              <a:buChar char="-"/>
            </a:pPr>
            <a:r>
              <a:rPr lang="en-US" dirty="0" smtClean="0"/>
              <a:t>focused: received by focused widget only</a:t>
            </a:r>
          </a:p>
          <a:p>
            <a:pPr lvl="1">
              <a:lnSpc>
                <a:spcPct val="90000"/>
              </a:lnSpc>
              <a:buFontTx/>
              <a:buChar char="-"/>
            </a:pPr>
            <a:r>
              <a:rPr lang="en-US" dirty="0" smtClean="0"/>
              <a:t>broadcast: received by all widgets</a:t>
            </a:r>
          </a:p>
          <a:p>
            <a:pPr lvl="1">
              <a:lnSpc>
                <a:spcPct val="90000"/>
              </a:lnSpc>
              <a:buFontTx/>
              <a:buChar char="-"/>
            </a:pPr>
            <a:r>
              <a:rPr lang="en-US" dirty="0" smtClean="0"/>
              <a:t>direct: received by predefined set of widgets</a:t>
            </a:r>
          </a:p>
          <a:p>
            <a:pPr lvl="1">
              <a:lnSpc>
                <a:spcPct val="90000"/>
              </a:lnSpc>
              <a:buFontTx/>
              <a:buChar char="-"/>
            </a:pPr>
            <a:r>
              <a:rPr lang="en-US" dirty="0" smtClean="0"/>
              <a:t>addressable: send to concrete widget, not used in external messages, because external application should not have knowledge about details of user interface.</a:t>
            </a:r>
            <a:endParaRPr lang="bg-BG"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16"/>
          <p:cNvGrpSpPr>
            <a:grpSpLocks/>
          </p:cNvGrpSpPr>
          <p:nvPr userDrawn="1"/>
        </p:nvGrpSpPr>
        <p:grpSpPr bwMode="auto">
          <a:xfrm>
            <a:off x="334963" y="895350"/>
            <a:ext cx="9236075" cy="5194300"/>
            <a:chOff x="228" y="622"/>
            <a:chExt cx="6280" cy="3607"/>
          </a:xfrm>
        </p:grpSpPr>
        <p:pic>
          <p:nvPicPr>
            <p:cNvPr id="4" name="Picture 14" descr="g_strich"/>
            <p:cNvPicPr>
              <a:picLocks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28" y="622"/>
              <a:ext cx="6280" cy="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5" descr="sg_strich"/>
            <p:cNvPicPr>
              <a:picLocks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228" y="4179"/>
              <a:ext cx="6280" cy="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6" name="Picture 18" descr="continental_255_153_0_RGB"/>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2266950" y="1784350"/>
            <a:ext cx="5334000"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6" name="Rectangle 2"/>
          <p:cNvSpPr>
            <a:spLocks noGrp="1" noChangeArrowheads="1"/>
          </p:cNvSpPr>
          <p:nvPr>
            <p:ph type="ctrTitle"/>
          </p:nvPr>
        </p:nvSpPr>
        <p:spPr>
          <a:xfrm>
            <a:off x="920750" y="4359275"/>
            <a:ext cx="8062913" cy="1470025"/>
          </a:xfrm>
        </p:spPr>
        <p:txBody>
          <a:bodyPr anchor="t"/>
          <a:lstStyle>
            <a:lvl1pPr algn="ctr">
              <a:defRPr/>
            </a:lvl1pPr>
          </a:lstStyle>
          <a:p>
            <a:pPr lvl="0"/>
            <a:r>
              <a:rPr lang="en-US" noProof="0" smtClean="0"/>
              <a:t>Title</a:t>
            </a:r>
          </a:p>
        </p:txBody>
      </p:sp>
      <p:sp>
        <p:nvSpPr>
          <p:cNvPr id="7" name="Rectangle 3"/>
          <p:cNvSpPr>
            <a:spLocks noGrp="1" noChangeArrowheads="1"/>
          </p:cNvSpPr>
          <p:nvPr>
            <p:ph type="sldNum" sz="quarter" idx="10"/>
          </p:nvPr>
        </p:nvSpPr>
        <p:spPr>
          <a:xfrm>
            <a:off x="330200" y="6530975"/>
            <a:ext cx="3135313" cy="142875"/>
          </a:xfrm>
        </p:spPr>
        <p:txBody>
          <a:bodyPr/>
          <a:lstStyle>
            <a:lvl1pPr>
              <a:defRPr/>
            </a:lvl1pPr>
          </a:lstStyle>
          <a:p>
            <a:pPr>
              <a:defRPr/>
            </a:pPr>
            <a:fld id="{1CC6E30B-F919-4B0E-AE79-B5702DAB0369}" type="slidenum">
              <a:rPr lang="en-US"/>
              <a:pPr>
                <a:defRPr/>
              </a:pPr>
              <a:t>‹#›</a:t>
            </a:fld>
            <a:r>
              <a:rPr lang="en-US"/>
              <a:t> / Author /  Date   © Continental AG</a:t>
            </a:r>
          </a:p>
        </p:txBody>
      </p:sp>
    </p:spTree>
    <p:extLst>
      <p:ext uri="{BB962C8B-B14F-4D97-AF65-F5344CB8AC3E}">
        <p14:creationId xmlns:p14="http://schemas.microsoft.com/office/powerpoint/2010/main" xmlns="" val="237794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D0AF5D1D-DA5E-4624-9272-5EA96FFF987E}" type="slidenum">
              <a:rPr lang="en-US"/>
              <a:pPr>
                <a:defRPr/>
              </a:pPr>
              <a:t>‹#›</a:t>
            </a:fld>
            <a:r>
              <a:rPr lang="en-US"/>
              <a:t> / B. Bach / ID RD SW GA-M/  Nov-2010   © Continental AG</a:t>
            </a:r>
          </a:p>
        </p:txBody>
      </p:sp>
    </p:spTree>
    <p:extLst>
      <p:ext uri="{BB962C8B-B14F-4D97-AF65-F5344CB8AC3E}">
        <p14:creationId xmlns:p14="http://schemas.microsoft.com/office/powerpoint/2010/main" xmlns="" val="406685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62813" y="225425"/>
            <a:ext cx="2308225" cy="57642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4963" y="225425"/>
            <a:ext cx="6775450" cy="57642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DFF6BDA8-93C7-419E-9E14-134E0B9A9D39}" type="slidenum">
              <a:rPr lang="en-US"/>
              <a:pPr>
                <a:defRPr/>
              </a:pPr>
              <a:t>‹#›</a:t>
            </a:fld>
            <a:r>
              <a:rPr lang="en-US"/>
              <a:t> / B. Bach / ID RD SW GA-M/  Nov-2010   © Continental AG</a:t>
            </a:r>
          </a:p>
        </p:txBody>
      </p:sp>
    </p:spTree>
    <p:extLst>
      <p:ext uri="{BB962C8B-B14F-4D97-AF65-F5344CB8AC3E}">
        <p14:creationId xmlns:p14="http://schemas.microsoft.com/office/powerpoint/2010/main" xmlns="" val="154311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963" y="225425"/>
            <a:ext cx="9236075" cy="6286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34963" y="1158875"/>
            <a:ext cx="4541837" cy="4830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9200" y="1158875"/>
            <a:ext cx="4541838" cy="4830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4752AF24-19A5-4479-98BF-A133D9F5F433}" type="slidenum">
              <a:rPr lang="en-US"/>
              <a:pPr>
                <a:defRPr/>
              </a:pPr>
              <a:t>‹#›</a:t>
            </a:fld>
            <a:r>
              <a:rPr lang="en-US"/>
              <a:t> / B. Bach / ID RD SW GA-M/  Nov-2010   © Continental AG</a:t>
            </a:r>
          </a:p>
        </p:txBody>
      </p:sp>
    </p:spTree>
    <p:extLst>
      <p:ext uri="{BB962C8B-B14F-4D97-AF65-F5344CB8AC3E}">
        <p14:creationId xmlns:p14="http://schemas.microsoft.com/office/powerpoint/2010/main" xmlns="" val="1224958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34963" y="225425"/>
            <a:ext cx="9236075" cy="6286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34963" y="1158875"/>
            <a:ext cx="9236075" cy="4830763"/>
          </a:xfrm>
        </p:spPr>
        <p:txBody>
          <a:bodyPr/>
          <a:lstStyle/>
          <a:p>
            <a:pPr lvl="0"/>
            <a:endParaRPr lang="en-US" noProof="0" smtClean="0"/>
          </a:p>
        </p:txBody>
      </p:sp>
      <p:sp>
        <p:nvSpPr>
          <p:cNvPr id="4" name="Rectangle 4"/>
          <p:cNvSpPr>
            <a:spLocks noGrp="1" noChangeArrowheads="1"/>
          </p:cNvSpPr>
          <p:nvPr>
            <p:ph type="sldNum" sz="quarter" idx="10"/>
          </p:nvPr>
        </p:nvSpPr>
        <p:spPr>
          <a:ln/>
        </p:spPr>
        <p:txBody>
          <a:bodyPr/>
          <a:lstStyle>
            <a:lvl1pPr>
              <a:defRPr/>
            </a:lvl1pPr>
          </a:lstStyle>
          <a:p>
            <a:pPr>
              <a:defRPr/>
            </a:pPr>
            <a:fld id="{13C888E9-8AB2-4B0D-A3DA-0544A9FD5F27}" type="slidenum">
              <a:rPr lang="en-US"/>
              <a:pPr>
                <a:defRPr/>
              </a:pPr>
              <a:t>‹#›</a:t>
            </a:fld>
            <a:r>
              <a:rPr lang="en-US"/>
              <a:t> / B. Bach / ID RD SW GA-M/  Nov-2010   © Continental AG</a:t>
            </a:r>
          </a:p>
        </p:txBody>
      </p:sp>
    </p:spTree>
    <p:extLst>
      <p:ext uri="{BB962C8B-B14F-4D97-AF65-F5344CB8AC3E}">
        <p14:creationId xmlns:p14="http://schemas.microsoft.com/office/powerpoint/2010/main" xmlns="" val="3609440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F08AE36-380D-4E1F-9186-A79558402C3F}" type="slidenum">
              <a:rPr lang="en-US"/>
              <a:pPr>
                <a:defRPr/>
              </a:pPr>
              <a:t>‹#›</a:t>
            </a:fld>
            <a:r>
              <a:rPr lang="en-US"/>
              <a:t> / B. Bach / ID RD SW GA-M/  Nov-2010   © Continental AG</a:t>
            </a:r>
          </a:p>
        </p:txBody>
      </p:sp>
    </p:spTree>
    <p:extLst>
      <p:ext uri="{BB962C8B-B14F-4D97-AF65-F5344CB8AC3E}">
        <p14:creationId xmlns:p14="http://schemas.microsoft.com/office/powerpoint/2010/main" xmlns="" val="2763762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6507C916-75B5-4B2F-A734-7449AB9731AB}" type="slidenum">
              <a:rPr lang="en-US"/>
              <a:pPr>
                <a:defRPr/>
              </a:pPr>
              <a:t>‹#›</a:t>
            </a:fld>
            <a:r>
              <a:rPr lang="en-US"/>
              <a:t> / B. Bach / ID RD SW GA-M/  Nov-2010   © Continental AG</a:t>
            </a:r>
          </a:p>
        </p:txBody>
      </p:sp>
    </p:spTree>
    <p:extLst>
      <p:ext uri="{BB962C8B-B14F-4D97-AF65-F5344CB8AC3E}">
        <p14:creationId xmlns:p14="http://schemas.microsoft.com/office/powerpoint/2010/main" xmlns="" val="36053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963" y="1158875"/>
            <a:ext cx="4541837"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9200" y="1158875"/>
            <a:ext cx="4541838"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4B27E9F0-E4BA-48CD-BE86-DD62CF8D5905}" type="slidenum">
              <a:rPr lang="en-US"/>
              <a:pPr>
                <a:defRPr/>
              </a:pPr>
              <a:t>‹#›</a:t>
            </a:fld>
            <a:r>
              <a:rPr lang="en-US"/>
              <a:t> / B. Bach / ID RD SW GA-M/  Nov-2010   © Continental AG</a:t>
            </a:r>
          </a:p>
        </p:txBody>
      </p:sp>
    </p:spTree>
    <p:extLst>
      <p:ext uri="{BB962C8B-B14F-4D97-AF65-F5344CB8AC3E}">
        <p14:creationId xmlns:p14="http://schemas.microsoft.com/office/powerpoint/2010/main" xmlns="" val="315245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29B52B6F-283F-4C25-B124-06637B088E92}" type="slidenum">
              <a:rPr lang="en-US"/>
              <a:pPr>
                <a:defRPr/>
              </a:pPr>
              <a:t>‹#›</a:t>
            </a:fld>
            <a:r>
              <a:rPr lang="en-US"/>
              <a:t> / B. Bach / ID RD SW GA-M/  Nov-2010   © Continental AG</a:t>
            </a:r>
          </a:p>
        </p:txBody>
      </p:sp>
    </p:spTree>
    <p:extLst>
      <p:ext uri="{BB962C8B-B14F-4D97-AF65-F5344CB8AC3E}">
        <p14:creationId xmlns:p14="http://schemas.microsoft.com/office/powerpoint/2010/main" xmlns="" val="4214507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19A14605-5605-45C2-A719-5C7C800469C2}" type="slidenum">
              <a:rPr lang="en-US"/>
              <a:pPr>
                <a:defRPr/>
              </a:pPr>
              <a:t>‹#›</a:t>
            </a:fld>
            <a:r>
              <a:rPr lang="en-US"/>
              <a:t> / B. Bach / ID RD SW GA-M/  Nov-2010   © Continental AG</a:t>
            </a:r>
          </a:p>
        </p:txBody>
      </p:sp>
    </p:spTree>
    <p:extLst>
      <p:ext uri="{BB962C8B-B14F-4D97-AF65-F5344CB8AC3E}">
        <p14:creationId xmlns:p14="http://schemas.microsoft.com/office/powerpoint/2010/main" xmlns="" val="1145311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AF57BE4-EA72-4D64-9CE3-EF8B65F40C23}" type="slidenum">
              <a:rPr lang="en-US"/>
              <a:pPr>
                <a:defRPr/>
              </a:pPr>
              <a:t>‹#›</a:t>
            </a:fld>
            <a:r>
              <a:rPr lang="en-US"/>
              <a:t> / B. Bach / ID RD SW GA-M/  Nov-2010   © Continental AG</a:t>
            </a:r>
          </a:p>
        </p:txBody>
      </p:sp>
    </p:spTree>
    <p:extLst>
      <p:ext uri="{BB962C8B-B14F-4D97-AF65-F5344CB8AC3E}">
        <p14:creationId xmlns:p14="http://schemas.microsoft.com/office/powerpoint/2010/main" xmlns="" val="4173701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0A369A08-5952-43C6-B665-5D1CB5636889}" type="slidenum">
              <a:rPr lang="en-US"/>
              <a:pPr>
                <a:defRPr/>
              </a:pPr>
              <a:t>‹#›</a:t>
            </a:fld>
            <a:r>
              <a:rPr lang="en-US"/>
              <a:t> / B. Bach / ID RD SW GA-M/  Nov-2010   © Continental AG</a:t>
            </a:r>
          </a:p>
        </p:txBody>
      </p:sp>
    </p:spTree>
    <p:extLst>
      <p:ext uri="{BB962C8B-B14F-4D97-AF65-F5344CB8AC3E}">
        <p14:creationId xmlns:p14="http://schemas.microsoft.com/office/powerpoint/2010/main" xmlns="" val="20917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EEBB05D8-8E46-48F5-9971-89533DC59FC2}" type="slidenum">
              <a:rPr lang="en-US"/>
              <a:pPr>
                <a:defRPr/>
              </a:pPr>
              <a:t>‹#›</a:t>
            </a:fld>
            <a:r>
              <a:rPr lang="en-US"/>
              <a:t> / B. Bach / ID RD SW GA-M/  Nov-2010   © Continental AG</a:t>
            </a:r>
          </a:p>
        </p:txBody>
      </p:sp>
    </p:spTree>
    <p:extLst>
      <p:ext uri="{BB962C8B-B14F-4D97-AF65-F5344CB8AC3E}">
        <p14:creationId xmlns:p14="http://schemas.microsoft.com/office/powerpoint/2010/main" xmlns="" val="1567362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34963" y="225425"/>
            <a:ext cx="9236075" cy="62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
            </a:r>
            <a:br>
              <a:rPr lang="en-US" smtClean="0"/>
            </a:br>
            <a:r>
              <a:rPr lang="en-US" smtClean="0"/>
              <a:t>single- or double lines</a:t>
            </a:r>
          </a:p>
        </p:txBody>
      </p:sp>
      <p:sp>
        <p:nvSpPr>
          <p:cNvPr id="1027" name="Rectangle 3"/>
          <p:cNvSpPr>
            <a:spLocks noGrp="1" noChangeArrowheads="1"/>
          </p:cNvSpPr>
          <p:nvPr>
            <p:ph type="body" idx="1"/>
          </p:nvPr>
        </p:nvSpPr>
        <p:spPr bwMode="auto">
          <a:xfrm>
            <a:off x="334963" y="1158875"/>
            <a:ext cx="9236075" cy="4830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First indent setting</a:t>
            </a:r>
          </a:p>
          <a:p>
            <a:pPr lvl="1"/>
            <a:r>
              <a:rPr lang="en-US" smtClean="0"/>
              <a:t>Second indent setting</a:t>
            </a:r>
          </a:p>
          <a:p>
            <a:pPr lvl="2"/>
            <a:r>
              <a:rPr lang="en-US" smtClean="0"/>
              <a:t>Third indent setting</a:t>
            </a:r>
          </a:p>
          <a:p>
            <a:pPr lvl="3"/>
            <a:r>
              <a:rPr lang="en-US" smtClean="0"/>
              <a:t>Fourth indent setting</a:t>
            </a:r>
          </a:p>
          <a:p>
            <a:pPr lvl="4"/>
            <a:r>
              <a:rPr lang="en-US" smtClean="0"/>
              <a:t>Fifth indent setting</a:t>
            </a:r>
          </a:p>
        </p:txBody>
      </p:sp>
      <p:sp>
        <p:nvSpPr>
          <p:cNvPr id="25604" name="Rectangle 4"/>
          <p:cNvSpPr>
            <a:spLocks noGrp="1" noChangeArrowheads="1"/>
          </p:cNvSpPr>
          <p:nvPr>
            <p:ph type="sldNum" sz="quarter" idx="4"/>
          </p:nvPr>
        </p:nvSpPr>
        <p:spPr bwMode="auto">
          <a:xfrm>
            <a:off x="334963" y="6524625"/>
            <a:ext cx="3135312" cy="142875"/>
          </a:xfrm>
          <a:prstGeom prst="rect">
            <a:avLst/>
          </a:prstGeom>
          <a:noFill/>
          <a:ln>
            <a:noFill/>
          </a:ln>
          <a:effectLst/>
          <a:extLst/>
        </p:spPr>
        <p:txBody>
          <a:bodyPr vert="horz" wrap="square" lIns="0" tIns="0" rIns="0" bIns="0" numCol="1" anchor="b" anchorCtr="0" compatLnSpc="1">
            <a:prstTxWarp prst="textNoShape">
              <a:avLst/>
            </a:prstTxWarp>
          </a:bodyPr>
          <a:lstStyle>
            <a:lvl1pPr algn="l">
              <a:lnSpc>
                <a:spcPts val="550"/>
              </a:lnSpc>
              <a:defRPr sz="600">
                <a:latin typeface="Arial" pitchFamily="34" charset="0"/>
              </a:defRPr>
            </a:lvl1pPr>
          </a:lstStyle>
          <a:p>
            <a:pPr>
              <a:defRPr/>
            </a:pPr>
            <a:fld id="{CC187B7A-064B-48FB-B1BD-72EF15EC98DE}" type="slidenum">
              <a:rPr lang="en-US"/>
              <a:pPr>
                <a:defRPr/>
              </a:pPr>
              <a:t>‹#›</a:t>
            </a:fld>
            <a:r>
              <a:rPr lang="en-US"/>
              <a:t> / B. Bach / ID RD SW GA-M/  Nov-2010   © Continental AG</a:t>
            </a:r>
          </a:p>
        </p:txBody>
      </p:sp>
      <p:sp>
        <p:nvSpPr>
          <p:cNvPr id="25605" name="Text Box 5"/>
          <p:cNvSpPr txBox="1">
            <a:spLocks noChangeArrowheads="1"/>
          </p:cNvSpPr>
          <p:nvPr/>
        </p:nvSpPr>
        <p:spPr bwMode="auto">
          <a:xfrm>
            <a:off x="330200" y="6256338"/>
            <a:ext cx="3989388" cy="177800"/>
          </a:xfrm>
          <a:prstGeom prst="rect">
            <a:avLst/>
          </a:prstGeom>
          <a:noFill/>
          <a:ln>
            <a:noFill/>
          </a:ln>
          <a:effectLst/>
          <a:extLst/>
        </p:spPr>
        <p:txBody>
          <a:bodyPr lIns="0" tIns="0" rIns="0" bIns="0" anchor="b"/>
          <a:lstStyle>
            <a:lvl1pPr algn="l" defTabSz="915988">
              <a:defRPr>
                <a:solidFill>
                  <a:schemeClr val="tx1"/>
                </a:solidFill>
                <a:latin typeface="Arial" charset="0"/>
              </a:defRPr>
            </a:lvl1pPr>
            <a:lvl2pPr marL="419100" algn="l" defTabSz="915988">
              <a:defRPr>
                <a:solidFill>
                  <a:schemeClr val="tx1"/>
                </a:solidFill>
                <a:latin typeface="Arial" charset="0"/>
              </a:defRPr>
            </a:lvl2pPr>
            <a:lvl3pPr marL="839788" algn="l" defTabSz="915988">
              <a:defRPr>
                <a:solidFill>
                  <a:schemeClr val="tx1"/>
                </a:solidFill>
                <a:latin typeface="Arial" charset="0"/>
              </a:defRPr>
            </a:lvl3pPr>
            <a:lvl4pPr marL="1257300" algn="l" defTabSz="915988">
              <a:defRPr>
                <a:solidFill>
                  <a:schemeClr val="tx1"/>
                </a:solidFill>
                <a:latin typeface="Arial" charset="0"/>
              </a:defRPr>
            </a:lvl4pPr>
            <a:lvl5pPr marL="1679575" algn="l" defTabSz="915988">
              <a:defRPr>
                <a:solidFill>
                  <a:schemeClr val="tx1"/>
                </a:solidFill>
                <a:latin typeface="Arial" charset="0"/>
              </a:defRPr>
            </a:lvl5pPr>
            <a:lvl6pPr marL="2136775" defTabSz="915988" fontAlgn="base">
              <a:spcBef>
                <a:spcPct val="0"/>
              </a:spcBef>
              <a:spcAft>
                <a:spcPct val="0"/>
              </a:spcAft>
              <a:defRPr>
                <a:solidFill>
                  <a:schemeClr val="tx1"/>
                </a:solidFill>
                <a:latin typeface="Arial" charset="0"/>
              </a:defRPr>
            </a:lvl6pPr>
            <a:lvl7pPr marL="2593975" defTabSz="915988" fontAlgn="base">
              <a:spcBef>
                <a:spcPct val="0"/>
              </a:spcBef>
              <a:spcAft>
                <a:spcPct val="0"/>
              </a:spcAft>
              <a:defRPr>
                <a:solidFill>
                  <a:schemeClr val="tx1"/>
                </a:solidFill>
                <a:latin typeface="Arial" charset="0"/>
              </a:defRPr>
            </a:lvl7pPr>
            <a:lvl8pPr marL="3051175" defTabSz="915988" fontAlgn="base">
              <a:spcBef>
                <a:spcPct val="0"/>
              </a:spcBef>
              <a:spcAft>
                <a:spcPct val="0"/>
              </a:spcAft>
              <a:defRPr>
                <a:solidFill>
                  <a:schemeClr val="tx1"/>
                </a:solidFill>
                <a:latin typeface="Arial" charset="0"/>
              </a:defRPr>
            </a:lvl8pPr>
            <a:lvl9pPr marL="3508375" defTabSz="915988" fontAlgn="base">
              <a:spcBef>
                <a:spcPct val="0"/>
              </a:spcBef>
              <a:spcAft>
                <a:spcPct val="0"/>
              </a:spcAft>
              <a:defRPr>
                <a:solidFill>
                  <a:schemeClr val="tx1"/>
                </a:solidFill>
                <a:latin typeface="Arial" charset="0"/>
              </a:defRPr>
            </a:lvl9pPr>
          </a:lstStyle>
          <a:p>
            <a:pPr>
              <a:defRPr/>
            </a:pPr>
            <a:endParaRPr lang="en-US" sz="800" b="1" smtClean="0"/>
          </a:p>
        </p:txBody>
      </p:sp>
      <p:sp>
        <p:nvSpPr>
          <p:cNvPr id="25606" name="Text Box 6"/>
          <p:cNvSpPr txBox="1">
            <a:spLocks noChangeArrowheads="1"/>
          </p:cNvSpPr>
          <p:nvPr/>
        </p:nvSpPr>
        <p:spPr bwMode="auto">
          <a:xfrm>
            <a:off x="500063" y="5610225"/>
            <a:ext cx="3001962" cy="153988"/>
          </a:xfrm>
          <a:prstGeom prst="rect">
            <a:avLst/>
          </a:prstGeom>
          <a:noFill/>
          <a:ln>
            <a:noFill/>
          </a:ln>
          <a:effectLst/>
          <a:extLst/>
        </p:spPr>
        <p:txBody>
          <a:bodyPr lIns="0" tIns="0" rIns="0" bIns="0" anchor="b"/>
          <a:lstStyle>
            <a:lvl1pPr algn="l" defTabSz="915988">
              <a:defRPr>
                <a:solidFill>
                  <a:schemeClr val="tx1"/>
                </a:solidFill>
                <a:latin typeface="Arial" charset="0"/>
              </a:defRPr>
            </a:lvl1pPr>
            <a:lvl2pPr marL="419100" algn="l" defTabSz="915988">
              <a:defRPr>
                <a:solidFill>
                  <a:schemeClr val="tx1"/>
                </a:solidFill>
                <a:latin typeface="Arial" charset="0"/>
              </a:defRPr>
            </a:lvl2pPr>
            <a:lvl3pPr marL="839788" algn="l" defTabSz="915988">
              <a:defRPr>
                <a:solidFill>
                  <a:schemeClr val="tx1"/>
                </a:solidFill>
                <a:latin typeface="Arial" charset="0"/>
              </a:defRPr>
            </a:lvl3pPr>
            <a:lvl4pPr marL="1257300" algn="l" defTabSz="915988">
              <a:defRPr>
                <a:solidFill>
                  <a:schemeClr val="tx1"/>
                </a:solidFill>
                <a:latin typeface="Arial" charset="0"/>
              </a:defRPr>
            </a:lvl4pPr>
            <a:lvl5pPr marL="1679575" algn="l" defTabSz="915988">
              <a:defRPr>
                <a:solidFill>
                  <a:schemeClr val="tx1"/>
                </a:solidFill>
                <a:latin typeface="Arial" charset="0"/>
              </a:defRPr>
            </a:lvl5pPr>
            <a:lvl6pPr marL="2136775" defTabSz="915988" fontAlgn="base">
              <a:spcBef>
                <a:spcPct val="0"/>
              </a:spcBef>
              <a:spcAft>
                <a:spcPct val="0"/>
              </a:spcAft>
              <a:defRPr>
                <a:solidFill>
                  <a:schemeClr val="tx1"/>
                </a:solidFill>
                <a:latin typeface="Arial" charset="0"/>
              </a:defRPr>
            </a:lvl6pPr>
            <a:lvl7pPr marL="2593975" defTabSz="915988" fontAlgn="base">
              <a:spcBef>
                <a:spcPct val="0"/>
              </a:spcBef>
              <a:spcAft>
                <a:spcPct val="0"/>
              </a:spcAft>
              <a:defRPr>
                <a:solidFill>
                  <a:schemeClr val="tx1"/>
                </a:solidFill>
                <a:latin typeface="Arial" charset="0"/>
              </a:defRPr>
            </a:lvl7pPr>
            <a:lvl8pPr marL="3051175" defTabSz="915988" fontAlgn="base">
              <a:spcBef>
                <a:spcPct val="0"/>
              </a:spcBef>
              <a:spcAft>
                <a:spcPct val="0"/>
              </a:spcAft>
              <a:defRPr>
                <a:solidFill>
                  <a:schemeClr val="tx1"/>
                </a:solidFill>
                <a:latin typeface="Arial" charset="0"/>
              </a:defRPr>
            </a:lvl8pPr>
            <a:lvl9pPr marL="3508375" defTabSz="915988" fontAlgn="base">
              <a:spcBef>
                <a:spcPct val="0"/>
              </a:spcBef>
              <a:spcAft>
                <a:spcPct val="0"/>
              </a:spcAft>
              <a:defRPr>
                <a:solidFill>
                  <a:schemeClr val="tx1"/>
                </a:solidFill>
                <a:latin typeface="Arial" charset="0"/>
              </a:defRPr>
            </a:lvl9pPr>
          </a:lstStyle>
          <a:p>
            <a:pPr>
              <a:lnSpc>
                <a:spcPts val="550"/>
              </a:lnSpc>
              <a:defRPr/>
            </a:pPr>
            <a:endParaRPr lang="en-US" sz="600" smtClean="0">
              <a:solidFill>
                <a:srgbClr val="FF9900"/>
              </a:solidFill>
            </a:endParaRPr>
          </a:p>
        </p:txBody>
      </p:sp>
      <p:pic>
        <p:nvPicPr>
          <p:cNvPr id="1031" name="Picture 16" descr="continental_255_153_0_RGB"/>
          <p:cNvPicPr>
            <a:picLocks noChangeAspect="1" noChangeArrowheads="1"/>
          </p:cNvPicPr>
          <p:nvPr userDrawn="1"/>
        </p:nvPicPr>
        <p:blipFill>
          <a:blip r:embed="rId15" cstate="print">
            <a:extLst>
              <a:ext uri="{28A0092B-C50C-407E-A947-70E740481C1C}">
                <a14:useLocalDpi xmlns:a14="http://schemas.microsoft.com/office/drawing/2010/main" xmlns="" val="0"/>
              </a:ext>
            </a:extLst>
          </a:blip>
          <a:srcRect/>
          <a:stretch>
            <a:fillRect/>
          </a:stretch>
        </p:blipFill>
        <p:spPr bwMode="auto">
          <a:xfrm>
            <a:off x="7572375" y="6161088"/>
            <a:ext cx="2000250" cy="31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32" name="Group 17"/>
          <p:cNvGrpSpPr>
            <a:grpSpLocks/>
          </p:cNvGrpSpPr>
          <p:nvPr userDrawn="1"/>
        </p:nvGrpSpPr>
        <p:grpSpPr bwMode="auto">
          <a:xfrm>
            <a:off x="334963" y="895350"/>
            <a:ext cx="9236075" cy="5194300"/>
            <a:chOff x="228" y="622"/>
            <a:chExt cx="6280" cy="3607"/>
          </a:xfrm>
        </p:grpSpPr>
        <p:pic>
          <p:nvPicPr>
            <p:cNvPr id="1036" name="Picture 18" descr="g_strich"/>
            <p:cNvPicPr>
              <a:picLocks noChangeArrowheads="1"/>
            </p:cNvPicPr>
            <p:nvPr userDrawn="1"/>
          </p:nvPicPr>
          <p:blipFill>
            <a:blip r:embed="rId16" cstate="print">
              <a:extLst>
                <a:ext uri="{28A0092B-C50C-407E-A947-70E740481C1C}">
                  <a14:useLocalDpi xmlns:a14="http://schemas.microsoft.com/office/drawing/2010/main" xmlns="" val="0"/>
                </a:ext>
              </a:extLst>
            </a:blip>
            <a:srcRect/>
            <a:stretch>
              <a:fillRect/>
            </a:stretch>
          </p:blipFill>
          <p:spPr bwMode="auto">
            <a:xfrm>
              <a:off x="228" y="622"/>
              <a:ext cx="6280" cy="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7" name="Picture 19" descr="sg_strich"/>
            <p:cNvPicPr>
              <a:picLocks noChangeArrowheads="1"/>
            </p:cNvPicPr>
            <p:nvPr userDrawn="1"/>
          </p:nvPicPr>
          <p:blipFill>
            <a:blip r:embed="rId17" cstate="print">
              <a:extLst>
                <a:ext uri="{28A0092B-C50C-407E-A947-70E740481C1C}">
                  <a14:useLocalDpi xmlns:a14="http://schemas.microsoft.com/office/drawing/2010/main" xmlns="" val="0"/>
                </a:ext>
              </a:extLst>
            </a:blip>
            <a:srcRect/>
            <a:stretch>
              <a:fillRect/>
            </a:stretch>
          </p:blipFill>
          <p:spPr bwMode="auto">
            <a:xfrm>
              <a:off x="228" y="4179"/>
              <a:ext cx="6280" cy="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33" name="Rectangle 22"/>
          <p:cNvSpPr>
            <a:spLocks noChangeArrowheads="1"/>
          </p:cNvSpPr>
          <p:nvPr userDrawn="1"/>
        </p:nvSpPr>
        <p:spPr bwMode="auto">
          <a:xfrm>
            <a:off x="382588" y="954088"/>
            <a:ext cx="9247187" cy="5035550"/>
          </a:xfrm>
          <a:prstGeom prst="rect">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lgn="ctr">
                <a:solidFill>
                  <a:srgbClr val="000000"/>
                </a:solidFill>
                <a:miter lim="800000"/>
                <a:headEnd/>
                <a:tailEnd/>
              </a14:hiddenLine>
            </a:ext>
          </a:extLst>
        </p:spPr>
        <p:txBody>
          <a:bodyPr lIns="33026" tIns="165122" rIns="33026" bIns="66052"/>
          <a:lstStyle/>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a:p>
            <a:pPr algn="l" defTabSz="841375"/>
            <a:endParaRPr lang="en-US" sz="1400"/>
          </a:p>
        </p:txBody>
      </p:sp>
      <p:sp>
        <p:nvSpPr>
          <p:cNvPr id="25623" name="Text Box 23"/>
          <p:cNvSpPr txBox="1">
            <a:spLocks noChangeArrowheads="1"/>
          </p:cNvSpPr>
          <p:nvPr userDrawn="1"/>
        </p:nvSpPr>
        <p:spPr bwMode="auto">
          <a:xfrm>
            <a:off x="227013" y="6169025"/>
            <a:ext cx="2209800" cy="320675"/>
          </a:xfrm>
          <a:prstGeom prst="rect">
            <a:avLst/>
          </a:prstGeom>
          <a:noFill/>
          <a:ln>
            <a:noFill/>
          </a:ln>
          <a:effectLst/>
          <a:extLst/>
        </p:spPr>
        <p:txBody>
          <a:bodyPr wrap="none">
            <a:spAutoFit/>
          </a:bodyPr>
          <a:lstStyle>
            <a:lvl1pPr algn="l" defTabSz="915988">
              <a:defRPr>
                <a:solidFill>
                  <a:schemeClr val="tx1"/>
                </a:solidFill>
                <a:latin typeface="Arial" charset="0"/>
              </a:defRPr>
            </a:lvl1pPr>
            <a:lvl2pPr algn="l" defTabSz="915988">
              <a:defRPr>
                <a:solidFill>
                  <a:schemeClr val="tx1"/>
                </a:solidFill>
                <a:latin typeface="Arial" charset="0"/>
              </a:defRPr>
            </a:lvl2pPr>
            <a:lvl3pPr algn="l" defTabSz="915988">
              <a:defRPr>
                <a:solidFill>
                  <a:schemeClr val="tx1"/>
                </a:solidFill>
                <a:latin typeface="Arial" charset="0"/>
              </a:defRPr>
            </a:lvl3pPr>
            <a:lvl4pPr algn="l" defTabSz="915988">
              <a:defRPr>
                <a:solidFill>
                  <a:schemeClr val="tx1"/>
                </a:solidFill>
                <a:latin typeface="Arial" charset="0"/>
              </a:defRPr>
            </a:lvl4pPr>
            <a:lvl5pPr algn="l" defTabSz="915988">
              <a:defRPr>
                <a:solidFill>
                  <a:schemeClr val="tx1"/>
                </a:solidFill>
                <a:latin typeface="Arial" charset="0"/>
              </a:defRPr>
            </a:lvl5pPr>
            <a:lvl6pPr defTabSz="915988" fontAlgn="base">
              <a:spcBef>
                <a:spcPct val="0"/>
              </a:spcBef>
              <a:spcAft>
                <a:spcPct val="0"/>
              </a:spcAft>
              <a:defRPr>
                <a:solidFill>
                  <a:schemeClr val="tx1"/>
                </a:solidFill>
                <a:latin typeface="Arial" charset="0"/>
              </a:defRPr>
            </a:lvl6pPr>
            <a:lvl7pPr defTabSz="915988" fontAlgn="base">
              <a:spcBef>
                <a:spcPct val="0"/>
              </a:spcBef>
              <a:spcAft>
                <a:spcPct val="0"/>
              </a:spcAft>
              <a:defRPr>
                <a:solidFill>
                  <a:schemeClr val="tx1"/>
                </a:solidFill>
                <a:latin typeface="Arial" charset="0"/>
              </a:defRPr>
            </a:lvl7pPr>
            <a:lvl8pPr defTabSz="915988" fontAlgn="base">
              <a:spcBef>
                <a:spcPct val="0"/>
              </a:spcBef>
              <a:spcAft>
                <a:spcPct val="0"/>
              </a:spcAft>
              <a:defRPr>
                <a:solidFill>
                  <a:schemeClr val="tx1"/>
                </a:solidFill>
                <a:latin typeface="Arial" charset="0"/>
              </a:defRPr>
            </a:lvl8pPr>
            <a:lvl9pPr defTabSz="915988" fontAlgn="base">
              <a:spcBef>
                <a:spcPct val="0"/>
              </a:spcBef>
              <a:spcAft>
                <a:spcPct val="0"/>
              </a:spcAft>
              <a:defRPr>
                <a:solidFill>
                  <a:schemeClr val="tx1"/>
                </a:solidFill>
                <a:latin typeface="Arial" charset="0"/>
              </a:defRPr>
            </a:lvl9pPr>
          </a:lstStyle>
          <a:p>
            <a:pPr algn="ctr">
              <a:defRPr/>
            </a:pPr>
            <a:r>
              <a:rPr lang="en-US" smtClean="0">
                <a:solidFill>
                  <a:schemeClr val="accent2"/>
                </a:solidFill>
              </a:rPr>
              <a:t>For internal Usage only!</a:t>
            </a:r>
          </a:p>
        </p:txBody>
      </p:sp>
      <p:pic>
        <p:nvPicPr>
          <p:cNvPr id="1035" name="Picture 15" descr="HMI1_Frame_100BG"/>
          <p:cNvPicPr>
            <a:picLocks noChangeAspect="1" noChangeArrowheads="1"/>
          </p:cNvPicPr>
          <p:nvPr userDrawn="1"/>
        </p:nvPicPr>
        <p:blipFill>
          <a:blip r:embed="rId18" cstate="print">
            <a:extLst>
              <a:ext uri="{28A0092B-C50C-407E-A947-70E740481C1C}">
                <a14:useLocalDpi xmlns:a14="http://schemas.microsoft.com/office/drawing/2010/main" xmlns="" val="0"/>
              </a:ext>
            </a:extLst>
          </a:blip>
          <a:srcRect/>
          <a:stretch>
            <a:fillRect/>
          </a:stretch>
        </p:blipFill>
        <p:spPr bwMode="auto">
          <a:xfrm>
            <a:off x="8813800" y="115888"/>
            <a:ext cx="839788" cy="839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1"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hf hdr="0" ftr="0" dt="0"/>
  <p:txStyles>
    <p:titleStyle>
      <a:lvl1pPr algn="l" defTabSz="915988" rtl="0" eaLnBrk="0" fontAlgn="base" hangingPunct="0">
        <a:lnSpc>
          <a:spcPts val="2475"/>
        </a:lnSpc>
        <a:spcBef>
          <a:spcPct val="0"/>
        </a:spcBef>
        <a:spcAft>
          <a:spcPct val="0"/>
        </a:spcAft>
        <a:defRPr sz="2200" b="1">
          <a:solidFill>
            <a:schemeClr val="tx1"/>
          </a:solidFill>
          <a:latin typeface="+mj-lt"/>
          <a:ea typeface="+mj-ea"/>
          <a:cs typeface="+mj-cs"/>
        </a:defRPr>
      </a:lvl1pPr>
      <a:lvl2pPr algn="l" defTabSz="915988" rtl="0" eaLnBrk="0" fontAlgn="base" hangingPunct="0">
        <a:lnSpc>
          <a:spcPts val="2475"/>
        </a:lnSpc>
        <a:spcBef>
          <a:spcPct val="0"/>
        </a:spcBef>
        <a:spcAft>
          <a:spcPct val="0"/>
        </a:spcAft>
        <a:defRPr sz="2200" b="1">
          <a:solidFill>
            <a:schemeClr val="tx1"/>
          </a:solidFill>
          <a:latin typeface="Arial" charset="0"/>
        </a:defRPr>
      </a:lvl2pPr>
      <a:lvl3pPr algn="l" defTabSz="915988" rtl="0" eaLnBrk="0" fontAlgn="base" hangingPunct="0">
        <a:lnSpc>
          <a:spcPts val="2475"/>
        </a:lnSpc>
        <a:spcBef>
          <a:spcPct val="0"/>
        </a:spcBef>
        <a:spcAft>
          <a:spcPct val="0"/>
        </a:spcAft>
        <a:defRPr sz="2200" b="1">
          <a:solidFill>
            <a:schemeClr val="tx1"/>
          </a:solidFill>
          <a:latin typeface="Arial" charset="0"/>
        </a:defRPr>
      </a:lvl3pPr>
      <a:lvl4pPr algn="l" defTabSz="915988" rtl="0" eaLnBrk="0" fontAlgn="base" hangingPunct="0">
        <a:lnSpc>
          <a:spcPts val="2475"/>
        </a:lnSpc>
        <a:spcBef>
          <a:spcPct val="0"/>
        </a:spcBef>
        <a:spcAft>
          <a:spcPct val="0"/>
        </a:spcAft>
        <a:defRPr sz="2200" b="1">
          <a:solidFill>
            <a:schemeClr val="tx1"/>
          </a:solidFill>
          <a:latin typeface="Arial" charset="0"/>
        </a:defRPr>
      </a:lvl4pPr>
      <a:lvl5pPr algn="l" defTabSz="915988" rtl="0" eaLnBrk="0" fontAlgn="base" hangingPunct="0">
        <a:lnSpc>
          <a:spcPts val="2475"/>
        </a:lnSpc>
        <a:spcBef>
          <a:spcPct val="0"/>
        </a:spcBef>
        <a:spcAft>
          <a:spcPct val="0"/>
        </a:spcAft>
        <a:defRPr sz="2200" b="1">
          <a:solidFill>
            <a:schemeClr val="tx1"/>
          </a:solidFill>
          <a:latin typeface="Arial" charset="0"/>
        </a:defRPr>
      </a:lvl5pPr>
      <a:lvl6pPr marL="457200" algn="l" defTabSz="915988" rtl="0" fontAlgn="base">
        <a:lnSpc>
          <a:spcPts val="2475"/>
        </a:lnSpc>
        <a:spcBef>
          <a:spcPct val="0"/>
        </a:spcBef>
        <a:spcAft>
          <a:spcPct val="0"/>
        </a:spcAft>
        <a:defRPr sz="2200" b="1">
          <a:solidFill>
            <a:schemeClr val="tx1"/>
          </a:solidFill>
          <a:latin typeface="Arial" charset="0"/>
        </a:defRPr>
      </a:lvl6pPr>
      <a:lvl7pPr marL="914400" algn="l" defTabSz="915988" rtl="0" fontAlgn="base">
        <a:lnSpc>
          <a:spcPts val="2475"/>
        </a:lnSpc>
        <a:spcBef>
          <a:spcPct val="0"/>
        </a:spcBef>
        <a:spcAft>
          <a:spcPct val="0"/>
        </a:spcAft>
        <a:defRPr sz="2200" b="1">
          <a:solidFill>
            <a:schemeClr val="tx1"/>
          </a:solidFill>
          <a:latin typeface="Arial" charset="0"/>
        </a:defRPr>
      </a:lvl7pPr>
      <a:lvl8pPr marL="1371600" algn="l" defTabSz="915988" rtl="0" fontAlgn="base">
        <a:lnSpc>
          <a:spcPts val="2475"/>
        </a:lnSpc>
        <a:spcBef>
          <a:spcPct val="0"/>
        </a:spcBef>
        <a:spcAft>
          <a:spcPct val="0"/>
        </a:spcAft>
        <a:defRPr sz="2200" b="1">
          <a:solidFill>
            <a:schemeClr val="tx1"/>
          </a:solidFill>
          <a:latin typeface="Arial" charset="0"/>
        </a:defRPr>
      </a:lvl8pPr>
      <a:lvl9pPr marL="1828800" algn="l" defTabSz="915988" rtl="0" fontAlgn="base">
        <a:lnSpc>
          <a:spcPts val="2475"/>
        </a:lnSpc>
        <a:spcBef>
          <a:spcPct val="0"/>
        </a:spcBef>
        <a:spcAft>
          <a:spcPct val="0"/>
        </a:spcAft>
        <a:defRPr sz="2200" b="1">
          <a:solidFill>
            <a:schemeClr val="tx1"/>
          </a:solidFill>
          <a:latin typeface="Arial" charset="0"/>
        </a:defRPr>
      </a:lvl9pPr>
    </p:titleStyle>
    <p:bodyStyle>
      <a:lvl1pPr marL="163513" indent="-163513" algn="l" defTabSz="915988" rtl="0" eaLnBrk="0" fontAlgn="base" hangingPunct="0">
        <a:lnSpc>
          <a:spcPts val="1650"/>
        </a:lnSpc>
        <a:spcBef>
          <a:spcPct val="0"/>
        </a:spcBef>
        <a:spcAft>
          <a:spcPct val="55000"/>
        </a:spcAft>
        <a:buClr>
          <a:srgbClr val="E19900"/>
        </a:buClr>
        <a:buFont typeface="Arial" charset="0"/>
        <a:buBlip>
          <a:blip r:embed="rId19"/>
        </a:buBlip>
        <a:defRPr sz="1500">
          <a:solidFill>
            <a:schemeClr val="tx1"/>
          </a:solidFill>
          <a:latin typeface="+mn-lt"/>
          <a:ea typeface="+mn-ea"/>
          <a:cs typeface="+mn-cs"/>
        </a:defRPr>
      </a:lvl1pPr>
      <a:lvl2pPr marL="498475" indent="-166688" algn="l" defTabSz="915988" rtl="0" eaLnBrk="0" fontAlgn="base" hangingPunct="0">
        <a:lnSpc>
          <a:spcPts val="1650"/>
        </a:lnSpc>
        <a:spcBef>
          <a:spcPct val="0"/>
        </a:spcBef>
        <a:spcAft>
          <a:spcPct val="55000"/>
        </a:spcAft>
        <a:buClr>
          <a:srgbClr val="E19900"/>
        </a:buClr>
        <a:buFont typeface="Arial" charset="0"/>
        <a:buBlip>
          <a:blip r:embed="rId19"/>
        </a:buBlip>
        <a:defRPr sz="1500">
          <a:solidFill>
            <a:schemeClr val="tx1"/>
          </a:solidFill>
          <a:latin typeface="+mn-lt"/>
        </a:defRPr>
      </a:lvl2pPr>
      <a:lvl3pPr marL="822325" indent="-158750" algn="l" defTabSz="915988" rtl="0" eaLnBrk="0" fontAlgn="base" hangingPunct="0">
        <a:lnSpc>
          <a:spcPts val="1650"/>
        </a:lnSpc>
        <a:spcBef>
          <a:spcPct val="0"/>
        </a:spcBef>
        <a:spcAft>
          <a:spcPct val="55000"/>
        </a:spcAft>
        <a:buClr>
          <a:srgbClr val="E19900"/>
        </a:buClr>
        <a:buFont typeface="Arial" charset="0"/>
        <a:buBlip>
          <a:blip r:embed="rId19"/>
        </a:buBlip>
        <a:defRPr sz="1500">
          <a:solidFill>
            <a:schemeClr val="tx1"/>
          </a:solidFill>
          <a:latin typeface="+mn-lt"/>
        </a:defRPr>
      </a:lvl3pPr>
      <a:lvl4pPr marL="1154113" indent="-163513" algn="l" defTabSz="915988" rtl="0" eaLnBrk="0" fontAlgn="base" hangingPunct="0">
        <a:lnSpc>
          <a:spcPts val="1650"/>
        </a:lnSpc>
        <a:spcBef>
          <a:spcPct val="0"/>
        </a:spcBef>
        <a:spcAft>
          <a:spcPct val="55000"/>
        </a:spcAft>
        <a:buClr>
          <a:srgbClr val="E19900"/>
        </a:buClr>
        <a:buFont typeface="Arial" charset="0"/>
        <a:buBlip>
          <a:blip r:embed="rId19"/>
        </a:buBlip>
        <a:defRPr sz="1500">
          <a:solidFill>
            <a:schemeClr val="tx1"/>
          </a:solidFill>
          <a:latin typeface="+mn-lt"/>
        </a:defRPr>
      </a:lvl4pPr>
      <a:lvl5pPr marL="1487488" indent="-166688" algn="l" defTabSz="915988" rtl="0" eaLnBrk="0" fontAlgn="base" hangingPunct="0">
        <a:lnSpc>
          <a:spcPts val="1650"/>
        </a:lnSpc>
        <a:spcBef>
          <a:spcPct val="0"/>
        </a:spcBef>
        <a:spcAft>
          <a:spcPct val="55000"/>
        </a:spcAft>
        <a:buClr>
          <a:srgbClr val="E19900"/>
        </a:buClr>
        <a:buFont typeface="Arial" charset="0"/>
        <a:buBlip>
          <a:blip r:embed="rId19"/>
        </a:buBlip>
        <a:defRPr sz="1500">
          <a:solidFill>
            <a:schemeClr val="tx1"/>
          </a:solidFill>
          <a:latin typeface="+mn-lt"/>
        </a:defRPr>
      </a:lvl5pPr>
      <a:lvl6pPr marL="1944688" indent="-166688" algn="l" defTabSz="915988" rtl="0" fontAlgn="base">
        <a:lnSpc>
          <a:spcPts val="1650"/>
        </a:lnSpc>
        <a:spcBef>
          <a:spcPct val="0"/>
        </a:spcBef>
        <a:spcAft>
          <a:spcPct val="55000"/>
        </a:spcAft>
        <a:buClr>
          <a:srgbClr val="E19900"/>
        </a:buClr>
        <a:buFont typeface="Arial" charset="0"/>
        <a:buBlip>
          <a:blip r:embed="rId19"/>
        </a:buBlip>
        <a:defRPr sz="1500">
          <a:solidFill>
            <a:schemeClr val="tx1"/>
          </a:solidFill>
          <a:latin typeface="+mn-lt"/>
        </a:defRPr>
      </a:lvl6pPr>
      <a:lvl7pPr marL="2401888" indent="-166688" algn="l" defTabSz="915988" rtl="0" fontAlgn="base">
        <a:lnSpc>
          <a:spcPts val="1650"/>
        </a:lnSpc>
        <a:spcBef>
          <a:spcPct val="0"/>
        </a:spcBef>
        <a:spcAft>
          <a:spcPct val="55000"/>
        </a:spcAft>
        <a:buClr>
          <a:srgbClr val="E19900"/>
        </a:buClr>
        <a:buFont typeface="Arial" charset="0"/>
        <a:buBlip>
          <a:blip r:embed="rId19"/>
        </a:buBlip>
        <a:defRPr sz="1500">
          <a:solidFill>
            <a:schemeClr val="tx1"/>
          </a:solidFill>
          <a:latin typeface="+mn-lt"/>
        </a:defRPr>
      </a:lvl7pPr>
      <a:lvl8pPr marL="2859088" indent="-166688" algn="l" defTabSz="915988" rtl="0" fontAlgn="base">
        <a:lnSpc>
          <a:spcPts val="1650"/>
        </a:lnSpc>
        <a:spcBef>
          <a:spcPct val="0"/>
        </a:spcBef>
        <a:spcAft>
          <a:spcPct val="55000"/>
        </a:spcAft>
        <a:buClr>
          <a:srgbClr val="E19900"/>
        </a:buClr>
        <a:buFont typeface="Arial" charset="0"/>
        <a:buBlip>
          <a:blip r:embed="rId19"/>
        </a:buBlip>
        <a:defRPr sz="1500">
          <a:solidFill>
            <a:schemeClr val="tx1"/>
          </a:solidFill>
          <a:latin typeface="+mn-lt"/>
        </a:defRPr>
      </a:lvl8pPr>
      <a:lvl9pPr marL="3316288" indent="-166688" algn="l" defTabSz="915988" rtl="0" fontAlgn="base">
        <a:lnSpc>
          <a:spcPts val="1650"/>
        </a:lnSpc>
        <a:spcBef>
          <a:spcPct val="0"/>
        </a:spcBef>
        <a:spcAft>
          <a:spcPct val="55000"/>
        </a:spcAft>
        <a:buClr>
          <a:srgbClr val="E19900"/>
        </a:buClr>
        <a:buFont typeface="Arial" charset="0"/>
        <a:buBlip>
          <a:blip r:embed="rId19"/>
        </a:buBlip>
        <a:defRPr sz="1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hyperlink" Target="http://www.google.de/imgres?imgurl=http://de.toonpool.com/user/997/files/just_how_you_feel_out_of_memory_351575.jpg&amp;imgrefurl=http://de.toonpool.com/cartoons/Just%20how%20you%20feel%20out%20of%20memory_35157&amp;usg=__hT-0vNhxMLqGydtolWB9MUHYC0U=&amp;h=357&amp;w=500&amp;sz=34&amp;hl=de&amp;start=2&amp;zoom=1&amp;um=1&amp;itbs=1&amp;tbnid=_I1-r9TepUTyuM:&amp;tbnh=93&amp;tbnw=130&amp;prev=/images?q=out+of+memory&amp;um=1&amp;hl=de&amp;sa=N&amp;tbm=isch&amp;ei=Ue6mTaD-GYrV4gapxcXoCQ"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hyperlink" Target="http://en.wikipedia.org/wiki/Illusion" TargetMode="External"/><Relationship Id="rId7" Type="http://schemas.openxmlformats.org/officeDocument/2006/relationships/hyperlink" Target="http://en.wikipedia.org/wiki/Animation"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en.wikipedia.org/wiki/Persistence_of_vision" TargetMode="External"/><Relationship Id="rId5" Type="http://schemas.openxmlformats.org/officeDocument/2006/relationships/hyperlink" Target="http://en.wikipedia.org/wiki/Motion_(physics)" TargetMode="External"/><Relationship Id="rId4" Type="http://schemas.openxmlformats.org/officeDocument/2006/relationships/hyperlink" Target="http://en.wikipedia.org/wiki/Optical_illusion"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5.jpeg"/><Relationship Id="rId5" Type="http://schemas.openxmlformats.org/officeDocument/2006/relationships/image" Target="../media/image41.wmf"/><Relationship Id="rId4" Type="http://schemas.openxmlformats.org/officeDocument/2006/relationships/image" Target="../media/image40.emf"/></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7.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ctrTitle"/>
          </p:nvPr>
        </p:nvSpPr>
        <p:spPr>
          <a:xfrm>
            <a:off x="920750" y="3878263"/>
            <a:ext cx="8062913" cy="1951037"/>
          </a:xfrm>
        </p:spPr>
        <p:txBody>
          <a:bodyPr/>
          <a:lstStyle/>
          <a:p>
            <a:pPr eaLnBrk="1" hangingPunct="1"/>
            <a:r>
              <a:rPr lang="en-GB" dirty="0" err="1" smtClean="0"/>
              <a:t>Artemmis</a:t>
            </a:r>
            <a:r>
              <a:rPr lang="en-GB" smtClean="0"/>
              <a:t> Framework for Automotive Platforms</a:t>
            </a:r>
            <a:br>
              <a:rPr lang="en-GB" smtClean="0"/>
            </a:br>
            <a:r>
              <a:rPr lang="en-GB" smtClean="0"/>
              <a:t>- Overview –</a:t>
            </a:r>
            <a:br>
              <a:rPr lang="en-GB" smtClean="0"/>
            </a:br>
            <a:r>
              <a:rPr lang="en-GB" smtClean="0"/>
              <a:t/>
            </a:r>
            <a:br>
              <a:rPr lang="en-GB" smtClean="0"/>
            </a:br>
            <a:r>
              <a:rPr lang="en-GB" smtClean="0"/>
              <a:t>Business Unit ID</a:t>
            </a:r>
            <a:br>
              <a:rPr lang="en-GB" smtClean="0"/>
            </a:br>
            <a:r>
              <a:rPr lang="en-GB" smtClean="0"/>
              <a:t>HMI Software Group BBU</a:t>
            </a:r>
          </a:p>
        </p:txBody>
      </p:sp>
      <p:sp>
        <p:nvSpPr>
          <p:cNvPr id="3075" name="Text Box 8"/>
          <p:cNvSpPr txBox="1">
            <a:spLocks noChangeArrowheads="1"/>
          </p:cNvSpPr>
          <p:nvPr/>
        </p:nvSpPr>
        <p:spPr bwMode="auto">
          <a:xfrm>
            <a:off x="198438" y="6345238"/>
            <a:ext cx="1771650" cy="25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7" tIns="41974" rIns="83947" bIns="41974">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1100"/>
              <a:t>B. Bach, ID RD SW GA M</a:t>
            </a:r>
          </a:p>
        </p:txBody>
      </p:sp>
      <p:sp>
        <p:nvSpPr>
          <p:cNvPr id="3076" name="Text Box 16"/>
          <p:cNvSpPr txBox="1">
            <a:spLocks noChangeArrowheads="1"/>
          </p:cNvSpPr>
          <p:nvPr/>
        </p:nvSpPr>
        <p:spPr bwMode="auto">
          <a:xfrm>
            <a:off x="8524875" y="6407150"/>
            <a:ext cx="914400"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de-DE" sz="1000"/>
              <a:t>Revision: 1.1</a:t>
            </a:r>
            <a:endParaRPr lang="en-US" sz="1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bgerundetes Rechteck 95"/>
          <p:cNvSpPr>
            <a:spLocks noChangeArrowheads="1"/>
          </p:cNvSpPr>
          <p:nvPr/>
        </p:nvSpPr>
        <p:spPr bwMode="auto">
          <a:xfrm>
            <a:off x="1982788" y="1068388"/>
            <a:ext cx="7561262" cy="1774825"/>
          </a:xfrm>
          <a:prstGeom prst="roundRect">
            <a:avLst>
              <a:gd name="adj" fmla="val 16667"/>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lIns="91410" tIns="45707" rIns="91410" bIns="45707" anchor="ctr"/>
          <a:lstStyle/>
          <a:p>
            <a:pPr defTabSz="915988"/>
            <a:r>
              <a:rPr lang="de-DE" sz="1400"/>
              <a:t>The Cluster</a:t>
            </a:r>
          </a:p>
          <a:p>
            <a:pPr defTabSz="915988"/>
            <a:endParaRPr lang="de-DE" sz="1400"/>
          </a:p>
          <a:p>
            <a:pPr defTabSz="915988"/>
            <a:endParaRPr lang="de-DE" sz="1400"/>
          </a:p>
          <a:p>
            <a:pPr defTabSz="915988"/>
            <a:endParaRPr lang="de-DE" sz="1400"/>
          </a:p>
          <a:p>
            <a:pPr defTabSz="915988"/>
            <a:endParaRPr lang="de-DE" sz="1400"/>
          </a:p>
          <a:p>
            <a:pPr defTabSz="915988"/>
            <a:endParaRPr lang="de-DE" sz="1400"/>
          </a:p>
          <a:p>
            <a:pPr defTabSz="915988"/>
            <a:endParaRPr lang="de-DE" sz="1400"/>
          </a:p>
          <a:p>
            <a:pPr defTabSz="915988"/>
            <a:endParaRPr lang="de-DE" sz="1400"/>
          </a:p>
        </p:txBody>
      </p:sp>
      <p:sp>
        <p:nvSpPr>
          <p:cNvPr id="13315" name="Foliennummernplatzhalt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53AE5E99-C494-4A6B-AF0D-B19A4EA69D75}" type="slidenum">
              <a:rPr lang="en-US" sz="600" smtClean="0"/>
              <a:pPr eaLnBrk="1" hangingPunct="1"/>
              <a:t>10</a:t>
            </a:fld>
            <a:r>
              <a:rPr lang="en-US" sz="600" smtClean="0"/>
              <a:t> / B. Bach / ID RD SW GA-M/  Apr-2011   © Continental AG</a:t>
            </a:r>
          </a:p>
        </p:txBody>
      </p:sp>
      <p:sp>
        <p:nvSpPr>
          <p:cNvPr id="13316" name="Rectangle 2"/>
          <p:cNvSpPr>
            <a:spLocks noGrp="1" noChangeArrowheads="1"/>
          </p:cNvSpPr>
          <p:nvPr>
            <p:ph type="title"/>
          </p:nvPr>
        </p:nvSpPr>
        <p:spPr>
          <a:xfrm>
            <a:off x="334963" y="188913"/>
            <a:ext cx="9236075" cy="628650"/>
          </a:xfrm>
        </p:spPr>
        <p:txBody>
          <a:bodyPr/>
          <a:lstStyle/>
          <a:p>
            <a:pPr eaLnBrk="1" hangingPunct="1"/>
            <a:r>
              <a:rPr lang="en-GB" smtClean="0"/>
              <a:t>Artemmis Framework &amp; Tool Chain for Automotive Platforms</a:t>
            </a:r>
            <a:r>
              <a:rPr lang="en-US" smtClean="0"/>
              <a:t> </a:t>
            </a:r>
            <a:br>
              <a:rPr lang="en-US" smtClean="0"/>
            </a:br>
            <a:r>
              <a:rPr lang="en-US" smtClean="0"/>
              <a:t>System Analysis: HMI Data Transformation Process (1)</a:t>
            </a:r>
          </a:p>
        </p:txBody>
      </p:sp>
      <p:sp>
        <p:nvSpPr>
          <p:cNvPr id="13317" name="Line 6"/>
          <p:cNvSpPr>
            <a:spLocks noChangeShapeType="1"/>
          </p:cNvSpPr>
          <p:nvPr/>
        </p:nvSpPr>
        <p:spPr bwMode="auto">
          <a:xfrm>
            <a:off x="3197225" y="1763713"/>
            <a:ext cx="585788"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3318" name="Rectangle 19"/>
          <p:cNvSpPr>
            <a:spLocks noChangeArrowheads="1"/>
          </p:cNvSpPr>
          <p:nvPr/>
        </p:nvSpPr>
        <p:spPr bwMode="auto">
          <a:xfrm>
            <a:off x="4008438" y="1358900"/>
            <a:ext cx="1484312" cy="1169988"/>
          </a:xfrm>
          <a:prstGeom prst="rect">
            <a:avLst/>
          </a:prstGeom>
          <a:gradFill rotWithShape="1">
            <a:gsLst>
              <a:gs pos="0">
                <a:srgbClr val="5E9EFF"/>
              </a:gs>
              <a:gs pos="39999">
                <a:srgbClr val="85C2FF"/>
              </a:gs>
              <a:gs pos="70000">
                <a:srgbClr val="C4D6EB"/>
              </a:gs>
              <a:gs pos="100000">
                <a:srgbClr val="FFEBFA"/>
              </a:gs>
            </a:gsLst>
            <a:lin ang="5400000" scaled="1"/>
          </a:gradFill>
          <a:ln w="9525" algn="ctr">
            <a:solidFill>
              <a:schemeClr val="tx1"/>
            </a:solidFill>
            <a:miter lim="800000"/>
            <a:headEnd/>
            <a:tailEnd/>
          </a:ln>
        </p:spPr>
        <p:txBody>
          <a:bodyPr lIns="91410" tIns="45707" rIns="91410" bIns="45707" anchor="ctr"/>
          <a:lstStyle/>
          <a:p>
            <a:pPr defTabSz="915988"/>
            <a:r>
              <a:rPr lang="en-US" sz="1000" b="1"/>
              <a:t>Artemmis</a:t>
            </a:r>
          </a:p>
          <a:p>
            <a:pPr defTabSz="915988"/>
            <a:r>
              <a:rPr lang="en-US" sz="1000" b="1"/>
              <a:t>HMI Subsystem</a:t>
            </a:r>
          </a:p>
        </p:txBody>
      </p:sp>
      <p:pic>
        <p:nvPicPr>
          <p:cNvPr id="13319" name="Picture 34" descr="3D-FPK-NavRound"/>
          <p:cNvPicPr>
            <a:picLocks noChangeArrowheads="1"/>
          </p:cNvPicPr>
          <p:nvPr/>
        </p:nvPicPr>
        <p:blipFill>
          <a:blip r:embed="rId3" cstate="print">
            <a:extLst>
              <a:ext uri="{28A0092B-C50C-407E-A947-70E740481C1C}">
                <a14:useLocalDpi xmlns:a14="http://schemas.microsoft.com/office/drawing/2010/main" xmlns="" val="0"/>
              </a:ext>
            </a:extLst>
          </a:blip>
          <a:srcRect l="276" r="554"/>
          <a:stretch>
            <a:fillRect/>
          </a:stretch>
        </p:blipFill>
        <p:spPr bwMode="auto">
          <a:xfrm>
            <a:off x="8283575" y="1493838"/>
            <a:ext cx="1117600" cy="72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0" name="Textfeld 68"/>
          <p:cNvSpPr txBox="1">
            <a:spLocks noChangeArrowheads="1"/>
          </p:cNvSpPr>
          <p:nvPr/>
        </p:nvSpPr>
        <p:spPr bwMode="auto">
          <a:xfrm>
            <a:off x="5448300" y="1408113"/>
            <a:ext cx="8382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de-DE" sz="1000"/>
              <a:t>GS2</a:t>
            </a:r>
          </a:p>
          <a:p>
            <a:pPr eaLnBrk="1" hangingPunct="1"/>
            <a:r>
              <a:rPr lang="de-DE" sz="1000"/>
              <a:t>Commands</a:t>
            </a:r>
          </a:p>
        </p:txBody>
      </p:sp>
      <p:sp>
        <p:nvSpPr>
          <p:cNvPr id="13321" name="Textfeld 69"/>
          <p:cNvSpPr txBox="1">
            <a:spLocks noChangeArrowheads="1"/>
          </p:cNvSpPr>
          <p:nvPr/>
        </p:nvSpPr>
        <p:spPr bwMode="auto">
          <a:xfrm>
            <a:off x="8148638" y="2259013"/>
            <a:ext cx="14843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de-DE" sz="1400"/>
              <a:t>The Display</a:t>
            </a:r>
          </a:p>
        </p:txBody>
      </p:sp>
      <p:sp>
        <p:nvSpPr>
          <p:cNvPr id="13322" name="Textfeld 83"/>
          <p:cNvSpPr txBox="1">
            <a:spLocks noChangeArrowheads="1"/>
          </p:cNvSpPr>
          <p:nvPr/>
        </p:nvSpPr>
        <p:spPr bwMode="auto">
          <a:xfrm>
            <a:off x="631825" y="3878263"/>
            <a:ext cx="8667750" cy="193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l" eaLnBrk="1" hangingPunct="1">
              <a:buFont typeface="Arial" charset="0"/>
              <a:buChar char="•"/>
            </a:pPr>
            <a:r>
              <a:rPr lang="de-DE"/>
              <a:t>The HMI Data Transformation Process describes the Interpretation and Transformation of Display relevant Cluster IO Data into Pixel Data on the Cluster Display</a:t>
            </a:r>
          </a:p>
          <a:p>
            <a:pPr algn="l" eaLnBrk="1" hangingPunct="1">
              <a:buFont typeface="Arial" charset="0"/>
              <a:buChar char="•"/>
            </a:pPr>
            <a:r>
              <a:rPr lang="de-DE"/>
              <a:t>The HMI Subsystem is responsible to transform Cluster States and Driver‘s key input into a sequence of GS2 (e.g. Graphical) Commands</a:t>
            </a:r>
          </a:p>
          <a:p>
            <a:pPr algn="l" eaLnBrk="1" hangingPunct="1">
              <a:buFont typeface="Arial" charset="0"/>
              <a:buChar char="•"/>
            </a:pPr>
            <a:r>
              <a:rPr lang="de-DE"/>
              <a:t>The Graphic Subsystem is responsible to transform GS2 commands into Pixel Data using Hardware commands</a:t>
            </a:r>
          </a:p>
          <a:p>
            <a:pPr algn="l" eaLnBrk="1" hangingPunct="1">
              <a:buFont typeface="Arial" charset="0"/>
              <a:buChar char="•"/>
            </a:pPr>
            <a:r>
              <a:rPr lang="de-DE"/>
              <a:t>Interesting Aspect: The Hardware Data Throughput from Cluster IO Bus to the Display Bus may expand (scene dependent) by factor up to 1e+9</a:t>
            </a:r>
          </a:p>
        </p:txBody>
      </p:sp>
      <p:sp>
        <p:nvSpPr>
          <p:cNvPr id="13323" name="Line 6"/>
          <p:cNvSpPr>
            <a:spLocks noChangeShapeType="1"/>
          </p:cNvSpPr>
          <p:nvPr/>
        </p:nvSpPr>
        <p:spPr bwMode="auto">
          <a:xfrm flipV="1">
            <a:off x="3197225" y="2079625"/>
            <a:ext cx="585788"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3324" name="Textfeld 90"/>
          <p:cNvSpPr txBox="1">
            <a:spLocks noChangeArrowheads="1"/>
          </p:cNvSpPr>
          <p:nvPr/>
        </p:nvSpPr>
        <p:spPr bwMode="auto">
          <a:xfrm>
            <a:off x="3062288" y="1319213"/>
            <a:ext cx="10048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de-DE" sz="1000"/>
              <a:t>Driver Commands</a:t>
            </a:r>
          </a:p>
        </p:txBody>
      </p:sp>
      <p:sp>
        <p:nvSpPr>
          <p:cNvPr id="13325" name="Textfeld 91"/>
          <p:cNvSpPr txBox="1">
            <a:spLocks noChangeArrowheads="1"/>
          </p:cNvSpPr>
          <p:nvPr/>
        </p:nvSpPr>
        <p:spPr bwMode="auto">
          <a:xfrm>
            <a:off x="3227388" y="2157413"/>
            <a:ext cx="5905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de-DE" sz="1000"/>
              <a:t>Cluster</a:t>
            </a:r>
          </a:p>
          <a:p>
            <a:pPr eaLnBrk="1" hangingPunct="1"/>
            <a:r>
              <a:rPr lang="de-DE" sz="1000"/>
              <a:t>State</a:t>
            </a:r>
          </a:p>
        </p:txBody>
      </p:sp>
      <p:sp>
        <p:nvSpPr>
          <p:cNvPr id="13326" name="Textfeld 94"/>
          <p:cNvSpPr txBox="1">
            <a:spLocks noChangeArrowheads="1"/>
          </p:cNvSpPr>
          <p:nvPr/>
        </p:nvSpPr>
        <p:spPr bwMode="auto">
          <a:xfrm>
            <a:off x="7473950" y="1403350"/>
            <a:ext cx="8382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de-DE" sz="1000"/>
              <a:t>HW</a:t>
            </a:r>
          </a:p>
          <a:p>
            <a:pPr eaLnBrk="1" hangingPunct="1"/>
            <a:r>
              <a:rPr lang="de-DE" sz="1000"/>
              <a:t>Commands</a:t>
            </a:r>
          </a:p>
        </p:txBody>
      </p:sp>
      <p:sp>
        <p:nvSpPr>
          <p:cNvPr id="13327" name="Abgerundetes Rechteck 98"/>
          <p:cNvSpPr>
            <a:spLocks noChangeArrowheads="1"/>
          </p:cNvSpPr>
          <p:nvPr/>
        </p:nvSpPr>
        <p:spPr bwMode="auto">
          <a:xfrm>
            <a:off x="407988" y="1089025"/>
            <a:ext cx="1079500" cy="1684338"/>
          </a:xfrm>
          <a:prstGeom prst="roundRect">
            <a:avLst>
              <a:gd name="adj" fmla="val 16667"/>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lIns="91410" tIns="45707" rIns="91410" bIns="45707" anchor="ctr"/>
          <a:lstStyle/>
          <a:p>
            <a:pPr defTabSz="915988"/>
            <a:r>
              <a:rPr lang="de-DE" sz="1400"/>
              <a:t>The</a:t>
            </a:r>
          </a:p>
          <a:p>
            <a:pPr defTabSz="915988"/>
            <a:r>
              <a:rPr lang="de-DE" sz="1400"/>
              <a:t>Vehicle</a:t>
            </a:r>
          </a:p>
          <a:p>
            <a:pPr defTabSz="915988"/>
            <a:r>
              <a:rPr lang="de-DE" sz="1400"/>
              <a:t>System</a:t>
            </a:r>
          </a:p>
        </p:txBody>
      </p:sp>
      <p:sp>
        <p:nvSpPr>
          <p:cNvPr id="13328" name="Pfeil nach links und rechts 97"/>
          <p:cNvSpPr>
            <a:spLocks noChangeArrowheads="1"/>
          </p:cNvSpPr>
          <p:nvPr/>
        </p:nvSpPr>
        <p:spPr bwMode="auto">
          <a:xfrm>
            <a:off x="1487488" y="1751013"/>
            <a:ext cx="495300" cy="328612"/>
          </a:xfrm>
          <a:prstGeom prst="leftRightArrow">
            <a:avLst>
              <a:gd name="adj1" fmla="val 50000"/>
              <a:gd name="adj2" fmla="val 50011"/>
            </a:avLst>
          </a:prstGeom>
          <a:solidFill>
            <a:srgbClr val="FF9900"/>
          </a:solidFill>
          <a:ln w="9525" algn="ctr">
            <a:solidFill>
              <a:schemeClr val="tx1"/>
            </a:solidFill>
            <a:round/>
            <a:headEnd/>
            <a:tailEnd/>
          </a:ln>
        </p:spPr>
        <p:txBody>
          <a:bodyPr wrap="none" anchor="ctr"/>
          <a:lstStyle/>
          <a:p>
            <a:pPr defTabSz="915988"/>
            <a:endParaRPr lang="en-US"/>
          </a:p>
        </p:txBody>
      </p:sp>
      <p:sp>
        <p:nvSpPr>
          <p:cNvPr id="13329" name="Rectangle 19"/>
          <p:cNvSpPr>
            <a:spLocks noChangeArrowheads="1"/>
          </p:cNvSpPr>
          <p:nvPr/>
        </p:nvSpPr>
        <p:spPr bwMode="auto">
          <a:xfrm>
            <a:off x="2297113" y="1358900"/>
            <a:ext cx="765175" cy="1169988"/>
          </a:xfrm>
          <a:prstGeom prst="rect">
            <a:avLst/>
          </a:prstGeom>
          <a:gradFill rotWithShape="1">
            <a:gsLst>
              <a:gs pos="0">
                <a:srgbClr val="5E9EFF"/>
              </a:gs>
              <a:gs pos="39999">
                <a:srgbClr val="85C2FF"/>
              </a:gs>
              <a:gs pos="70000">
                <a:srgbClr val="C4D6EB"/>
              </a:gs>
              <a:gs pos="100000">
                <a:srgbClr val="FFEBFA"/>
              </a:gs>
            </a:gsLst>
            <a:lin ang="5400000" scaled="1"/>
          </a:gradFill>
          <a:ln w="9525" algn="ctr">
            <a:solidFill>
              <a:schemeClr val="tx1"/>
            </a:solidFill>
            <a:miter lim="800000"/>
            <a:headEnd/>
            <a:tailEnd/>
          </a:ln>
        </p:spPr>
        <p:txBody>
          <a:bodyPr lIns="91410" tIns="45707" rIns="91410" bIns="45707" anchor="ctr"/>
          <a:lstStyle/>
          <a:p>
            <a:pPr defTabSz="915988"/>
            <a:r>
              <a:rPr lang="en-US" sz="1000" b="1"/>
              <a:t>The Cluster System</a:t>
            </a:r>
          </a:p>
        </p:txBody>
      </p:sp>
      <p:sp>
        <p:nvSpPr>
          <p:cNvPr id="13330" name="Line 6"/>
          <p:cNvSpPr>
            <a:spLocks noChangeShapeType="1"/>
          </p:cNvSpPr>
          <p:nvPr/>
        </p:nvSpPr>
        <p:spPr bwMode="auto">
          <a:xfrm>
            <a:off x="5673725" y="1898650"/>
            <a:ext cx="500063"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3331" name="Line 6"/>
          <p:cNvSpPr>
            <a:spLocks noChangeShapeType="1"/>
          </p:cNvSpPr>
          <p:nvPr/>
        </p:nvSpPr>
        <p:spPr bwMode="auto">
          <a:xfrm>
            <a:off x="7653338" y="1898650"/>
            <a:ext cx="50165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3332" name="Textfeld 106"/>
          <p:cNvSpPr txBox="1">
            <a:spLocks noChangeArrowheads="1"/>
          </p:cNvSpPr>
          <p:nvPr/>
        </p:nvSpPr>
        <p:spPr bwMode="auto">
          <a:xfrm>
            <a:off x="1409700" y="2128838"/>
            <a:ext cx="7080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de-DE" sz="1000"/>
              <a:t>The IO Bus</a:t>
            </a:r>
          </a:p>
        </p:txBody>
      </p:sp>
      <p:sp>
        <p:nvSpPr>
          <p:cNvPr id="13333" name="Pfeil nach rechts 107"/>
          <p:cNvSpPr>
            <a:spLocks noChangeArrowheads="1"/>
          </p:cNvSpPr>
          <p:nvPr/>
        </p:nvSpPr>
        <p:spPr bwMode="auto">
          <a:xfrm>
            <a:off x="2613025" y="2843213"/>
            <a:ext cx="6165850" cy="450850"/>
          </a:xfrm>
          <a:prstGeom prst="rightArrow">
            <a:avLst>
              <a:gd name="adj1" fmla="val 50000"/>
              <a:gd name="adj2" fmla="val 50019"/>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lIns="91410" tIns="45707" rIns="91410" bIns="45707" anchor="ctr"/>
          <a:lstStyle/>
          <a:p>
            <a:pPr defTabSz="915988"/>
            <a:r>
              <a:rPr lang="de-DE" sz="1400"/>
              <a:t>HMI Data Transformation Process</a:t>
            </a:r>
          </a:p>
        </p:txBody>
      </p:sp>
      <p:sp>
        <p:nvSpPr>
          <p:cNvPr id="13334" name="Gleichschenkliges Dreieck 108"/>
          <p:cNvSpPr>
            <a:spLocks noChangeArrowheads="1"/>
          </p:cNvSpPr>
          <p:nvPr/>
        </p:nvSpPr>
        <p:spPr bwMode="auto">
          <a:xfrm>
            <a:off x="2208213" y="3384550"/>
            <a:ext cx="6210300" cy="358775"/>
          </a:xfrm>
          <a:prstGeom prst="triangle">
            <a:avLst>
              <a:gd name="adj" fmla="val 99963"/>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lIns="91410" tIns="45707" rIns="91410" bIns="45707" anchor="ctr"/>
          <a:lstStyle/>
          <a:p>
            <a:pPr defTabSz="915988"/>
            <a:r>
              <a:rPr lang="de-DE" sz="1200"/>
              <a:t>HW Data Throughput (Scene dependent)</a:t>
            </a:r>
          </a:p>
        </p:txBody>
      </p:sp>
      <p:sp>
        <p:nvSpPr>
          <p:cNvPr id="13335" name="Textfeld 109"/>
          <p:cNvSpPr txBox="1">
            <a:spLocks noChangeArrowheads="1"/>
          </p:cNvSpPr>
          <p:nvPr/>
        </p:nvSpPr>
        <p:spPr bwMode="auto">
          <a:xfrm>
            <a:off x="1592263" y="3376613"/>
            <a:ext cx="1246187"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de-DE"/>
              <a:t>e.g. 1Byte/s</a:t>
            </a:r>
          </a:p>
        </p:txBody>
      </p:sp>
      <p:sp>
        <p:nvSpPr>
          <p:cNvPr id="13336" name="Textfeld 110"/>
          <p:cNvSpPr txBox="1">
            <a:spLocks noChangeArrowheads="1"/>
          </p:cNvSpPr>
          <p:nvPr/>
        </p:nvSpPr>
        <p:spPr bwMode="auto">
          <a:xfrm>
            <a:off x="8418513" y="3294063"/>
            <a:ext cx="1244600"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de-DE"/>
              <a:t>e.g. 1GByte/s</a:t>
            </a:r>
          </a:p>
        </p:txBody>
      </p:sp>
      <p:sp>
        <p:nvSpPr>
          <p:cNvPr id="13337" name="Line 6"/>
          <p:cNvSpPr>
            <a:spLocks noChangeShapeType="1"/>
          </p:cNvSpPr>
          <p:nvPr/>
        </p:nvSpPr>
        <p:spPr bwMode="auto">
          <a:xfrm flipH="1" flipV="1">
            <a:off x="5673725" y="2079625"/>
            <a:ext cx="24288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3338" name="Textfeld 112"/>
          <p:cNvSpPr txBox="1">
            <a:spLocks noChangeArrowheads="1"/>
          </p:cNvSpPr>
          <p:nvPr/>
        </p:nvSpPr>
        <p:spPr bwMode="auto">
          <a:xfrm>
            <a:off x="5561013" y="2157413"/>
            <a:ext cx="6127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de-DE" sz="1000"/>
              <a:t>Display </a:t>
            </a:r>
          </a:p>
          <a:p>
            <a:pPr eaLnBrk="1" hangingPunct="1"/>
            <a:r>
              <a:rPr lang="de-DE" sz="1000"/>
              <a:t>V-Sync</a:t>
            </a:r>
          </a:p>
        </p:txBody>
      </p:sp>
      <p:sp>
        <p:nvSpPr>
          <p:cNvPr id="13339" name="Rectangle 19"/>
          <p:cNvSpPr>
            <a:spLocks noChangeArrowheads="1"/>
          </p:cNvSpPr>
          <p:nvPr/>
        </p:nvSpPr>
        <p:spPr bwMode="auto">
          <a:xfrm>
            <a:off x="6256338" y="1358900"/>
            <a:ext cx="1268412" cy="1169988"/>
          </a:xfrm>
          <a:prstGeom prst="rect">
            <a:avLst/>
          </a:prstGeom>
          <a:gradFill rotWithShape="1">
            <a:gsLst>
              <a:gs pos="0">
                <a:srgbClr val="5E9EFF"/>
              </a:gs>
              <a:gs pos="39999">
                <a:srgbClr val="85C2FF"/>
              </a:gs>
              <a:gs pos="70000">
                <a:srgbClr val="C4D6EB"/>
              </a:gs>
              <a:gs pos="100000">
                <a:srgbClr val="FFEBFA"/>
              </a:gs>
            </a:gsLst>
            <a:lin ang="5400000" scaled="1"/>
          </a:gradFill>
          <a:ln w="9525" algn="ctr">
            <a:solidFill>
              <a:schemeClr val="tx1"/>
            </a:solidFill>
            <a:miter lim="800000"/>
            <a:headEnd/>
            <a:tailEnd/>
          </a:ln>
        </p:spPr>
        <p:txBody>
          <a:bodyPr lIns="91410" tIns="45707" rIns="91410" bIns="45707" anchor="ctr"/>
          <a:lstStyle/>
          <a:p>
            <a:pPr defTabSz="915988"/>
            <a:r>
              <a:rPr lang="en-US" sz="1000" b="1"/>
              <a:t>Graphic Subsystem</a:t>
            </a:r>
          </a:p>
          <a:p>
            <a:pPr defTabSz="915988"/>
            <a:r>
              <a:rPr lang="en-US" sz="1000" b="1"/>
              <a:t>GS2/3</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p:txBody>
          <a:bodyPr/>
          <a:lstStyle/>
          <a:p>
            <a:pPr eaLnBrk="1" hangingPunct="1"/>
            <a:r>
              <a:rPr lang="en-US" smtClean="0"/>
              <a:t>Artemmis Framework &amp; Tool Chain for Automotive Platforms </a:t>
            </a:r>
            <a:br>
              <a:rPr lang="en-US" smtClean="0"/>
            </a:br>
            <a:r>
              <a:rPr lang="en-US" smtClean="0"/>
              <a:t>Design Pattern "Model View Controller"</a:t>
            </a:r>
            <a:endParaRPr lang="de-DE" smtClean="0"/>
          </a:p>
        </p:txBody>
      </p:sp>
      <p:sp>
        <p:nvSpPr>
          <p:cNvPr id="14339" name="Inhaltsplatzhalter 2"/>
          <p:cNvSpPr>
            <a:spLocks noGrp="1"/>
          </p:cNvSpPr>
          <p:nvPr>
            <p:ph idx="1"/>
          </p:nvPr>
        </p:nvSpPr>
        <p:spPr>
          <a:xfrm>
            <a:off x="452438" y="3111500"/>
            <a:ext cx="8999537" cy="2763838"/>
          </a:xfrm>
        </p:spPr>
        <p:txBody>
          <a:bodyPr/>
          <a:lstStyle/>
          <a:p>
            <a:pPr eaLnBrk="1" hangingPunct="1">
              <a:buFont typeface="Arial" charset="0"/>
              <a:buNone/>
            </a:pPr>
            <a:r>
              <a:rPr lang="en-US" smtClean="0"/>
              <a:t>Model</a:t>
            </a:r>
          </a:p>
          <a:p>
            <a:pPr lvl="1" eaLnBrk="1" hangingPunct="1"/>
            <a:r>
              <a:rPr lang="en-US" smtClean="0"/>
              <a:t>Encapsulates application state and data</a:t>
            </a:r>
          </a:p>
          <a:p>
            <a:pPr lvl="1" eaLnBrk="1" hangingPunct="1"/>
            <a:r>
              <a:rPr lang="en-US" smtClean="0"/>
              <a:t>Includes also calculations and algorithms</a:t>
            </a:r>
          </a:p>
          <a:p>
            <a:pPr eaLnBrk="1" hangingPunct="1">
              <a:buFont typeface="Arial" charset="0"/>
              <a:buNone/>
            </a:pPr>
            <a:r>
              <a:rPr lang="en-US" smtClean="0"/>
              <a:t>View</a:t>
            </a:r>
          </a:p>
          <a:p>
            <a:pPr lvl="1" eaLnBrk="1" hangingPunct="1"/>
            <a:r>
              <a:rPr lang="en-US" smtClean="0"/>
              <a:t>Renders the model</a:t>
            </a:r>
          </a:p>
          <a:p>
            <a:pPr eaLnBrk="1" hangingPunct="1">
              <a:buFont typeface="Arial" charset="0"/>
              <a:buNone/>
            </a:pPr>
            <a:r>
              <a:rPr lang="en-US" smtClean="0"/>
              <a:t>Controller</a:t>
            </a:r>
          </a:p>
          <a:p>
            <a:pPr lvl="1" eaLnBrk="1" hangingPunct="1"/>
            <a:r>
              <a:rPr lang="en-US" smtClean="0"/>
              <a:t>Defines application behavior</a:t>
            </a:r>
          </a:p>
          <a:p>
            <a:pPr lvl="1" eaLnBrk="1" hangingPunct="1"/>
            <a:r>
              <a:rPr lang="en-US" smtClean="0"/>
              <a:t>Maps user actions to model updates</a:t>
            </a:r>
          </a:p>
        </p:txBody>
      </p:sp>
      <p:sp>
        <p:nvSpPr>
          <p:cNvPr id="14340" name="Text Box 5"/>
          <p:cNvSpPr txBox="1">
            <a:spLocks noChangeArrowheads="1"/>
          </p:cNvSpPr>
          <p:nvPr/>
        </p:nvSpPr>
        <p:spPr bwMode="auto">
          <a:xfrm>
            <a:off x="4352925" y="2079625"/>
            <a:ext cx="1169988" cy="323850"/>
          </a:xfrm>
          <a:prstGeom prst="rect">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defTabSz="996950" eaLnBrk="0" hangingPunct="0">
              <a:defRPr sz="1500">
                <a:solidFill>
                  <a:schemeClr val="tx1"/>
                </a:solidFill>
                <a:latin typeface="Arial" charset="0"/>
              </a:defRPr>
            </a:lvl1pPr>
            <a:lvl2pPr marL="742950" indent="-285750" defTabSz="996950" eaLnBrk="0" hangingPunct="0">
              <a:defRPr sz="1500">
                <a:solidFill>
                  <a:schemeClr val="tx1"/>
                </a:solidFill>
                <a:latin typeface="Arial" charset="0"/>
              </a:defRPr>
            </a:lvl2pPr>
            <a:lvl3pPr marL="1143000" indent="-228600" defTabSz="996950" eaLnBrk="0" hangingPunct="0">
              <a:defRPr sz="1500">
                <a:solidFill>
                  <a:schemeClr val="tx1"/>
                </a:solidFill>
                <a:latin typeface="Arial" charset="0"/>
              </a:defRPr>
            </a:lvl3pPr>
            <a:lvl4pPr marL="1600200" indent="-228600" defTabSz="996950" eaLnBrk="0" hangingPunct="0">
              <a:defRPr sz="1500">
                <a:solidFill>
                  <a:schemeClr val="tx1"/>
                </a:solidFill>
                <a:latin typeface="Arial" charset="0"/>
              </a:defRPr>
            </a:lvl4pPr>
            <a:lvl5pPr marL="2057400" indent="-228600" defTabSz="996950" eaLnBrk="0" hangingPunct="0">
              <a:defRPr sz="1500">
                <a:solidFill>
                  <a:schemeClr val="tx1"/>
                </a:solidFill>
                <a:latin typeface="Arial" charset="0"/>
              </a:defRPr>
            </a:lvl5pPr>
            <a:lvl6pPr marL="2514600" indent="-228600" algn="ctr" defTabSz="996950" eaLnBrk="0" fontAlgn="base" hangingPunct="0">
              <a:spcBef>
                <a:spcPct val="0"/>
              </a:spcBef>
              <a:spcAft>
                <a:spcPct val="0"/>
              </a:spcAft>
              <a:defRPr sz="1500">
                <a:solidFill>
                  <a:schemeClr val="tx1"/>
                </a:solidFill>
                <a:latin typeface="Arial" charset="0"/>
              </a:defRPr>
            </a:lvl6pPr>
            <a:lvl7pPr marL="2971800" indent="-228600" algn="ctr" defTabSz="996950" eaLnBrk="0" fontAlgn="base" hangingPunct="0">
              <a:spcBef>
                <a:spcPct val="0"/>
              </a:spcBef>
              <a:spcAft>
                <a:spcPct val="0"/>
              </a:spcAft>
              <a:defRPr sz="1500">
                <a:solidFill>
                  <a:schemeClr val="tx1"/>
                </a:solidFill>
                <a:latin typeface="Arial" charset="0"/>
              </a:defRPr>
            </a:lvl7pPr>
            <a:lvl8pPr marL="3429000" indent="-228600" algn="ctr" defTabSz="996950" eaLnBrk="0" fontAlgn="base" hangingPunct="0">
              <a:spcBef>
                <a:spcPct val="0"/>
              </a:spcBef>
              <a:spcAft>
                <a:spcPct val="0"/>
              </a:spcAft>
              <a:defRPr sz="1500">
                <a:solidFill>
                  <a:schemeClr val="tx1"/>
                </a:solidFill>
                <a:latin typeface="Arial" charset="0"/>
              </a:defRPr>
            </a:lvl8pPr>
            <a:lvl9pPr marL="3886200" indent="-228600" algn="ctr" defTabSz="996950" eaLnBrk="0" fontAlgn="base" hangingPunct="0">
              <a:spcBef>
                <a:spcPct val="0"/>
              </a:spcBef>
              <a:spcAft>
                <a:spcPct val="0"/>
              </a:spcAft>
              <a:defRPr sz="1500">
                <a:solidFill>
                  <a:schemeClr val="tx1"/>
                </a:solidFill>
                <a:latin typeface="Arial" charset="0"/>
              </a:defRPr>
            </a:lvl9pPr>
          </a:lstStyle>
          <a:p>
            <a:pPr eaLnBrk="1" hangingPunct="1"/>
            <a:r>
              <a:rPr lang="en-US"/>
              <a:t>View</a:t>
            </a:r>
          </a:p>
        </p:txBody>
      </p:sp>
      <p:sp>
        <p:nvSpPr>
          <p:cNvPr id="14341" name="Text Box 6"/>
          <p:cNvSpPr txBox="1">
            <a:spLocks noChangeArrowheads="1"/>
          </p:cNvSpPr>
          <p:nvPr/>
        </p:nvSpPr>
        <p:spPr bwMode="auto">
          <a:xfrm>
            <a:off x="8177213" y="2079625"/>
            <a:ext cx="1020762" cy="323850"/>
          </a:xfrm>
          <a:prstGeom prst="rect">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defTabSz="996950" eaLnBrk="0" hangingPunct="0">
              <a:defRPr sz="1500">
                <a:solidFill>
                  <a:schemeClr val="tx1"/>
                </a:solidFill>
                <a:latin typeface="Arial" charset="0"/>
              </a:defRPr>
            </a:lvl1pPr>
            <a:lvl2pPr marL="742950" indent="-285750" defTabSz="996950" eaLnBrk="0" hangingPunct="0">
              <a:defRPr sz="1500">
                <a:solidFill>
                  <a:schemeClr val="tx1"/>
                </a:solidFill>
                <a:latin typeface="Arial" charset="0"/>
              </a:defRPr>
            </a:lvl2pPr>
            <a:lvl3pPr marL="1143000" indent="-228600" defTabSz="996950" eaLnBrk="0" hangingPunct="0">
              <a:defRPr sz="1500">
                <a:solidFill>
                  <a:schemeClr val="tx1"/>
                </a:solidFill>
                <a:latin typeface="Arial" charset="0"/>
              </a:defRPr>
            </a:lvl3pPr>
            <a:lvl4pPr marL="1600200" indent="-228600" defTabSz="996950" eaLnBrk="0" hangingPunct="0">
              <a:defRPr sz="1500">
                <a:solidFill>
                  <a:schemeClr val="tx1"/>
                </a:solidFill>
                <a:latin typeface="Arial" charset="0"/>
              </a:defRPr>
            </a:lvl4pPr>
            <a:lvl5pPr marL="2057400" indent="-228600" defTabSz="996950" eaLnBrk="0" hangingPunct="0">
              <a:defRPr sz="1500">
                <a:solidFill>
                  <a:schemeClr val="tx1"/>
                </a:solidFill>
                <a:latin typeface="Arial" charset="0"/>
              </a:defRPr>
            </a:lvl5pPr>
            <a:lvl6pPr marL="2514600" indent="-228600" algn="ctr" defTabSz="996950" eaLnBrk="0" fontAlgn="base" hangingPunct="0">
              <a:spcBef>
                <a:spcPct val="0"/>
              </a:spcBef>
              <a:spcAft>
                <a:spcPct val="0"/>
              </a:spcAft>
              <a:defRPr sz="1500">
                <a:solidFill>
                  <a:schemeClr val="tx1"/>
                </a:solidFill>
                <a:latin typeface="Arial" charset="0"/>
              </a:defRPr>
            </a:lvl6pPr>
            <a:lvl7pPr marL="2971800" indent="-228600" algn="ctr" defTabSz="996950" eaLnBrk="0" fontAlgn="base" hangingPunct="0">
              <a:spcBef>
                <a:spcPct val="0"/>
              </a:spcBef>
              <a:spcAft>
                <a:spcPct val="0"/>
              </a:spcAft>
              <a:defRPr sz="1500">
                <a:solidFill>
                  <a:schemeClr val="tx1"/>
                </a:solidFill>
                <a:latin typeface="Arial" charset="0"/>
              </a:defRPr>
            </a:lvl7pPr>
            <a:lvl8pPr marL="3429000" indent="-228600" algn="ctr" defTabSz="996950" eaLnBrk="0" fontAlgn="base" hangingPunct="0">
              <a:spcBef>
                <a:spcPct val="0"/>
              </a:spcBef>
              <a:spcAft>
                <a:spcPct val="0"/>
              </a:spcAft>
              <a:defRPr sz="1500">
                <a:solidFill>
                  <a:schemeClr val="tx1"/>
                </a:solidFill>
                <a:latin typeface="Arial" charset="0"/>
              </a:defRPr>
            </a:lvl8pPr>
            <a:lvl9pPr marL="3886200" indent="-228600" algn="ctr" defTabSz="996950" eaLnBrk="0" fontAlgn="base" hangingPunct="0">
              <a:spcBef>
                <a:spcPct val="0"/>
              </a:spcBef>
              <a:spcAft>
                <a:spcPct val="0"/>
              </a:spcAft>
              <a:defRPr sz="1500">
                <a:solidFill>
                  <a:schemeClr val="tx1"/>
                </a:solidFill>
                <a:latin typeface="Arial" charset="0"/>
              </a:defRPr>
            </a:lvl9pPr>
          </a:lstStyle>
          <a:p>
            <a:pPr eaLnBrk="1" hangingPunct="1"/>
            <a:r>
              <a:rPr lang="en-US"/>
              <a:t>Controller</a:t>
            </a:r>
          </a:p>
        </p:txBody>
      </p:sp>
      <p:sp>
        <p:nvSpPr>
          <p:cNvPr id="14342" name="Text Box 4"/>
          <p:cNvSpPr txBox="1">
            <a:spLocks noChangeArrowheads="1"/>
          </p:cNvSpPr>
          <p:nvPr/>
        </p:nvSpPr>
        <p:spPr bwMode="auto">
          <a:xfrm>
            <a:off x="6253163" y="1058863"/>
            <a:ext cx="1171575" cy="323850"/>
          </a:xfrm>
          <a:prstGeom prst="rect">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defTabSz="996950" eaLnBrk="0" hangingPunct="0">
              <a:defRPr sz="1500">
                <a:solidFill>
                  <a:schemeClr val="tx1"/>
                </a:solidFill>
                <a:latin typeface="Arial" charset="0"/>
              </a:defRPr>
            </a:lvl1pPr>
            <a:lvl2pPr marL="742950" indent="-285750" defTabSz="996950" eaLnBrk="0" hangingPunct="0">
              <a:defRPr sz="1500">
                <a:solidFill>
                  <a:schemeClr val="tx1"/>
                </a:solidFill>
                <a:latin typeface="Arial" charset="0"/>
              </a:defRPr>
            </a:lvl2pPr>
            <a:lvl3pPr marL="1143000" indent="-228600" defTabSz="996950" eaLnBrk="0" hangingPunct="0">
              <a:defRPr sz="1500">
                <a:solidFill>
                  <a:schemeClr val="tx1"/>
                </a:solidFill>
                <a:latin typeface="Arial" charset="0"/>
              </a:defRPr>
            </a:lvl3pPr>
            <a:lvl4pPr marL="1600200" indent="-228600" defTabSz="996950" eaLnBrk="0" hangingPunct="0">
              <a:defRPr sz="1500">
                <a:solidFill>
                  <a:schemeClr val="tx1"/>
                </a:solidFill>
                <a:latin typeface="Arial" charset="0"/>
              </a:defRPr>
            </a:lvl4pPr>
            <a:lvl5pPr marL="2057400" indent="-228600" defTabSz="996950" eaLnBrk="0" hangingPunct="0">
              <a:defRPr sz="1500">
                <a:solidFill>
                  <a:schemeClr val="tx1"/>
                </a:solidFill>
                <a:latin typeface="Arial" charset="0"/>
              </a:defRPr>
            </a:lvl5pPr>
            <a:lvl6pPr marL="2514600" indent="-228600" algn="ctr" defTabSz="996950" eaLnBrk="0" fontAlgn="base" hangingPunct="0">
              <a:spcBef>
                <a:spcPct val="0"/>
              </a:spcBef>
              <a:spcAft>
                <a:spcPct val="0"/>
              </a:spcAft>
              <a:defRPr sz="1500">
                <a:solidFill>
                  <a:schemeClr val="tx1"/>
                </a:solidFill>
                <a:latin typeface="Arial" charset="0"/>
              </a:defRPr>
            </a:lvl6pPr>
            <a:lvl7pPr marL="2971800" indent="-228600" algn="ctr" defTabSz="996950" eaLnBrk="0" fontAlgn="base" hangingPunct="0">
              <a:spcBef>
                <a:spcPct val="0"/>
              </a:spcBef>
              <a:spcAft>
                <a:spcPct val="0"/>
              </a:spcAft>
              <a:defRPr sz="1500">
                <a:solidFill>
                  <a:schemeClr val="tx1"/>
                </a:solidFill>
                <a:latin typeface="Arial" charset="0"/>
              </a:defRPr>
            </a:lvl7pPr>
            <a:lvl8pPr marL="3429000" indent="-228600" algn="ctr" defTabSz="996950" eaLnBrk="0" fontAlgn="base" hangingPunct="0">
              <a:spcBef>
                <a:spcPct val="0"/>
              </a:spcBef>
              <a:spcAft>
                <a:spcPct val="0"/>
              </a:spcAft>
              <a:defRPr sz="1500">
                <a:solidFill>
                  <a:schemeClr val="tx1"/>
                </a:solidFill>
                <a:latin typeface="Arial" charset="0"/>
              </a:defRPr>
            </a:lvl8pPr>
            <a:lvl9pPr marL="3886200" indent="-228600" algn="ctr" defTabSz="996950"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US"/>
              <a:t>Model</a:t>
            </a:r>
          </a:p>
        </p:txBody>
      </p:sp>
      <p:grpSp>
        <p:nvGrpSpPr>
          <p:cNvPr id="14343" name="Group 32"/>
          <p:cNvGrpSpPr>
            <a:grpSpLocks/>
          </p:cNvGrpSpPr>
          <p:nvPr/>
        </p:nvGrpSpPr>
        <p:grpSpPr bwMode="auto">
          <a:xfrm>
            <a:off x="5522913" y="1865313"/>
            <a:ext cx="2584450" cy="307975"/>
            <a:chOff x="2603" y="1339"/>
            <a:chExt cx="1502" cy="194"/>
          </a:xfrm>
        </p:grpSpPr>
        <p:sp>
          <p:nvSpPr>
            <p:cNvPr id="14353" name="Line 20"/>
            <p:cNvSpPr>
              <a:spLocks noChangeShapeType="1"/>
            </p:cNvSpPr>
            <p:nvPr/>
          </p:nvSpPr>
          <p:spPr bwMode="auto">
            <a:xfrm flipH="1">
              <a:off x="2603" y="1531"/>
              <a:ext cx="1502"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354" name="Text Box 25"/>
            <p:cNvSpPr txBox="1">
              <a:spLocks noChangeArrowheads="1"/>
            </p:cNvSpPr>
            <p:nvPr/>
          </p:nvSpPr>
          <p:spPr bwMode="auto">
            <a:xfrm>
              <a:off x="2976" y="1339"/>
              <a:ext cx="77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lgn="ctr">
                  <a:solidFill>
                    <a:srgbClr val="000000"/>
                  </a:solidFill>
                  <a:miter lim="800000"/>
                  <a:headEnd/>
                  <a:tailEnd/>
                </a14:hiddenLine>
              </a:ext>
            </a:extLst>
          </p:spPr>
          <p:txBody>
            <a:bodyPr wrap="none">
              <a:spAutoFit/>
            </a:bodyPr>
            <a:lstStyle>
              <a:lvl1pPr defTabSz="996950" eaLnBrk="0" hangingPunct="0">
                <a:defRPr sz="1500">
                  <a:solidFill>
                    <a:schemeClr val="tx1"/>
                  </a:solidFill>
                  <a:latin typeface="Arial" charset="0"/>
                </a:defRPr>
              </a:lvl1pPr>
              <a:lvl2pPr marL="742950" indent="-285750" defTabSz="996950" eaLnBrk="0" hangingPunct="0">
                <a:defRPr sz="1500">
                  <a:solidFill>
                    <a:schemeClr val="tx1"/>
                  </a:solidFill>
                  <a:latin typeface="Arial" charset="0"/>
                </a:defRPr>
              </a:lvl2pPr>
              <a:lvl3pPr marL="1143000" indent="-228600" defTabSz="996950" eaLnBrk="0" hangingPunct="0">
                <a:defRPr sz="1500">
                  <a:solidFill>
                    <a:schemeClr val="tx1"/>
                  </a:solidFill>
                  <a:latin typeface="Arial" charset="0"/>
                </a:defRPr>
              </a:lvl3pPr>
              <a:lvl4pPr marL="1600200" indent="-228600" defTabSz="996950" eaLnBrk="0" hangingPunct="0">
                <a:defRPr sz="1500">
                  <a:solidFill>
                    <a:schemeClr val="tx1"/>
                  </a:solidFill>
                  <a:latin typeface="Arial" charset="0"/>
                </a:defRPr>
              </a:lvl4pPr>
              <a:lvl5pPr marL="2057400" indent="-228600" defTabSz="996950" eaLnBrk="0" hangingPunct="0">
                <a:defRPr sz="1500">
                  <a:solidFill>
                    <a:schemeClr val="tx1"/>
                  </a:solidFill>
                  <a:latin typeface="Arial" charset="0"/>
                </a:defRPr>
              </a:lvl5pPr>
              <a:lvl6pPr marL="2514600" indent="-228600" algn="ctr" defTabSz="996950" eaLnBrk="0" fontAlgn="base" hangingPunct="0">
                <a:spcBef>
                  <a:spcPct val="0"/>
                </a:spcBef>
                <a:spcAft>
                  <a:spcPct val="0"/>
                </a:spcAft>
                <a:defRPr sz="1500">
                  <a:solidFill>
                    <a:schemeClr val="tx1"/>
                  </a:solidFill>
                  <a:latin typeface="Arial" charset="0"/>
                </a:defRPr>
              </a:lvl6pPr>
              <a:lvl7pPr marL="2971800" indent="-228600" algn="ctr" defTabSz="996950" eaLnBrk="0" fontAlgn="base" hangingPunct="0">
                <a:spcBef>
                  <a:spcPct val="0"/>
                </a:spcBef>
                <a:spcAft>
                  <a:spcPct val="0"/>
                </a:spcAft>
                <a:defRPr sz="1500">
                  <a:solidFill>
                    <a:schemeClr val="tx1"/>
                  </a:solidFill>
                  <a:latin typeface="Arial" charset="0"/>
                </a:defRPr>
              </a:lvl7pPr>
              <a:lvl8pPr marL="3429000" indent="-228600" algn="ctr" defTabSz="996950" eaLnBrk="0" fontAlgn="base" hangingPunct="0">
                <a:spcBef>
                  <a:spcPct val="0"/>
                </a:spcBef>
                <a:spcAft>
                  <a:spcPct val="0"/>
                </a:spcAft>
                <a:defRPr sz="1500">
                  <a:solidFill>
                    <a:schemeClr val="tx1"/>
                  </a:solidFill>
                  <a:latin typeface="Arial" charset="0"/>
                </a:defRPr>
              </a:lvl8pPr>
              <a:lvl9pPr marL="3886200" indent="-228600" algn="ctr" defTabSz="996950" eaLnBrk="0" fontAlgn="base" hangingPunct="0">
                <a:spcBef>
                  <a:spcPct val="0"/>
                </a:spcBef>
                <a:spcAft>
                  <a:spcPct val="0"/>
                </a:spcAft>
                <a:defRPr sz="1500">
                  <a:solidFill>
                    <a:schemeClr val="tx1"/>
                  </a:solidFill>
                  <a:latin typeface="Arial" charset="0"/>
                </a:defRPr>
              </a:lvl9pPr>
            </a:lstStyle>
            <a:p>
              <a:pPr eaLnBrk="1" hangingPunct="1"/>
              <a:r>
                <a:rPr lang="en-US" sz="1400"/>
                <a:t>View selection</a:t>
              </a:r>
            </a:p>
          </p:txBody>
        </p:sp>
      </p:grpSp>
      <p:cxnSp>
        <p:nvCxnSpPr>
          <p:cNvPr id="14344" name="Straight Arrow Connector 4"/>
          <p:cNvCxnSpPr>
            <a:cxnSpLocks noChangeShapeType="1"/>
            <a:stCxn id="14341" idx="0"/>
            <a:endCxn id="14342" idx="3"/>
          </p:cNvCxnSpPr>
          <p:nvPr/>
        </p:nvCxnSpPr>
        <p:spPr bwMode="auto">
          <a:xfrm rot="16200000" flipV="1">
            <a:off x="7627144" y="1018382"/>
            <a:ext cx="858837" cy="1263650"/>
          </a:xfrm>
          <a:prstGeom prst="curvedConnector2">
            <a:avLst/>
          </a:prstGeom>
          <a:noFill/>
          <a:ln w="19050"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4345" name="TextBox 5"/>
          <p:cNvSpPr txBox="1">
            <a:spLocks noChangeArrowheads="1"/>
          </p:cNvSpPr>
          <p:nvPr/>
        </p:nvSpPr>
        <p:spPr bwMode="auto">
          <a:xfrm>
            <a:off x="8353425" y="1220788"/>
            <a:ext cx="1225550"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a:t>manipulates</a:t>
            </a:r>
          </a:p>
        </p:txBody>
      </p:sp>
      <p:cxnSp>
        <p:nvCxnSpPr>
          <p:cNvPr id="14346" name="Straight Arrow Connector 7"/>
          <p:cNvCxnSpPr>
            <a:cxnSpLocks noChangeShapeType="1"/>
            <a:stCxn id="14342" idx="1"/>
            <a:endCxn id="14340" idx="0"/>
          </p:cNvCxnSpPr>
          <p:nvPr/>
        </p:nvCxnSpPr>
        <p:spPr bwMode="auto">
          <a:xfrm rot="10800000" flipV="1">
            <a:off x="4938713" y="1220788"/>
            <a:ext cx="1314450" cy="858837"/>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4347" name="TextBox 8"/>
          <p:cNvSpPr txBox="1">
            <a:spLocks noChangeArrowheads="1"/>
          </p:cNvSpPr>
          <p:nvPr/>
        </p:nvSpPr>
        <p:spPr bwMode="auto">
          <a:xfrm>
            <a:off x="4613275" y="1220788"/>
            <a:ext cx="869950"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a:t>updates</a:t>
            </a:r>
          </a:p>
        </p:txBody>
      </p:sp>
      <p:sp>
        <p:nvSpPr>
          <p:cNvPr id="14348" name="Oval 9"/>
          <p:cNvSpPr>
            <a:spLocks noChangeArrowheads="1"/>
          </p:cNvSpPr>
          <p:nvPr/>
        </p:nvSpPr>
        <p:spPr bwMode="auto">
          <a:xfrm>
            <a:off x="6432550" y="2822575"/>
            <a:ext cx="812800" cy="449263"/>
          </a:xfrm>
          <a:prstGeom prst="ellipse">
            <a:avLst/>
          </a:prstGeom>
          <a:solidFill>
            <a:schemeClr val="accent1"/>
          </a:solidFill>
          <a:ln w="9525" algn="ctr">
            <a:solidFill>
              <a:schemeClr val="tx1"/>
            </a:solidFill>
            <a:round/>
            <a:headEnd/>
            <a:tailEnd/>
          </a:ln>
        </p:spPr>
        <p:txBody>
          <a:bodyPr wrap="none" anchor="ctr"/>
          <a:lstStyle/>
          <a:p>
            <a:pPr defTabSz="915988"/>
            <a:r>
              <a:rPr lang="en-US"/>
              <a:t>USER</a:t>
            </a:r>
          </a:p>
        </p:txBody>
      </p:sp>
      <p:cxnSp>
        <p:nvCxnSpPr>
          <p:cNvPr id="14349" name="Straight Arrow Connector 11"/>
          <p:cNvCxnSpPr>
            <a:cxnSpLocks noChangeShapeType="1"/>
            <a:stCxn id="14348" idx="7"/>
            <a:endCxn id="14341" idx="2"/>
          </p:cNvCxnSpPr>
          <p:nvPr/>
        </p:nvCxnSpPr>
        <p:spPr bwMode="auto">
          <a:xfrm flipV="1">
            <a:off x="7126288" y="2403475"/>
            <a:ext cx="1562100" cy="484188"/>
          </a:xfrm>
          <a:prstGeom prst="straightConnector1">
            <a:avLst/>
          </a:prstGeom>
          <a:noFill/>
          <a:ln w="9525" algn="ctr">
            <a:solidFill>
              <a:schemeClr val="tx1"/>
            </a:solidFill>
            <a:prstDash val="dash"/>
            <a:round/>
            <a:headEnd/>
            <a:tailEnd type="arrow" w="med" len="med"/>
          </a:ln>
          <a:extLst>
            <a:ext uri="{909E8E84-426E-40DD-AFC4-6F175D3DCCD1}">
              <a14:hiddenFill xmlns:a14="http://schemas.microsoft.com/office/drawing/2010/main" xmlns="">
                <a:noFill/>
              </a14:hiddenFill>
            </a:ext>
          </a:extLst>
        </p:spPr>
      </p:cxnSp>
      <p:cxnSp>
        <p:nvCxnSpPr>
          <p:cNvPr id="14350" name="Straight Arrow Connector 15"/>
          <p:cNvCxnSpPr>
            <a:cxnSpLocks noChangeShapeType="1"/>
            <a:stCxn id="14340" idx="2"/>
            <a:endCxn id="14348" idx="1"/>
          </p:cNvCxnSpPr>
          <p:nvPr/>
        </p:nvCxnSpPr>
        <p:spPr bwMode="auto">
          <a:xfrm>
            <a:off x="4938713" y="2403475"/>
            <a:ext cx="1612900" cy="484188"/>
          </a:xfrm>
          <a:prstGeom prst="straightConnector1">
            <a:avLst/>
          </a:prstGeom>
          <a:noFill/>
          <a:ln w="9525" algn="ctr">
            <a:solidFill>
              <a:schemeClr val="tx1"/>
            </a:solidFill>
            <a:prstDash val="dash"/>
            <a:round/>
            <a:headEnd/>
            <a:tailEnd type="arrow" w="med" len="med"/>
          </a:ln>
          <a:extLst>
            <a:ext uri="{909E8E84-426E-40DD-AFC4-6F175D3DCCD1}">
              <a14:hiddenFill xmlns:a14="http://schemas.microsoft.com/office/drawing/2010/main" xmlns="">
                <a:noFill/>
              </a14:hiddenFill>
            </a:ext>
          </a:extLst>
        </p:spPr>
      </p:cxnSp>
      <p:sp>
        <p:nvSpPr>
          <p:cNvPr id="14351" name="TextBox 16"/>
          <p:cNvSpPr txBox="1">
            <a:spLocks noChangeArrowheads="1"/>
          </p:cNvSpPr>
          <p:nvPr/>
        </p:nvSpPr>
        <p:spPr bwMode="auto">
          <a:xfrm>
            <a:off x="7866063" y="2646363"/>
            <a:ext cx="592137"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a:t>uses</a:t>
            </a:r>
          </a:p>
        </p:txBody>
      </p:sp>
      <p:sp>
        <p:nvSpPr>
          <p:cNvPr id="14352" name="TextBox 17"/>
          <p:cNvSpPr txBox="1">
            <a:spLocks noChangeArrowheads="1"/>
          </p:cNvSpPr>
          <p:nvPr/>
        </p:nvSpPr>
        <p:spPr bwMode="auto">
          <a:xfrm>
            <a:off x="5392738" y="2646363"/>
            <a:ext cx="592137"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a:t>sees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idx="4294967295"/>
          </p:nvPr>
        </p:nvSpPr>
        <p:spPr/>
        <p:txBody>
          <a:bodyPr/>
          <a:lstStyle/>
          <a:p>
            <a:r>
              <a:rPr lang="en-US" smtClean="0"/>
              <a:t>Artemmis Framework &amp; Tool Chain for Automotive Platforms </a:t>
            </a:r>
            <a:br>
              <a:rPr lang="en-US" smtClean="0"/>
            </a:br>
            <a:r>
              <a:rPr lang="en-US" smtClean="0"/>
              <a:t>Widget Concept</a:t>
            </a:r>
          </a:p>
        </p:txBody>
      </p:sp>
      <p:sp>
        <p:nvSpPr>
          <p:cNvPr id="15363" name="Inhaltsplatzhalter 2"/>
          <p:cNvSpPr>
            <a:spLocks noGrp="1"/>
          </p:cNvSpPr>
          <p:nvPr>
            <p:ph idx="4294967295"/>
          </p:nvPr>
        </p:nvSpPr>
        <p:spPr/>
        <p:txBody>
          <a:bodyPr/>
          <a:lstStyle/>
          <a:p>
            <a:r>
              <a:rPr lang="en-US" smtClean="0"/>
              <a:t>Definition:</a:t>
            </a:r>
          </a:p>
          <a:p>
            <a:pPr lvl="1"/>
            <a:r>
              <a:rPr lang="en-US" smtClean="0"/>
              <a:t> A widget (window gadget) is an element of a Graphical User Interface (GUI) that displays an information arrangement changeable by the user</a:t>
            </a:r>
          </a:p>
          <a:p>
            <a:r>
              <a:rPr lang="en-US" smtClean="0"/>
              <a:t>Characteristics:</a:t>
            </a:r>
          </a:p>
          <a:p>
            <a:pPr lvl="1"/>
            <a:r>
              <a:rPr lang="en-US" smtClean="0"/>
              <a:t>has a set of properties that can be linked to a model</a:t>
            </a:r>
          </a:p>
          <a:p>
            <a:pPr lvl="1"/>
            <a:r>
              <a:rPr lang="en-US" smtClean="0"/>
              <a:t>has a view part that draws the widgets</a:t>
            </a:r>
          </a:p>
          <a:p>
            <a:pPr lvl="1"/>
            <a:r>
              <a:rPr lang="en-US" smtClean="0"/>
              <a:t>has a controller part that defines the behavior of the widget</a:t>
            </a:r>
          </a:p>
          <a:p>
            <a:pPr lvl="1"/>
            <a:r>
              <a:rPr lang="en-US" smtClean="0"/>
              <a:t>reacts on user interaction</a:t>
            </a:r>
          </a:p>
          <a:p>
            <a:pPr lvl="1"/>
            <a:r>
              <a:rPr lang="en-US" smtClean="0"/>
              <a:t>follows an object oriented approach</a:t>
            </a:r>
          </a:p>
          <a:p>
            <a:pPr lvl="1"/>
            <a:r>
              <a:rPr lang="en-US" smtClean="0"/>
              <a:t>can be arranged hierarchical</a:t>
            </a:r>
          </a:p>
          <a:p>
            <a:pPr>
              <a:buFont typeface="Arial" charset="0"/>
              <a:buNone/>
            </a:pPr>
            <a:endParaRPr lang="en-US" smtClean="0"/>
          </a:p>
        </p:txBody>
      </p:sp>
      <p:grpSp>
        <p:nvGrpSpPr>
          <p:cNvPr id="15364" name="Group 16"/>
          <p:cNvGrpSpPr>
            <a:grpSpLocks/>
          </p:cNvGrpSpPr>
          <p:nvPr/>
        </p:nvGrpSpPr>
        <p:grpSpPr bwMode="auto">
          <a:xfrm>
            <a:off x="3305175" y="3963988"/>
            <a:ext cx="3316288" cy="1844675"/>
            <a:chOff x="1327" y="2637"/>
            <a:chExt cx="1928" cy="1162"/>
          </a:xfrm>
        </p:grpSpPr>
        <p:grpSp>
          <p:nvGrpSpPr>
            <p:cNvPr id="15365" name="Group 15"/>
            <p:cNvGrpSpPr>
              <a:grpSpLocks/>
            </p:cNvGrpSpPr>
            <p:nvPr/>
          </p:nvGrpSpPr>
          <p:grpSpPr bwMode="auto">
            <a:xfrm>
              <a:off x="2376" y="2637"/>
              <a:ext cx="879" cy="1162"/>
              <a:chOff x="2376" y="2637"/>
              <a:chExt cx="879" cy="1162"/>
            </a:xfrm>
          </p:grpSpPr>
          <p:sp>
            <p:nvSpPr>
              <p:cNvPr id="15368" name="Rectangle 8"/>
              <p:cNvSpPr>
                <a:spLocks noChangeArrowheads="1"/>
              </p:cNvSpPr>
              <p:nvPr/>
            </p:nvSpPr>
            <p:spPr bwMode="auto">
              <a:xfrm>
                <a:off x="2376" y="2637"/>
                <a:ext cx="879" cy="1162"/>
              </a:xfrm>
              <a:prstGeom prst="rect">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lstStyle/>
              <a:p>
                <a:pPr defTabSz="996950"/>
                <a:r>
                  <a:rPr lang="en-US"/>
                  <a:t>Widget</a:t>
                </a:r>
              </a:p>
            </p:txBody>
          </p:sp>
          <p:sp>
            <p:nvSpPr>
              <p:cNvPr id="15369" name="Rectangle 9"/>
              <p:cNvSpPr>
                <a:spLocks noChangeArrowheads="1"/>
              </p:cNvSpPr>
              <p:nvPr/>
            </p:nvSpPr>
            <p:spPr bwMode="auto">
              <a:xfrm>
                <a:off x="2489" y="2920"/>
                <a:ext cx="652" cy="199"/>
              </a:xfrm>
              <a:prstGeom prst="rect">
                <a:avLst/>
              </a:prstGeom>
              <a:solidFill>
                <a:schemeClr val="bg1"/>
              </a:solidFill>
              <a:ln w="9525" algn="ctr">
                <a:solidFill>
                  <a:schemeClr val="tx1"/>
                </a:solidFill>
                <a:miter lim="800000"/>
                <a:headEnd/>
                <a:tailEnd/>
              </a:ln>
            </p:spPr>
            <p:txBody>
              <a:bodyPr wrap="none" anchor="ctr"/>
              <a:lstStyle/>
              <a:p>
                <a:pPr defTabSz="996950"/>
                <a:r>
                  <a:rPr lang="en-US"/>
                  <a:t>Properties</a:t>
                </a:r>
              </a:p>
            </p:txBody>
          </p:sp>
          <p:sp>
            <p:nvSpPr>
              <p:cNvPr id="15370" name="Rectangle 10"/>
              <p:cNvSpPr>
                <a:spLocks noChangeArrowheads="1"/>
              </p:cNvSpPr>
              <p:nvPr/>
            </p:nvSpPr>
            <p:spPr bwMode="auto">
              <a:xfrm>
                <a:off x="2489" y="3204"/>
                <a:ext cx="652" cy="199"/>
              </a:xfrm>
              <a:prstGeom prst="rect">
                <a:avLst/>
              </a:prstGeom>
              <a:solidFill>
                <a:schemeClr val="bg1"/>
              </a:solidFill>
              <a:ln w="9525" algn="ctr">
                <a:solidFill>
                  <a:schemeClr val="tx1"/>
                </a:solidFill>
                <a:miter lim="800000"/>
                <a:headEnd/>
                <a:tailEnd/>
              </a:ln>
            </p:spPr>
            <p:txBody>
              <a:bodyPr wrap="none" anchor="ctr"/>
              <a:lstStyle/>
              <a:p>
                <a:pPr defTabSz="996950"/>
                <a:r>
                  <a:rPr lang="en-US"/>
                  <a:t>View</a:t>
                </a:r>
              </a:p>
            </p:txBody>
          </p:sp>
          <p:sp>
            <p:nvSpPr>
              <p:cNvPr id="15371" name="Rectangle 11"/>
              <p:cNvSpPr>
                <a:spLocks noChangeArrowheads="1"/>
              </p:cNvSpPr>
              <p:nvPr/>
            </p:nvSpPr>
            <p:spPr bwMode="auto">
              <a:xfrm>
                <a:off x="2489" y="3487"/>
                <a:ext cx="652" cy="199"/>
              </a:xfrm>
              <a:prstGeom prst="rect">
                <a:avLst/>
              </a:prstGeom>
              <a:solidFill>
                <a:schemeClr val="bg1"/>
              </a:solidFill>
              <a:ln w="9525" algn="ctr">
                <a:solidFill>
                  <a:schemeClr val="tx1"/>
                </a:solidFill>
                <a:miter lim="800000"/>
                <a:headEnd/>
                <a:tailEnd/>
              </a:ln>
            </p:spPr>
            <p:txBody>
              <a:bodyPr wrap="none" anchor="ctr"/>
              <a:lstStyle/>
              <a:p>
                <a:pPr defTabSz="996950"/>
                <a:r>
                  <a:rPr lang="en-US"/>
                  <a:t>Controller</a:t>
                </a:r>
              </a:p>
            </p:txBody>
          </p:sp>
        </p:grpSp>
        <p:sp>
          <p:nvSpPr>
            <p:cNvPr id="15366" name="Rectangle 13"/>
            <p:cNvSpPr>
              <a:spLocks noChangeArrowheads="1"/>
            </p:cNvSpPr>
            <p:nvPr/>
          </p:nvSpPr>
          <p:spPr bwMode="auto">
            <a:xfrm>
              <a:off x="1327" y="2920"/>
              <a:ext cx="567" cy="567"/>
            </a:xfrm>
            <a:prstGeom prst="rect">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defTabSz="996950"/>
              <a:r>
                <a:rPr lang="en-US"/>
                <a:t>Model</a:t>
              </a:r>
            </a:p>
          </p:txBody>
        </p:sp>
        <p:sp>
          <p:nvSpPr>
            <p:cNvPr id="15367" name="AutoShape 14"/>
            <p:cNvSpPr>
              <a:spLocks noChangeArrowheads="1"/>
            </p:cNvSpPr>
            <p:nvPr/>
          </p:nvSpPr>
          <p:spPr bwMode="auto">
            <a:xfrm>
              <a:off x="1894" y="3147"/>
              <a:ext cx="482" cy="142"/>
            </a:xfrm>
            <a:prstGeom prst="leftRightArrow">
              <a:avLst>
                <a:gd name="adj1" fmla="val 50000"/>
                <a:gd name="adj2" fmla="val 67887"/>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4B81C05F-AFB0-4120-B9F8-06D139FF1C52}" type="slidenum">
              <a:rPr lang="en-US" sz="600" smtClean="0"/>
              <a:pPr eaLnBrk="1" hangingPunct="1"/>
              <a:t>13</a:t>
            </a:fld>
            <a:r>
              <a:rPr lang="en-US" sz="600" smtClean="0"/>
              <a:t> / B. Bach / ID RD SW GA-M/  Nov-2010   © Continental AG</a:t>
            </a:r>
          </a:p>
        </p:txBody>
      </p:sp>
      <p:sp>
        <p:nvSpPr>
          <p:cNvPr id="16387" name="Rectangle 3"/>
          <p:cNvSpPr>
            <a:spLocks noGrp="1" noChangeArrowheads="1"/>
          </p:cNvSpPr>
          <p:nvPr>
            <p:ph type="title"/>
          </p:nvPr>
        </p:nvSpPr>
        <p:spPr/>
        <p:txBody>
          <a:bodyPr/>
          <a:lstStyle/>
          <a:p>
            <a:pPr eaLnBrk="1" hangingPunct="1"/>
            <a:r>
              <a:rPr lang="en-US" dirty="0" err="1" smtClean="0"/>
              <a:t>Artemmis</a:t>
            </a:r>
            <a:r>
              <a:rPr lang="en-US" dirty="0" smtClean="0"/>
              <a:t> Framework &amp; Tool Chain for Automotive Platforms </a:t>
            </a:r>
            <a:br>
              <a:rPr lang="en-US" dirty="0" smtClean="0"/>
            </a:br>
            <a:r>
              <a:rPr lang="en-US" dirty="0" smtClean="0"/>
              <a:t>Widget Tree</a:t>
            </a:r>
          </a:p>
        </p:txBody>
      </p:sp>
      <p:sp>
        <p:nvSpPr>
          <p:cNvPr id="16388" name="Text Box 4"/>
          <p:cNvSpPr txBox="1">
            <a:spLocks noChangeArrowheads="1"/>
          </p:cNvSpPr>
          <p:nvPr/>
        </p:nvSpPr>
        <p:spPr bwMode="auto">
          <a:xfrm>
            <a:off x="1627188" y="1060450"/>
            <a:ext cx="3960812" cy="320675"/>
          </a:xfrm>
          <a:prstGeom prst="rect">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83942" tIns="41971" rIns="83942" bIns="41971">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a:t>Memory Representation: Widget Object Tree</a:t>
            </a:r>
          </a:p>
        </p:txBody>
      </p:sp>
      <p:sp>
        <p:nvSpPr>
          <p:cNvPr id="16389" name="Text Box 5"/>
          <p:cNvSpPr txBox="1">
            <a:spLocks noChangeArrowheads="1"/>
          </p:cNvSpPr>
          <p:nvPr/>
        </p:nvSpPr>
        <p:spPr bwMode="auto">
          <a:xfrm>
            <a:off x="6046788" y="1062038"/>
            <a:ext cx="2046287" cy="320675"/>
          </a:xfrm>
          <a:prstGeom prst="rect">
            <a:avLst/>
          </a:prstGeom>
          <a:noFill/>
          <a:ln w="9525" algn="ctr">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83942" tIns="41971" rIns="83942" bIns="41971">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a:t>Visual Representation</a:t>
            </a:r>
          </a:p>
        </p:txBody>
      </p:sp>
      <p:sp>
        <p:nvSpPr>
          <p:cNvPr id="16390" name="Text Box 6"/>
          <p:cNvSpPr txBox="1">
            <a:spLocks noChangeArrowheads="1"/>
          </p:cNvSpPr>
          <p:nvPr/>
        </p:nvSpPr>
        <p:spPr bwMode="auto">
          <a:xfrm>
            <a:off x="354013" y="1736725"/>
            <a:ext cx="18986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2" tIns="41971" rIns="83942" bIns="41971">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a:t>Display Scene Level</a:t>
            </a:r>
          </a:p>
        </p:txBody>
      </p:sp>
      <p:sp>
        <p:nvSpPr>
          <p:cNvPr id="16391" name="Text Box 7"/>
          <p:cNvSpPr txBox="1">
            <a:spLocks noChangeArrowheads="1"/>
          </p:cNvSpPr>
          <p:nvPr/>
        </p:nvSpPr>
        <p:spPr bwMode="auto">
          <a:xfrm>
            <a:off x="349250" y="2708275"/>
            <a:ext cx="199390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2" tIns="41971" rIns="83942" bIns="41971">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a:t>Display Section Level</a:t>
            </a:r>
          </a:p>
        </p:txBody>
      </p:sp>
      <p:sp>
        <p:nvSpPr>
          <p:cNvPr id="16392" name="Text Box 8"/>
          <p:cNvSpPr txBox="1">
            <a:spLocks noChangeArrowheads="1"/>
          </p:cNvSpPr>
          <p:nvPr/>
        </p:nvSpPr>
        <p:spPr bwMode="auto">
          <a:xfrm>
            <a:off x="322263" y="3748088"/>
            <a:ext cx="18859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2" tIns="41971" rIns="83942" bIns="41971">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a:t>Parent Widget Level</a:t>
            </a:r>
          </a:p>
        </p:txBody>
      </p:sp>
      <p:sp>
        <p:nvSpPr>
          <p:cNvPr id="16393" name="Text Box 9"/>
          <p:cNvSpPr txBox="1">
            <a:spLocks noChangeArrowheads="1"/>
          </p:cNvSpPr>
          <p:nvPr/>
        </p:nvSpPr>
        <p:spPr bwMode="auto">
          <a:xfrm>
            <a:off x="312738" y="4927600"/>
            <a:ext cx="1760537"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2" tIns="41971" rIns="83942" bIns="41971">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a:t>Child Widget Level</a:t>
            </a:r>
          </a:p>
        </p:txBody>
      </p:sp>
      <p:sp>
        <p:nvSpPr>
          <p:cNvPr id="16394" name="Line 10"/>
          <p:cNvSpPr>
            <a:spLocks noChangeShapeType="1"/>
          </p:cNvSpPr>
          <p:nvPr/>
        </p:nvSpPr>
        <p:spPr bwMode="auto">
          <a:xfrm>
            <a:off x="365125" y="2366963"/>
            <a:ext cx="5127625" cy="0"/>
          </a:xfrm>
          <a:prstGeom prst="line">
            <a:avLst/>
          </a:prstGeom>
          <a:noFill/>
          <a:ln w="9525">
            <a:solidFill>
              <a:schemeClr val="accent2"/>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395" name="Line 11"/>
          <p:cNvSpPr>
            <a:spLocks noChangeShapeType="1"/>
          </p:cNvSpPr>
          <p:nvPr/>
        </p:nvSpPr>
        <p:spPr bwMode="auto">
          <a:xfrm>
            <a:off x="338138" y="3429000"/>
            <a:ext cx="5154612" cy="0"/>
          </a:xfrm>
          <a:prstGeom prst="line">
            <a:avLst/>
          </a:prstGeom>
          <a:noFill/>
          <a:ln w="9525">
            <a:solidFill>
              <a:schemeClr val="accent2"/>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396" name="Line 12"/>
          <p:cNvSpPr>
            <a:spLocks noChangeShapeType="1"/>
          </p:cNvSpPr>
          <p:nvPr/>
        </p:nvSpPr>
        <p:spPr bwMode="auto">
          <a:xfrm>
            <a:off x="331788" y="4491038"/>
            <a:ext cx="5154612" cy="0"/>
          </a:xfrm>
          <a:prstGeom prst="line">
            <a:avLst/>
          </a:prstGeom>
          <a:noFill/>
          <a:ln w="9525">
            <a:solidFill>
              <a:schemeClr val="accent2"/>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430" name="Oval 14"/>
          <p:cNvSpPr>
            <a:spLocks noChangeArrowheads="1"/>
          </p:cNvSpPr>
          <p:nvPr/>
        </p:nvSpPr>
        <p:spPr bwMode="auto">
          <a:xfrm>
            <a:off x="2327275" y="3696490"/>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dirty="0" err="1" smtClean="0"/>
              <a:t>Sttings</a:t>
            </a:r>
            <a:endParaRPr lang="en-US" sz="900" b="1" dirty="0"/>
          </a:p>
        </p:txBody>
      </p:sp>
      <p:sp>
        <p:nvSpPr>
          <p:cNvPr id="16431" name="Oval 15"/>
          <p:cNvSpPr>
            <a:spLocks noChangeArrowheads="1"/>
          </p:cNvSpPr>
          <p:nvPr/>
        </p:nvSpPr>
        <p:spPr bwMode="auto">
          <a:xfrm>
            <a:off x="2334625" y="2679778"/>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a:t>Section</a:t>
            </a:r>
          </a:p>
          <a:p>
            <a:pPr defTabSz="915988"/>
            <a:r>
              <a:rPr lang="en-US" sz="900" b="1"/>
              <a:t>A</a:t>
            </a:r>
          </a:p>
        </p:txBody>
      </p:sp>
      <p:sp>
        <p:nvSpPr>
          <p:cNvPr id="16432" name="Oval 16"/>
          <p:cNvSpPr>
            <a:spLocks noChangeArrowheads="1"/>
          </p:cNvSpPr>
          <p:nvPr/>
        </p:nvSpPr>
        <p:spPr bwMode="auto">
          <a:xfrm>
            <a:off x="2669060" y="4849158"/>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a:t>Clock</a:t>
            </a:r>
          </a:p>
        </p:txBody>
      </p:sp>
      <p:sp>
        <p:nvSpPr>
          <p:cNvPr id="16433" name="Oval 17"/>
          <p:cNvSpPr>
            <a:spLocks noChangeArrowheads="1"/>
          </p:cNvSpPr>
          <p:nvPr/>
        </p:nvSpPr>
        <p:spPr bwMode="auto">
          <a:xfrm>
            <a:off x="4402988" y="3683529"/>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a:t>ScrollBar</a:t>
            </a:r>
          </a:p>
        </p:txBody>
      </p:sp>
      <p:cxnSp>
        <p:nvCxnSpPr>
          <p:cNvPr id="16434" name="AutoShape 18"/>
          <p:cNvCxnSpPr>
            <a:cxnSpLocks noChangeShapeType="1"/>
            <a:stCxn id="16441" idx="4"/>
            <a:endCxn id="16440" idx="0"/>
          </p:cNvCxnSpPr>
          <p:nvPr/>
        </p:nvCxnSpPr>
        <p:spPr bwMode="auto">
          <a:xfrm>
            <a:off x="3401883" y="2171421"/>
            <a:ext cx="449836" cy="51699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6435" name="AutoShape 19"/>
          <p:cNvCxnSpPr>
            <a:cxnSpLocks noChangeShapeType="1"/>
            <a:stCxn id="16441" idx="3"/>
            <a:endCxn id="16431" idx="0"/>
          </p:cNvCxnSpPr>
          <p:nvPr/>
        </p:nvCxnSpPr>
        <p:spPr bwMode="auto">
          <a:xfrm flipH="1">
            <a:off x="2568363" y="2102296"/>
            <a:ext cx="668873" cy="577481"/>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6436" name="AutoShape 20"/>
          <p:cNvCxnSpPr>
            <a:cxnSpLocks noChangeShapeType="1"/>
            <a:stCxn id="16430" idx="0"/>
            <a:endCxn id="16431" idx="4"/>
          </p:cNvCxnSpPr>
          <p:nvPr/>
        </p:nvCxnSpPr>
        <p:spPr bwMode="auto">
          <a:xfrm flipV="1">
            <a:off x="2561013" y="3147811"/>
            <a:ext cx="7350" cy="548679"/>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6437" name="AutoShape 21"/>
          <p:cNvCxnSpPr>
            <a:cxnSpLocks noChangeShapeType="1"/>
            <a:stCxn id="16432" idx="7"/>
            <a:endCxn id="16449" idx="4"/>
          </p:cNvCxnSpPr>
          <p:nvPr/>
        </p:nvCxnSpPr>
        <p:spPr bwMode="auto">
          <a:xfrm flipV="1">
            <a:off x="3068076" y="4164523"/>
            <a:ext cx="567545" cy="75317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6438" name="AutoShape 22"/>
          <p:cNvCxnSpPr>
            <a:cxnSpLocks noChangeShapeType="1"/>
            <a:stCxn id="16449" idx="0"/>
            <a:endCxn id="16440" idx="4"/>
          </p:cNvCxnSpPr>
          <p:nvPr/>
        </p:nvCxnSpPr>
        <p:spPr bwMode="auto">
          <a:xfrm flipV="1">
            <a:off x="3635621" y="3156452"/>
            <a:ext cx="216098" cy="540039"/>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6439" name="AutoShape 23"/>
          <p:cNvCxnSpPr>
            <a:cxnSpLocks noChangeShapeType="1"/>
            <a:stCxn id="16433" idx="0"/>
            <a:endCxn id="16440" idx="5"/>
          </p:cNvCxnSpPr>
          <p:nvPr/>
        </p:nvCxnSpPr>
        <p:spPr bwMode="auto">
          <a:xfrm flipH="1" flipV="1">
            <a:off x="4016364" y="3087327"/>
            <a:ext cx="620362" cy="59620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6440" name="Oval 24"/>
          <p:cNvSpPr>
            <a:spLocks noChangeArrowheads="1"/>
          </p:cNvSpPr>
          <p:nvPr/>
        </p:nvSpPr>
        <p:spPr bwMode="auto">
          <a:xfrm>
            <a:off x="3617980" y="2688418"/>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a:t>Section</a:t>
            </a:r>
          </a:p>
          <a:p>
            <a:pPr defTabSz="915988"/>
            <a:r>
              <a:rPr lang="en-US" sz="900" b="1"/>
              <a:t>B</a:t>
            </a:r>
          </a:p>
        </p:txBody>
      </p:sp>
      <p:sp>
        <p:nvSpPr>
          <p:cNvPr id="16441" name="Oval 25"/>
          <p:cNvSpPr>
            <a:spLocks noChangeArrowheads="1"/>
          </p:cNvSpPr>
          <p:nvPr/>
        </p:nvSpPr>
        <p:spPr bwMode="auto">
          <a:xfrm>
            <a:off x="3168144" y="1703388"/>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a:t>Scene</a:t>
            </a:r>
          </a:p>
          <a:p>
            <a:pPr defTabSz="915988"/>
            <a:r>
              <a:rPr lang="en-US" sz="900" b="1"/>
              <a:t>#1</a:t>
            </a:r>
          </a:p>
        </p:txBody>
      </p:sp>
      <p:sp>
        <p:nvSpPr>
          <p:cNvPr id="16442" name="Oval 26"/>
          <p:cNvSpPr>
            <a:spLocks noChangeArrowheads="1"/>
          </p:cNvSpPr>
          <p:nvPr/>
        </p:nvSpPr>
        <p:spPr bwMode="auto">
          <a:xfrm>
            <a:off x="3204771" y="4849157"/>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a:t>Date</a:t>
            </a:r>
          </a:p>
        </p:txBody>
      </p:sp>
      <p:sp>
        <p:nvSpPr>
          <p:cNvPr id="16443" name="Oval 27"/>
          <p:cNvSpPr>
            <a:spLocks noChangeArrowheads="1"/>
          </p:cNvSpPr>
          <p:nvPr/>
        </p:nvSpPr>
        <p:spPr bwMode="auto">
          <a:xfrm>
            <a:off x="4277925" y="4857896"/>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dirty="0"/>
              <a:t>Country</a:t>
            </a:r>
          </a:p>
        </p:txBody>
      </p:sp>
      <p:sp>
        <p:nvSpPr>
          <p:cNvPr id="16444" name="Oval 28"/>
          <p:cNvSpPr>
            <a:spLocks noChangeArrowheads="1"/>
          </p:cNvSpPr>
          <p:nvPr/>
        </p:nvSpPr>
        <p:spPr bwMode="auto">
          <a:xfrm>
            <a:off x="3726706" y="4849156"/>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dirty="0"/>
              <a:t>Lang</a:t>
            </a:r>
          </a:p>
        </p:txBody>
      </p:sp>
      <p:sp>
        <p:nvSpPr>
          <p:cNvPr id="16445" name="Oval 29"/>
          <p:cNvSpPr>
            <a:spLocks noChangeArrowheads="1"/>
          </p:cNvSpPr>
          <p:nvPr/>
        </p:nvSpPr>
        <p:spPr bwMode="auto">
          <a:xfrm>
            <a:off x="4817985" y="4859120"/>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a:t>Back</a:t>
            </a:r>
          </a:p>
        </p:txBody>
      </p:sp>
      <p:cxnSp>
        <p:nvCxnSpPr>
          <p:cNvPr id="16446" name="AutoShape 30"/>
          <p:cNvCxnSpPr>
            <a:cxnSpLocks noChangeShapeType="1"/>
            <a:stCxn id="16442" idx="0"/>
            <a:endCxn id="16449" idx="4"/>
          </p:cNvCxnSpPr>
          <p:nvPr/>
        </p:nvCxnSpPr>
        <p:spPr bwMode="auto">
          <a:xfrm flipV="1">
            <a:off x="3438509" y="4164523"/>
            <a:ext cx="197112" cy="684634"/>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6447" name="AutoShape 31"/>
          <p:cNvCxnSpPr>
            <a:cxnSpLocks noChangeShapeType="1"/>
            <a:stCxn id="16444" idx="0"/>
            <a:endCxn id="16449" idx="4"/>
          </p:cNvCxnSpPr>
          <p:nvPr/>
        </p:nvCxnSpPr>
        <p:spPr bwMode="auto">
          <a:xfrm flipH="1" flipV="1">
            <a:off x="3635621" y="4164523"/>
            <a:ext cx="324823" cy="68463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6448" name="AutoShape 32"/>
          <p:cNvCxnSpPr>
            <a:cxnSpLocks noChangeShapeType="1"/>
            <a:stCxn id="16443" idx="0"/>
            <a:endCxn id="16449" idx="4"/>
          </p:cNvCxnSpPr>
          <p:nvPr/>
        </p:nvCxnSpPr>
        <p:spPr bwMode="auto">
          <a:xfrm flipH="1" flipV="1">
            <a:off x="3635621" y="4164523"/>
            <a:ext cx="876042" cy="69337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6449" name="Oval 33"/>
          <p:cNvSpPr>
            <a:spLocks noChangeArrowheads="1"/>
          </p:cNvSpPr>
          <p:nvPr/>
        </p:nvSpPr>
        <p:spPr bwMode="auto">
          <a:xfrm>
            <a:off x="3401883" y="3696490"/>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a:t>ListBox</a:t>
            </a:r>
          </a:p>
        </p:txBody>
      </p:sp>
      <p:cxnSp>
        <p:nvCxnSpPr>
          <p:cNvPr id="16450" name="AutoShape 34"/>
          <p:cNvCxnSpPr>
            <a:cxnSpLocks noChangeShapeType="1"/>
            <a:stCxn id="16445" idx="0"/>
            <a:endCxn id="16449" idx="4"/>
          </p:cNvCxnSpPr>
          <p:nvPr/>
        </p:nvCxnSpPr>
        <p:spPr bwMode="auto">
          <a:xfrm flipH="1" flipV="1">
            <a:off x="3635621" y="4164523"/>
            <a:ext cx="1416102" cy="69459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6451" name="AutoShape 35"/>
          <p:cNvCxnSpPr>
            <a:cxnSpLocks noChangeShapeType="1"/>
            <a:stCxn id="16441" idx="5"/>
            <a:endCxn id="16452" idx="2"/>
          </p:cNvCxnSpPr>
          <p:nvPr/>
        </p:nvCxnSpPr>
        <p:spPr bwMode="auto">
          <a:xfrm>
            <a:off x="3566528" y="2102296"/>
            <a:ext cx="1292175" cy="79925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6452" name="Oval 36"/>
          <p:cNvSpPr>
            <a:spLocks noChangeArrowheads="1"/>
          </p:cNvSpPr>
          <p:nvPr/>
        </p:nvSpPr>
        <p:spPr bwMode="auto">
          <a:xfrm>
            <a:off x="4860174" y="2668257"/>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a:t>Frame</a:t>
            </a:r>
          </a:p>
        </p:txBody>
      </p:sp>
      <p:sp>
        <p:nvSpPr>
          <p:cNvPr id="16398" name="Line 37"/>
          <p:cNvSpPr>
            <a:spLocks noChangeShapeType="1"/>
          </p:cNvSpPr>
          <p:nvPr/>
        </p:nvSpPr>
        <p:spPr bwMode="auto">
          <a:xfrm flipV="1">
            <a:off x="2692400" y="2443163"/>
            <a:ext cx="3368675" cy="617537"/>
          </a:xfrm>
          <a:prstGeom prst="line">
            <a:avLst/>
          </a:prstGeom>
          <a:noFill/>
          <a:ln w="9525">
            <a:solidFill>
              <a:srgbClr val="FFC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7799" name="Rectangle 39"/>
          <p:cNvSpPr>
            <a:spLocks noChangeArrowheads="1"/>
          </p:cNvSpPr>
          <p:nvPr/>
        </p:nvSpPr>
        <p:spPr bwMode="auto">
          <a:xfrm>
            <a:off x="5934075" y="1920875"/>
            <a:ext cx="2333625" cy="2858275"/>
          </a:xfrm>
          <a:prstGeom prst="rect">
            <a:avLst/>
          </a:prstGeom>
          <a:gradFill rotWithShape="1">
            <a:gsLst>
              <a:gs pos="0">
                <a:schemeClr val="bg1">
                  <a:alpha val="90000"/>
                </a:schemeClr>
              </a:gs>
              <a:gs pos="100000">
                <a:schemeClr val="bg1">
                  <a:gamma/>
                  <a:shade val="46275"/>
                  <a:invGamma/>
                  <a:alpha val="50999"/>
                </a:schemeClr>
              </a:gs>
            </a:gsLst>
            <a:lin ang="18900000" scaled="1"/>
          </a:gradFill>
          <a:ln w="25400">
            <a:solidFill>
              <a:schemeClr val="tx1"/>
            </a:solidFill>
            <a:miter lim="800000"/>
            <a:headEnd/>
            <a:tailEnd/>
          </a:ln>
          <a:effectLst/>
          <a:extLst/>
        </p:spPr>
        <p:txBody>
          <a:bodyPr wrap="none" lIns="83942" tIns="41971" rIns="83942" bIns="41971" anchor="ctr"/>
          <a:lstStyle/>
          <a:p>
            <a:pPr defTabSz="839788">
              <a:defRPr/>
            </a:pPr>
            <a:endParaRPr lang="en-US" sz="1800"/>
          </a:p>
        </p:txBody>
      </p:sp>
      <p:sp>
        <p:nvSpPr>
          <p:cNvPr id="16415" name="AutoShape 40"/>
          <p:cNvSpPr>
            <a:spLocks noChangeArrowheads="1"/>
          </p:cNvSpPr>
          <p:nvPr/>
        </p:nvSpPr>
        <p:spPr bwMode="auto">
          <a:xfrm>
            <a:off x="8001546" y="2835155"/>
            <a:ext cx="133812" cy="1723452"/>
          </a:xfrm>
          <a:prstGeom prst="roundRect">
            <a:avLst>
              <a:gd name="adj" fmla="val 24176"/>
            </a:avLst>
          </a:prstGeom>
          <a:solidFill>
            <a:srgbClr val="C0C0C0"/>
          </a:solidFill>
          <a:ln w="9525">
            <a:solidFill>
              <a:schemeClr val="tx1"/>
            </a:solidFill>
            <a:round/>
            <a:headEnd/>
            <a:tailEnd/>
          </a:ln>
        </p:spPr>
        <p:txBody>
          <a:bodyPr wrap="none" lIns="0" tIns="0" rIns="0" bIns="0" anchor="ctr"/>
          <a:lstStyle/>
          <a:p>
            <a:endParaRPr lang="en-US"/>
          </a:p>
        </p:txBody>
      </p:sp>
      <p:sp>
        <p:nvSpPr>
          <p:cNvPr id="16416" name="AutoShape 41"/>
          <p:cNvSpPr>
            <a:spLocks noChangeArrowheads="1"/>
          </p:cNvSpPr>
          <p:nvPr/>
        </p:nvSpPr>
        <p:spPr bwMode="auto">
          <a:xfrm>
            <a:off x="8001546" y="3226782"/>
            <a:ext cx="133812" cy="832456"/>
          </a:xfrm>
          <a:prstGeom prst="roundRect">
            <a:avLst>
              <a:gd name="adj" fmla="val 16667"/>
            </a:avLst>
          </a:prstGeom>
          <a:gradFill rotWithShape="1">
            <a:gsLst>
              <a:gs pos="0">
                <a:schemeClr val="bg1"/>
              </a:gs>
              <a:gs pos="100000">
                <a:srgbClr val="949EAA"/>
              </a:gs>
            </a:gsLst>
            <a:path path="shape">
              <a:fillToRect l="50000" t="50000" r="50000" b="50000"/>
            </a:path>
          </a:gradFill>
          <a:ln w="9525">
            <a:solidFill>
              <a:schemeClr val="tx1"/>
            </a:solidFill>
            <a:round/>
            <a:headEnd/>
            <a:tailEnd/>
          </a:ln>
        </p:spPr>
        <p:txBody>
          <a:bodyPr wrap="none" lIns="0" tIns="0" rIns="0" bIns="0" anchor="ctr"/>
          <a:lstStyle/>
          <a:p>
            <a:endParaRPr lang="en-US"/>
          </a:p>
        </p:txBody>
      </p:sp>
      <p:sp>
        <p:nvSpPr>
          <p:cNvPr id="16417" name="Rectangle 42"/>
          <p:cNvSpPr>
            <a:spLocks noChangeArrowheads="1"/>
          </p:cNvSpPr>
          <p:nvPr/>
        </p:nvSpPr>
        <p:spPr bwMode="auto">
          <a:xfrm>
            <a:off x="6200229" y="2116689"/>
            <a:ext cx="1801317" cy="326837"/>
          </a:xfrm>
          <a:prstGeom prst="rect">
            <a:avLst/>
          </a:prstGeom>
          <a:pattFill prst="pct90">
            <a:fgClr>
              <a:schemeClr val="bg1">
                <a:alpha val="50980"/>
              </a:schemeClr>
            </a:fgClr>
            <a:bgClr>
              <a:srgbClr val="767676">
                <a:alpha val="50980"/>
              </a:srgbClr>
            </a:bgClr>
          </a:patt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nchor="ctr"/>
          <a:lstStyle/>
          <a:p>
            <a:pPr defTabSz="839788"/>
            <a:r>
              <a:rPr lang="en-US" sz="2600" dirty="0" smtClean="0"/>
              <a:t>Settings</a:t>
            </a:r>
            <a:endParaRPr lang="en-US" sz="2600" dirty="0"/>
          </a:p>
        </p:txBody>
      </p:sp>
      <p:sp>
        <p:nvSpPr>
          <p:cNvPr id="16418" name="Rectangle 43"/>
          <p:cNvSpPr>
            <a:spLocks noChangeArrowheads="1"/>
          </p:cNvSpPr>
          <p:nvPr/>
        </p:nvSpPr>
        <p:spPr bwMode="auto">
          <a:xfrm>
            <a:off x="6066417" y="2833714"/>
            <a:ext cx="1935129" cy="1733781"/>
          </a:xfrm>
          <a:prstGeom prst="rect">
            <a:avLst/>
          </a:prstGeom>
          <a:noFill/>
          <a:ln w="12700">
            <a:solidFill>
              <a:schemeClr val="tx1"/>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none" lIns="83942" tIns="41971" rIns="83942" bIns="41971" anchor="ctr"/>
          <a:lstStyle/>
          <a:p>
            <a:pPr indent="79375" algn="l" defTabSz="839788">
              <a:lnSpc>
                <a:spcPct val="120000"/>
              </a:lnSpc>
            </a:pPr>
            <a:endParaRPr lang="en-US" sz="2200"/>
          </a:p>
        </p:txBody>
      </p:sp>
      <p:sp>
        <p:nvSpPr>
          <p:cNvPr id="16419" name="AutoShape 44"/>
          <p:cNvSpPr>
            <a:spLocks noChangeArrowheads="1"/>
          </p:cNvSpPr>
          <p:nvPr/>
        </p:nvSpPr>
        <p:spPr bwMode="auto">
          <a:xfrm>
            <a:off x="6076710" y="3843021"/>
            <a:ext cx="133812" cy="197254"/>
          </a:xfrm>
          <a:prstGeom prst="homePlate">
            <a:avLst>
              <a:gd name="adj" fmla="val 100000"/>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420" name="Line 45"/>
          <p:cNvSpPr>
            <a:spLocks noChangeShapeType="1"/>
          </p:cNvSpPr>
          <p:nvPr/>
        </p:nvSpPr>
        <p:spPr bwMode="auto">
          <a:xfrm>
            <a:off x="6132588" y="3726396"/>
            <a:ext cx="1802788" cy="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21" name="Line 46"/>
          <p:cNvSpPr>
            <a:spLocks noChangeShapeType="1"/>
          </p:cNvSpPr>
          <p:nvPr/>
        </p:nvSpPr>
        <p:spPr bwMode="auto">
          <a:xfrm>
            <a:off x="6134058" y="4118024"/>
            <a:ext cx="1802788" cy="0"/>
          </a:xfrm>
          <a:prstGeom prst="line">
            <a:avLst/>
          </a:prstGeom>
          <a:noFill/>
          <a:ln w="952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22" name="AutoShape 47"/>
          <p:cNvSpPr>
            <a:spLocks noChangeArrowheads="1"/>
          </p:cNvSpPr>
          <p:nvPr/>
        </p:nvSpPr>
        <p:spPr bwMode="auto">
          <a:xfrm>
            <a:off x="8001546" y="2704131"/>
            <a:ext cx="133812" cy="129583"/>
          </a:xfrm>
          <a:prstGeom prst="triangle">
            <a:avLst>
              <a:gd name="adj" fmla="val 50000"/>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423" name="AutoShape 48"/>
          <p:cNvSpPr>
            <a:spLocks noChangeArrowheads="1"/>
          </p:cNvSpPr>
          <p:nvPr/>
        </p:nvSpPr>
        <p:spPr bwMode="auto">
          <a:xfrm rot="10800000">
            <a:off x="8011669" y="4567495"/>
            <a:ext cx="133812" cy="129583"/>
          </a:xfrm>
          <a:prstGeom prst="triangle">
            <a:avLst>
              <a:gd name="adj" fmla="val 50000"/>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424" name="Text Box 49"/>
          <p:cNvSpPr txBox="1">
            <a:spLocks noChangeArrowheads="1"/>
          </p:cNvSpPr>
          <p:nvPr/>
        </p:nvSpPr>
        <p:spPr bwMode="auto">
          <a:xfrm>
            <a:off x="6134058" y="2901385"/>
            <a:ext cx="866103" cy="417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2200"/>
              <a:t>Clock</a:t>
            </a:r>
          </a:p>
        </p:txBody>
      </p:sp>
      <p:sp>
        <p:nvSpPr>
          <p:cNvPr id="16425" name="Text Box 50"/>
          <p:cNvSpPr txBox="1">
            <a:spLocks noChangeArrowheads="1"/>
          </p:cNvSpPr>
          <p:nvPr/>
        </p:nvSpPr>
        <p:spPr bwMode="auto">
          <a:xfrm>
            <a:off x="6134058" y="3293013"/>
            <a:ext cx="758759" cy="417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2200" dirty="0"/>
              <a:t>Date</a:t>
            </a:r>
          </a:p>
        </p:txBody>
      </p:sp>
      <p:sp>
        <p:nvSpPr>
          <p:cNvPr id="16426" name="Text Box 51"/>
          <p:cNvSpPr txBox="1">
            <a:spLocks noChangeArrowheads="1"/>
          </p:cNvSpPr>
          <p:nvPr/>
        </p:nvSpPr>
        <p:spPr bwMode="auto">
          <a:xfrm>
            <a:off x="6134058" y="3726396"/>
            <a:ext cx="1429290" cy="414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2200" dirty="0"/>
              <a:t>Language</a:t>
            </a:r>
          </a:p>
        </p:txBody>
      </p:sp>
      <p:sp>
        <p:nvSpPr>
          <p:cNvPr id="16427" name="Text Box 52"/>
          <p:cNvSpPr txBox="1">
            <a:spLocks noChangeArrowheads="1"/>
          </p:cNvSpPr>
          <p:nvPr/>
        </p:nvSpPr>
        <p:spPr bwMode="auto">
          <a:xfrm>
            <a:off x="6134058" y="4142501"/>
            <a:ext cx="1148432" cy="416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2200" dirty="0"/>
              <a:t>Country</a:t>
            </a:r>
          </a:p>
        </p:txBody>
      </p:sp>
      <p:sp>
        <p:nvSpPr>
          <p:cNvPr id="16429" name="Line 54"/>
          <p:cNvSpPr>
            <a:spLocks noChangeShapeType="1"/>
          </p:cNvSpPr>
          <p:nvPr/>
        </p:nvSpPr>
        <p:spPr bwMode="auto">
          <a:xfrm>
            <a:off x="5934075" y="2593266"/>
            <a:ext cx="233362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400" name="Line 55"/>
          <p:cNvSpPr>
            <a:spLocks noChangeShapeType="1"/>
          </p:cNvSpPr>
          <p:nvPr/>
        </p:nvSpPr>
        <p:spPr bwMode="auto">
          <a:xfrm flipV="1">
            <a:off x="4016375" y="2867025"/>
            <a:ext cx="2044700" cy="66675"/>
          </a:xfrm>
          <a:prstGeom prst="line">
            <a:avLst/>
          </a:prstGeom>
          <a:noFill/>
          <a:ln w="9525">
            <a:solidFill>
              <a:srgbClr val="FFC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6401" name="Group 56"/>
          <p:cNvGrpSpPr>
            <a:grpSpLocks/>
          </p:cNvGrpSpPr>
          <p:nvPr/>
        </p:nvGrpSpPr>
        <p:grpSpPr bwMode="auto">
          <a:xfrm>
            <a:off x="7101071" y="1570273"/>
            <a:ext cx="2175801" cy="4225690"/>
            <a:chOff x="4882" y="1091"/>
            <a:chExt cx="1479" cy="2935"/>
          </a:xfrm>
        </p:grpSpPr>
        <p:sp>
          <p:nvSpPr>
            <p:cNvPr id="16404" name="Text Box 58"/>
            <p:cNvSpPr txBox="1">
              <a:spLocks noChangeArrowheads="1"/>
            </p:cNvSpPr>
            <p:nvPr/>
          </p:nvSpPr>
          <p:spPr bwMode="auto">
            <a:xfrm>
              <a:off x="5677" y="1510"/>
              <a:ext cx="603"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1400"/>
                <a:t>TextArea</a:t>
              </a:r>
            </a:p>
          </p:txBody>
        </p:sp>
        <p:sp>
          <p:nvSpPr>
            <p:cNvPr id="16405" name="Text Box 59"/>
            <p:cNvSpPr txBox="1">
              <a:spLocks noChangeArrowheads="1"/>
            </p:cNvSpPr>
            <p:nvPr/>
          </p:nvSpPr>
          <p:spPr bwMode="auto">
            <a:xfrm>
              <a:off x="5850" y="2038"/>
              <a:ext cx="511"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1400" dirty="0" err="1"/>
                <a:t>ListBox</a:t>
              </a:r>
              <a:endParaRPr lang="en-US" sz="1400" dirty="0"/>
            </a:p>
          </p:txBody>
        </p:sp>
        <p:sp>
          <p:nvSpPr>
            <p:cNvPr id="16406" name="Text Box 60"/>
            <p:cNvSpPr txBox="1">
              <a:spLocks noChangeArrowheads="1"/>
            </p:cNvSpPr>
            <p:nvPr/>
          </p:nvSpPr>
          <p:spPr bwMode="auto">
            <a:xfrm>
              <a:off x="5817" y="2935"/>
              <a:ext cx="528" cy="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1400" dirty="0" smtClean="0"/>
                <a:t>Buttons</a:t>
              </a:r>
              <a:endParaRPr lang="en-US" sz="1400" dirty="0"/>
            </a:p>
          </p:txBody>
        </p:sp>
        <p:sp>
          <p:nvSpPr>
            <p:cNvPr id="16407" name="Text Box 61"/>
            <p:cNvSpPr txBox="1">
              <a:spLocks noChangeArrowheads="1"/>
            </p:cNvSpPr>
            <p:nvPr/>
          </p:nvSpPr>
          <p:spPr bwMode="auto">
            <a:xfrm>
              <a:off x="5815" y="1091"/>
              <a:ext cx="462"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1400"/>
                <a:t>Frame</a:t>
              </a:r>
            </a:p>
          </p:txBody>
        </p:sp>
        <p:cxnSp>
          <p:nvCxnSpPr>
            <p:cNvPr id="16408" name="AutoShape 62"/>
            <p:cNvCxnSpPr>
              <a:cxnSpLocks noChangeShapeType="1"/>
              <a:stCxn id="16407" idx="1"/>
              <a:endCxn id="117799" idx="0"/>
            </p:cNvCxnSpPr>
            <p:nvPr/>
          </p:nvCxnSpPr>
          <p:spPr bwMode="auto">
            <a:xfrm flipH="1">
              <a:off x="4882" y="1194"/>
              <a:ext cx="933" cy="14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6409" name="AutoShape 63"/>
            <p:cNvCxnSpPr>
              <a:cxnSpLocks noChangeShapeType="1"/>
              <a:stCxn id="16404" idx="1"/>
              <a:endCxn id="16417" idx="3"/>
            </p:cNvCxnSpPr>
            <p:nvPr/>
          </p:nvCxnSpPr>
          <p:spPr bwMode="auto">
            <a:xfrm flipH="1">
              <a:off x="5441" y="1584"/>
              <a:ext cx="23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6410" name="AutoShape 64"/>
            <p:cNvCxnSpPr>
              <a:cxnSpLocks noChangeShapeType="1"/>
              <a:stCxn id="16405" idx="1"/>
            </p:cNvCxnSpPr>
            <p:nvPr/>
          </p:nvCxnSpPr>
          <p:spPr bwMode="auto">
            <a:xfrm flipH="1">
              <a:off x="5349" y="2141"/>
              <a:ext cx="501" cy="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6411" name="Text Box 65"/>
            <p:cNvSpPr txBox="1">
              <a:spLocks noChangeArrowheads="1"/>
            </p:cNvSpPr>
            <p:nvPr/>
          </p:nvSpPr>
          <p:spPr bwMode="auto">
            <a:xfrm>
              <a:off x="5441" y="3821"/>
              <a:ext cx="604" cy="2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1400" dirty="0" err="1"/>
                <a:t>ScrollBar</a:t>
              </a:r>
              <a:endParaRPr lang="en-US" sz="1400" dirty="0"/>
            </a:p>
          </p:txBody>
        </p:sp>
        <p:cxnSp>
          <p:nvCxnSpPr>
            <p:cNvPr id="16412" name="AutoShape 66"/>
            <p:cNvCxnSpPr>
              <a:cxnSpLocks noChangeShapeType="1"/>
              <a:stCxn id="16411" idx="0"/>
              <a:endCxn id="16423" idx="0"/>
            </p:cNvCxnSpPr>
            <p:nvPr/>
          </p:nvCxnSpPr>
          <p:spPr bwMode="auto">
            <a:xfrm flipH="1" flipV="1">
              <a:off x="5546" y="3263"/>
              <a:ext cx="197" cy="5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6413" name="Line 67"/>
            <p:cNvSpPr>
              <a:spLocks noChangeShapeType="1"/>
            </p:cNvSpPr>
            <p:nvPr/>
          </p:nvSpPr>
          <p:spPr bwMode="auto">
            <a:xfrm flipH="1" flipV="1">
              <a:off x="5196" y="3022"/>
              <a:ext cx="619" cy="16"/>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16402" name="AutoShape 75"/>
          <p:cNvSpPr>
            <a:spLocks noChangeArrowheads="1"/>
          </p:cNvSpPr>
          <p:nvPr/>
        </p:nvSpPr>
        <p:spPr bwMode="auto">
          <a:xfrm>
            <a:off x="4859338" y="5300663"/>
            <a:ext cx="2298700" cy="1414462"/>
          </a:xfrm>
          <a:prstGeom prst="cloudCallout">
            <a:avLst>
              <a:gd name="adj1" fmla="val -54833"/>
              <a:gd name="adj2" fmla="val -114981"/>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Geometrical Representation: Containment Relationship </a:t>
            </a:r>
          </a:p>
        </p:txBody>
      </p:sp>
      <p:sp>
        <p:nvSpPr>
          <p:cNvPr id="91" name="Oval 29"/>
          <p:cNvSpPr>
            <a:spLocks noChangeArrowheads="1"/>
          </p:cNvSpPr>
          <p:nvPr/>
        </p:nvSpPr>
        <p:spPr bwMode="auto">
          <a:xfrm>
            <a:off x="5330466" y="4849158"/>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dirty="0" smtClean="0"/>
              <a:t>Cursor</a:t>
            </a:r>
            <a:endParaRPr lang="en-US" sz="900" b="1" dirty="0"/>
          </a:p>
        </p:txBody>
      </p:sp>
      <p:cxnSp>
        <p:nvCxnSpPr>
          <p:cNvPr id="92" name="AutoShape 34"/>
          <p:cNvCxnSpPr>
            <a:cxnSpLocks noChangeShapeType="1"/>
            <a:stCxn id="91" idx="0"/>
            <a:endCxn id="16449" idx="4"/>
          </p:cNvCxnSpPr>
          <p:nvPr/>
        </p:nvCxnSpPr>
        <p:spPr bwMode="auto">
          <a:xfrm flipH="1" flipV="1">
            <a:off x="3635621" y="4164523"/>
            <a:ext cx="1928583" cy="68463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96" name="Oval 16"/>
          <p:cNvSpPr>
            <a:spLocks noChangeArrowheads="1"/>
          </p:cNvSpPr>
          <p:nvPr/>
        </p:nvSpPr>
        <p:spPr bwMode="auto">
          <a:xfrm>
            <a:off x="2112958" y="4852411"/>
            <a:ext cx="467476" cy="468033"/>
          </a:xfrm>
          <a:prstGeom prst="ellipse">
            <a:avLst/>
          </a:prstGeom>
          <a:solidFill>
            <a:schemeClr val="accent1"/>
          </a:solidFill>
          <a:ln w="9525" algn="ctr">
            <a:solidFill>
              <a:srgbClr val="33CC33"/>
            </a:solidFill>
            <a:round/>
            <a:headEnd/>
            <a:tailEnd/>
          </a:ln>
        </p:spPr>
        <p:txBody>
          <a:bodyPr wrap="none" lIns="83942" tIns="41971" rIns="83942" bIns="41971" anchor="ctr"/>
          <a:lstStyle/>
          <a:p>
            <a:pPr defTabSz="915988"/>
            <a:r>
              <a:rPr lang="en-US" sz="900" b="1" dirty="0" smtClean="0"/>
              <a:t>Display</a:t>
            </a:r>
            <a:endParaRPr lang="en-US" sz="900" b="1" dirty="0"/>
          </a:p>
        </p:txBody>
      </p:sp>
      <p:cxnSp>
        <p:nvCxnSpPr>
          <p:cNvPr id="97" name="AutoShape 21"/>
          <p:cNvCxnSpPr>
            <a:cxnSpLocks noChangeShapeType="1"/>
            <a:stCxn id="96" idx="0"/>
            <a:endCxn id="16449" idx="4"/>
          </p:cNvCxnSpPr>
          <p:nvPr/>
        </p:nvCxnSpPr>
        <p:spPr bwMode="auto">
          <a:xfrm flipV="1">
            <a:off x="2346696" y="4164523"/>
            <a:ext cx="1288925" cy="68788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01" name="Line 67"/>
          <p:cNvSpPr>
            <a:spLocks noChangeShapeType="1"/>
          </p:cNvSpPr>
          <p:nvPr/>
        </p:nvSpPr>
        <p:spPr bwMode="auto">
          <a:xfrm flipH="1" flipV="1">
            <a:off x="7563348" y="3941648"/>
            <a:ext cx="910284" cy="43183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 name="Line 67"/>
          <p:cNvSpPr>
            <a:spLocks noChangeShapeType="1"/>
          </p:cNvSpPr>
          <p:nvPr/>
        </p:nvSpPr>
        <p:spPr bwMode="auto">
          <a:xfrm flipH="1" flipV="1">
            <a:off x="7563347" y="3501785"/>
            <a:ext cx="910283" cy="87169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3" name="Line 67"/>
          <p:cNvSpPr>
            <a:spLocks noChangeShapeType="1"/>
          </p:cNvSpPr>
          <p:nvPr/>
        </p:nvSpPr>
        <p:spPr bwMode="auto">
          <a:xfrm flipH="1" flipV="1">
            <a:off x="7563347" y="3087327"/>
            <a:ext cx="913227" cy="128615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p:cNvSpPr/>
          <p:nvPr/>
        </p:nvSpPr>
        <p:spPr bwMode="auto">
          <a:xfrm>
            <a:off x="4772981" y="3616960"/>
            <a:ext cx="4603144" cy="1542415"/>
          </a:xfrm>
          <a:prstGeom prst="roundRect">
            <a:avLst/>
          </a:prstGeom>
          <a:solidFill>
            <a:srgbClr val="FF0000">
              <a:alpha val="11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wrap="none" lIns="91440" tIns="45720" rIns="91440" bIns="45720" numCol="1" rtlCol="0" anchor="t" anchorCtr="1" compatLnSpc="1">
            <a:prstTxWarp prst="textNoShape">
              <a:avLst/>
            </a:prstTxWarp>
          </a:bodyPr>
          <a:lstStyle/>
          <a:p>
            <a:pPr marL="0" marR="0" indent="0" algn="ctr" defTabSz="915988" rtl="0" eaLnBrk="1" fontAlgn="base" latinLnBrk="0" hangingPunct="1">
              <a:lnSpc>
                <a:spcPct val="100000"/>
              </a:lnSpc>
              <a:spcBef>
                <a:spcPct val="0"/>
              </a:spcBef>
              <a:spcAft>
                <a:spcPct val="0"/>
              </a:spcAft>
              <a:buClrTx/>
              <a:buSzTx/>
              <a:buFontTx/>
              <a:buNone/>
              <a:tabLst/>
            </a:pPr>
            <a:r>
              <a:rPr lang="en-US" dirty="0" smtClean="0"/>
              <a:t>Handling</a:t>
            </a:r>
            <a:br>
              <a:rPr lang="en-US" dirty="0" smtClean="0"/>
            </a:br>
            <a:r>
              <a:rPr lang="en-US" dirty="0" smtClean="0"/>
              <a:t>a change in</a:t>
            </a:r>
            <a:br>
              <a:rPr lang="en-US" dirty="0" smtClean="0"/>
            </a:br>
            <a:r>
              <a:rPr lang="en-US" dirty="0" smtClean="0"/>
              <a:t>external world</a:t>
            </a:r>
            <a:endParaRPr kumimoji="0" lang="en-US" sz="1500" b="0" i="0" u="none" strike="noStrike" cap="none" normalizeH="0" baseline="0" dirty="0" smtClean="0">
              <a:ln>
                <a:noFill/>
              </a:ln>
              <a:solidFill>
                <a:schemeClr val="tx1"/>
              </a:solidFill>
              <a:effectLst/>
              <a:latin typeface="Arial" charset="0"/>
            </a:endParaRPr>
          </a:p>
        </p:txBody>
      </p:sp>
      <p:sp>
        <p:nvSpPr>
          <p:cNvPr id="18435" name="Rectangle 3"/>
          <p:cNvSpPr>
            <a:spLocks noGrp="1" noChangeArrowheads="1"/>
          </p:cNvSpPr>
          <p:nvPr>
            <p:ph type="title"/>
          </p:nvPr>
        </p:nvSpPr>
        <p:spPr/>
        <p:txBody>
          <a:bodyPr/>
          <a:lstStyle/>
          <a:p>
            <a:r>
              <a:rPr lang="en-US" dirty="0" smtClean="0"/>
              <a:t>HMI Framework – EPF</a:t>
            </a:r>
          </a:p>
        </p:txBody>
      </p:sp>
      <p:sp>
        <p:nvSpPr>
          <p:cNvPr id="18436" name="Rectangle 4"/>
          <p:cNvSpPr>
            <a:spLocks noGrp="1" noChangeArrowheads="1"/>
          </p:cNvSpPr>
          <p:nvPr>
            <p:ph type="body" sz="half" idx="1"/>
          </p:nvPr>
        </p:nvSpPr>
        <p:spPr>
          <a:xfrm>
            <a:off x="334963" y="953725"/>
            <a:ext cx="4438017" cy="5035913"/>
          </a:xfrm>
        </p:spPr>
        <p:txBody>
          <a:bodyPr/>
          <a:lstStyle/>
          <a:p>
            <a:pPr>
              <a:lnSpc>
                <a:spcPct val="100000"/>
              </a:lnSpc>
              <a:spcAft>
                <a:spcPts val="300"/>
              </a:spcAft>
            </a:pPr>
            <a:r>
              <a:rPr lang="en-US" sz="1300" dirty="0" smtClean="0"/>
              <a:t>HMI framework provides an interface for interaction with the applications</a:t>
            </a:r>
          </a:p>
          <a:p>
            <a:pPr lvl="1">
              <a:lnSpc>
                <a:spcPct val="100000"/>
              </a:lnSpc>
              <a:spcAft>
                <a:spcPts val="300"/>
              </a:spcAft>
            </a:pPr>
            <a:r>
              <a:rPr lang="en-US" sz="1200" dirty="0" smtClean="0"/>
              <a:t>Messages</a:t>
            </a:r>
          </a:p>
          <a:p>
            <a:pPr lvl="1">
              <a:lnSpc>
                <a:spcPct val="100000"/>
              </a:lnSpc>
              <a:spcAft>
                <a:spcPts val="300"/>
              </a:spcAft>
            </a:pPr>
            <a:r>
              <a:rPr lang="en-US" sz="1200" dirty="0" err="1" smtClean="0"/>
              <a:t>DPool</a:t>
            </a:r>
            <a:r>
              <a:rPr lang="en-US" sz="1200" dirty="0" smtClean="0"/>
              <a:t> (via API manager)</a:t>
            </a:r>
          </a:p>
          <a:p>
            <a:pPr lvl="1">
              <a:lnSpc>
                <a:spcPct val="100000"/>
              </a:lnSpc>
              <a:spcAft>
                <a:spcPts val="300"/>
              </a:spcAft>
            </a:pPr>
            <a:r>
              <a:rPr lang="en-US" sz="1200" dirty="0" smtClean="0"/>
              <a:t>Several functions to ask for HMI status (like whether queue is full, to delete some message …)</a:t>
            </a:r>
          </a:p>
          <a:p>
            <a:pPr>
              <a:lnSpc>
                <a:spcPct val="100000"/>
              </a:lnSpc>
              <a:spcAft>
                <a:spcPts val="300"/>
              </a:spcAft>
            </a:pPr>
            <a:r>
              <a:rPr lang="en-US" sz="1300" dirty="0" smtClean="0"/>
              <a:t>The Embedded Presentation Foundation ( EPF ) is the framework which builds and controls the widget tree</a:t>
            </a:r>
          </a:p>
          <a:p>
            <a:pPr>
              <a:lnSpc>
                <a:spcPct val="100000"/>
              </a:lnSpc>
              <a:spcAft>
                <a:spcPts val="300"/>
              </a:spcAft>
            </a:pPr>
            <a:r>
              <a:rPr lang="en-US" sz="1300" dirty="0" smtClean="0"/>
              <a:t>It consists out of several packages which form – together with the WFC – the HMI Subsystem</a:t>
            </a:r>
          </a:p>
          <a:p>
            <a:pPr>
              <a:lnSpc>
                <a:spcPct val="100000"/>
              </a:lnSpc>
              <a:spcAft>
                <a:spcPts val="300"/>
              </a:spcAft>
            </a:pPr>
            <a:r>
              <a:rPr lang="en-US" sz="1300" dirty="0" smtClean="0"/>
              <a:t>The HMI Subsystem is portable, all dependencies to the OS and system architecture are encapsulated by abstraction layers</a:t>
            </a:r>
          </a:p>
          <a:p>
            <a:pPr>
              <a:lnSpc>
                <a:spcPct val="100000"/>
              </a:lnSpc>
              <a:spcAft>
                <a:spcPts val="300"/>
              </a:spcAft>
            </a:pPr>
            <a:r>
              <a:rPr lang="en-US" sz="1300" dirty="0" smtClean="0"/>
              <a:t>HMI is single threaded and has its own thread</a:t>
            </a:r>
          </a:p>
          <a:p>
            <a:pPr>
              <a:lnSpc>
                <a:spcPct val="100000"/>
              </a:lnSpc>
              <a:spcAft>
                <a:spcPts val="300"/>
              </a:spcAft>
            </a:pPr>
            <a:r>
              <a:rPr lang="en-US" sz="1300" dirty="0" smtClean="0"/>
              <a:t>HMI is activated either when there is external message waiting for processing in external queue or if there is a change in </a:t>
            </a:r>
            <a:r>
              <a:rPr lang="en-US" sz="1300" dirty="0" err="1" smtClean="0"/>
              <a:t>DPool</a:t>
            </a:r>
            <a:r>
              <a:rPr lang="en-US" sz="1300" dirty="0" smtClean="0"/>
              <a:t> (triggered by API manager)</a:t>
            </a:r>
          </a:p>
          <a:p>
            <a:pPr>
              <a:lnSpc>
                <a:spcPct val="100000"/>
              </a:lnSpc>
              <a:spcAft>
                <a:spcPts val="300"/>
              </a:spcAft>
            </a:pPr>
            <a:r>
              <a:rPr lang="en-US" sz="1300" dirty="0" smtClean="0"/>
              <a:t>When HMI thread is activated it has two phases (actually it is activated twice):</a:t>
            </a:r>
          </a:p>
          <a:p>
            <a:pPr lvl="1">
              <a:lnSpc>
                <a:spcPct val="100000"/>
              </a:lnSpc>
              <a:spcAft>
                <a:spcPts val="300"/>
              </a:spcAft>
            </a:pPr>
            <a:r>
              <a:rPr lang="en-US" sz="1200" dirty="0" smtClean="0"/>
              <a:t>EPF loop, which handles messages and data changes, this may lead to rebuild of some part of the tree</a:t>
            </a:r>
          </a:p>
          <a:p>
            <a:pPr lvl="1">
              <a:lnSpc>
                <a:spcPct val="100000"/>
              </a:lnSpc>
              <a:spcAft>
                <a:spcPts val="300"/>
              </a:spcAft>
            </a:pPr>
            <a:r>
              <a:rPr lang="en-US" sz="1200" dirty="0" smtClean="0"/>
              <a:t>Painting, where all widget painters are called, visual representation of widgets is rendered and shown on screen</a:t>
            </a:r>
          </a:p>
        </p:txBody>
      </p:sp>
      <p:sp>
        <p:nvSpPr>
          <p:cNvPr id="18451" name="Rectangle 1"/>
          <p:cNvSpPr>
            <a:spLocks noChangeArrowheads="1"/>
          </p:cNvSpPr>
          <p:nvPr/>
        </p:nvSpPr>
        <p:spPr bwMode="auto">
          <a:xfrm>
            <a:off x="6205538" y="3363913"/>
            <a:ext cx="617537" cy="200025"/>
          </a:xfrm>
          <a:prstGeom prst="rect">
            <a:avLst/>
          </a:prstGeom>
          <a:solidFill>
            <a:schemeClr val="accent1"/>
          </a:solidFill>
          <a:ln w="9525" algn="ctr">
            <a:solidFill>
              <a:schemeClr val="tx1"/>
            </a:solidFill>
            <a:round/>
            <a:headEnd/>
            <a:tailEnd/>
          </a:ln>
        </p:spPr>
        <p:txBody>
          <a:bodyPr wrap="none" anchor="ctr"/>
          <a:lstStyle/>
          <a:p>
            <a:pPr defTabSz="915988"/>
            <a:r>
              <a:rPr lang="en-US" sz="1200"/>
              <a:t>OSEK</a:t>
            </a:r>
          </a:p>
        </p:txBody>
      </p:sp>
      <p:sp>
        <p:nvSpPr>
          <p:cNvPr id="18452" name="Rectangle 19"/>
          <p:cNvSpPr>
            <a:spLocks noChangeArrowheads="1"/>
          </p:cNvSpPr>
          <p:nvPr/>
        </p:nvSpPr>
        <p:spPr bwMode="auto">
          <a:xfrm>
            <a:off x="7740650" y="3363913"/>
            <a:ext cx="617538" cy="200025"/>
          </a:xfrm>
          <a:prstGeom prst="rect">
            <a:avLst/>
          </a:prstGeom>
          <a:solidFill>
            <a:schemeClr val="accent1"/>
          </a:solidFill>
          <a:ln w="9525" algn="ctr">
            <a:solidFill>
              <a:schemeClr val="tx1"/>
            </a:solidFill>
            <a:round/>
            <a:headEnd/>
            <a:tailEnd/>
          </a:ln>
        </p:spPr>
        <p:txBody>
          <a:bodyPr wrap="none" anchor="ctr"/>
          <a:lstStyle/>
          <a:p>
            <a:pPr defTabSz="915988"/>
            <a:r>
              <a:rPr lang="en-US" sz="1200"/>
              <a:t>HMI</a:t>
            </a:r>
          </a:p>
        </p:txBody>
      </p:sp>
      <p:cxnSp>
        <p:nvCxnSpPr>
          <p:cNvPr id="18453" name="Straight Connector 3"/>
          <p:cNvCxnSpPr>
            <a:cxnSpLocks noChangeShapeType="1"/>
            <a:stCxn id="18451" idx="2"/>
          </p:cNvCxnSpPr>
          <p:nvPr/>
        </p:nvCxnSpPr>
        <p:spPr bwMode="auto">
          <a:xfrm>
            <a:off x="6515100" y="3563938"/>
            <a:ext cx="0" cy="2339975"/>
          </a:xfrm>
          <a:prstGeom prst="line">
            <a:avLst/>
          </a:prstGeom>
          <a:noFill/>
          <a:ln w="9525" algn="ctr">
            <a:solidFill>
              <a:schemeClr val="tx1"/>
            </a:solidFill>
            <a:round/>
            <a:headEnd/>
            <a:tailEnd/>
          </a:ln>
          <a:extLst>
            <a:ext uri="{909E8E84-426E-40DD-AFC4-6F175D3DCCD1}">
              <a14:hiddenFill xmlns:a14="http://schemas.microsoft.com/office/drawing/2010/main" xmlns="">
                <a:noFill/>
              </a14:hiddenFill>
            </a:ext>
          </a:extLst>
        </p:spPr>
      </p:cxnSp>
      <p:cxnSp>
        <p:nvCxnSpPr>
          <p:cNvPr id="18454" name="Straight Connector 22"/>
          <p:cNvCxnSpPr>
            <a:cxnSpLocks noChangeShapeType="1"/>
            <a:stCxn id="18452" idx="2"/>
          </p:cNvCxnSpPr>
          <p:nvPr/>
        </p:nvCxnSpPr>
        <p:spPr bwMode="auto">
          <a:xfrm flipH="1">
            <a:off x="8039100" y="3563938"/>
            <a:ext cx="11113" cy="2339975"/>
          </a:xfrm>
          <a:prstGeom prst="line">
            <a:avLst/>
          </a:prstGeom>
          <a:noFill/>
          <a:ln w="9525" algn="ctr">
            <a:solidFill>
              <a:schemeClr val="tx1"/>
            </a:solidFill>
            <a:round/>
            <a:headEnd/>
            <a:tailEnd/>
          </a:ln>
          <a:extLst>
            <a:ext uri="{909E8E84-426E-40DD-AFC4-6F175D3DCCD1}">
              <a14:hiddenFill xmlns:a14="http://schemas.microsoft.com/office/drawing/2010/main" xmlns="">
                <a:noFill/>
              </a14:hiddenFill>
            </a:ext>
          </a:extLst>
        </p:spPr>
      </p:cxnSp>
      <p:sp>
        <p:nvSpPr>
          <p:cNvPr id="18455" name="Rectangle 5"/>
          <p:cNvSpPr>
            <a:spLocks noChangeArrowheads="1"/>
          </p:cNvSpPr>
          <p:nvPr/>
        </p:nvSpPr>
        <p:spPr bwMode="auto">
          <a:xfrm>
            <a:off x="6451600" y="3698875"/>
            <a:ext cx="127000" cy="360363"/>
          </a:xfrm>
          <a:prstGeom prst="rect">
            <a:avLst/>
          </a:prstGeom>
          <a:solidFill>
            <a:schemeClr val="accent1"/>
          </a:solidFill>
          <a:ln w="9525" algn="ctr">
            <a:solidFill>
              <a:schemeClr val="tx1"/>
            </a:solidFill>
            <a:round/>
            <a:headEnd/>
            <a:tailEnd/>
          </a:ln>
        </p:spPr>
        <p:txBody>
          <a:bodyPr wrap="none" anchor="ctr"/>
          <a:lstStyle/>
          <a:p>
            <a:pPr defTabSz="915988"/>
            <a:endParaRPr lang="en-US"/>
          </a:p>
        </p:txBody>
      </p:sp>
      <p:sp>
        <p:nvSpPr>
          <p:cNvPr id="18456" name="Rectangle 8"/>
          <p:cNvSpPr>
            <a:spLocks noChangeArrowheads="1"/>
          </p:cNvSpPr>
          <p:nvPr/>
        </p:nvSpPr>
        <p:spPr bwMode="auto">
          <a:xfrm>
            <a:off x="7986713" y="4059238"/>
            <a:ext cx="144462" cy="900112"/>
          </a:xfrm>
          <a:prstGeom prst="rect">
            <a:avLst/>
          </a:prstGeom>
          <a:solidFill>
            <a:schemeClr val="accent1"/>
          </a:solidFill>
          <a:ln w="9525" algn="ctr">
            <a:solidFill>
              <a:schemeClr val="tx1"/>
            </a:solidFill>
            <a:round/>
            <a:headEnd/>
            <a:tailEnd/>
          </a:ln>
        </p:spPr>
        <p:txBody>
          <a:bodyPr wrap="none" anchor="ctr"/>
          <a:lstStyle/>
          <a:p>
            <a:pPr defTabSz="915988"/>
            <a:endParaRPr lang="en-US"/>
          </a:p>
        </p:txBody>
      </p:sp>
      <p:cxnSp>
        <p:nvCxnSpPr>
          <p:cNvPr id="18457" name="Straight Arrow Connector 7"/>
          <p:cNvCxnSpPr>
            <a:cxnSpLocks noChangeShapeType="1"/>
            <a:stCxn id="18455" idx="2"/>
            <a:endCxn id="18456" idx="0"/>
          </p:cNvCxnSpPr>
          <p:nvPr/>
        </p:nvCxnSpPr>
        <p:spPr bwMode="auto">
          <a:xfrm flipV="1">
            <a:off x="6515100" y="4059238"/>
            <a:ext cx="1544638"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8458" name="TextBox 10"/>
          <p:cNvSpPr txBox="1">
            <a:spLocks noChangeArrowheads="1"/>
          </p:cNvSpPr>
          <p:nvPr/>
        </p:nvSpPr>
        <p:spPr bwMode="auto">
          <a:xfrm>
            <a:off x="6769100" y="3811588"/>
            <a:ext cx="1036638"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1000"/>
              <a:t>Task activation</a:t>
            </a:r>
          </a:p>
        </p:txBody>
      </p:sp>
      <p:sp>
        <p:nvSpPr>
          <p:cNvPr id="18459" name="TextBox 30"/>
          <p:cNvSpPr txBox="1">
            <a:spLocks noChangeArrowheads="1"/>
          </p:cNvSpPr>
          <p:nvPr/>
        </p:nvSpPr>
        <p:spPr bwMode="auto">
          <a:xfrm>
            <a:off x="8270875" y="3878263"/>
            <a:ext cx="709613"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1000"/>
              <a:t>EPF loop</a:t>
            </a:r>
          </a:p>
        </p:txBody>
      </p:sp>
      <p:grpSp>
        <p:nvGrpSpPr>
          <p:cNvPr id="18460" name="Group 33"/>
          <p:cNvGrpSpPr>
            <a:grpSpLocks/>
          </p:cNvGrpSpPr>
          <p:nvPr/>
        </p:nvGrpSpPr>
        <p:grpSpPr bwMode="auto">
          <a:xfrm>
            <a:off x="8131175" y="4162425"/>
            <a:ext cx="158750" cy="152400"/>
            <a:chOff x="8271257" y="4239090"/>
            <a:chExt cx="159163" cy="152401"/>
          </a:xfrm>
        </p:grpSpPr>
        <p:cxnSp>
          <p:nvCxnSpPr>
            <p:cNvPr id="18479" name="Straight Connector 25"/>
            <p:cNvCxnSpPr>
              <a:cxnSpLocks noChangeShapeType="1"/>
            </p:cNvCxnSpPr>
            <p:nvPr/>
          </p:nvCxnSpPr>
          <p:spPr bwMode="auto">
            <a:xfrm>
              <a:off x="8296672" y="4239090"/>
              <a:ext cx="133747" cy="0"/>
            </a:xfrm>
            <a:prstGeom prst="line">
              <a:avLst/>
            </a:prstGeom>
            <a:noFill/>
            <a:ln w="9525" algn="ctr">
              <a:solidFill>
                <a:schemeClr val="tx1"/>
              </a:solidFill>
              <a:round/>
              <a:headEnd/>
              <a:tailEnd/>
            </a:ln>
            <a:extLst>
              <a:ext uri="{909E8E84-426E-40DD-AFC4-6F175D3DCCD1}">
                <a14:hiddenFill xmlns:a14="http://schemas.microsoft.com/office/drawing/2010/main" xmlns="">
                  <a:noFill/>
                </a14:hiddenFill>
              </a:ext>
            </a:extLst>
          </p:spPr>
        </p:cxnSp>
        <p:cxnSp>
          <p:nvCxnSpPr>
            <p:cNvPr id="18480" name="Straight Connector 44"/>
            <p:cNvCxnSpPr>
              <a:cxnSpLocks noChangeShapeType="1"/>
            </p:cNvCxnSpPr>
            <p:nvPr/>
          </p:nvCxnSpPr>
          <p:spPr bwMode="auto">
            <a:xfrm>
              <a:off x="8430419" y="4239090"/>
              <a:ext cx="0" cy="152400"/>
            </a:xfrm>
            <a:prstGeom prst="line">
              <a:avLst/>
            </a:prstGeom>
            <a:noFill/>
            <a:ln w="9525" algn="ctr">
              <a:solidFill>
                <a:schemeClr val="tx1"/>
              </a:solidFill>
              <a:round/>
              <a:headEnd/>
              <a:tailEnd/>
            </a:ln>
            <a:extLst>
              <a:ext uri="{909E8E84-426E-40DD-AFC4-6F175D3DCCD1}">
                <a14:hiddenFill xmlns:a14="http://schemas.microsoft.com/office/drawing/2010/main" xmlns="">
                  <a:noFill/>
                </a14:hiddenFill>
              </a:ext>
            </a:extLst>
          </p:spPr>
        </p:cxnSp>
        <p:cxnSp>
          <p:nvCxnSpPr>
            <p:cNvPr id="18481" name="Straight Connector 47"/>
            <p:cNvCxnSpPr>
              <a:cxnSpLocks noChangeShapeType="1"/>
            </p:cNvCxnSpPr>
            <p:nvPr/>
          </p:nvCxnSpPr>
          <p:spPr bwMode="auto">
            <a:xfrm flipH="1" flipV="1">
              <a:off x="8271257" y="4391490"/>
              <a:ext cx="159163" cy="1"/>
            </a:xfrm>
            <a:prstGeom prst="line">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18461" name="TextBox 34"/>
          <p:cNvSpPr txBox="1">
            <a:spLocks noChangeArrowheads="1"/>
          </p:cNvSpPr>
          <p:nvPr/>
        </p:nvSpPr>
        <p:spPr bwMode="auto">
          <a:xfrm>
            <a:off x="8289925" y="4108450"/>
            <a:ext cx="84931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1000"/>
              <a:t>handle data</a:t>
            </a:r>
          </a:p>
          <a:p>
            <a:pPr eaLnBrk="1" hangingPunct="1"/>
            <a:r>
              <a:rPr lang="en-US" sz="1000"/>
              <a:t>changes</a:t>
            </a:r>
          </a:p>
        </p:txBody>
      </p:sp>
      <p:grpSp>
        <p:nvGrpSpPr>
          <p:cNvPr id="18462" name="Group 54"/>
          <p:cNvGrpSpPr>
            <a:grpSpLocks/>
          </p:cNvGrpSpPr>
          <p:nvPr/>
        </p:nvGrpSpPr>
        <p:grpSpPr bwMode="auto">
          <a:xfrm>
            <a:off x="8151813" y="4567238"/>
            <a:ext cx="158750" cy="152400"/>
            <a:chOff x="8271257" y="4239090"/>
            <a:chExt cx="159163" cy="152401"/>
          </a:xfrm>
        </p:grpSpPr>
        <p:cxnSp>
          <p:nvCxnSpPr>
            <p:cNvPr id="18476" name="Straight Connector 55"/>
            <p:cNvCxnSpPr>
              <a:cxnSpLocks noChangeShapeType="1"/>
            </p:cNvCxnSpPr>
            <p:nvPr/>
          </p:nvCxnSpPr>
          <p:spPr bwMode="auto">
            <a:xfrm>
              <a:off x="8296672" y="4239090"/>
              <a:ext cx="133747" cy="0"/>
            </a:xfrm>
            <a:prstGeom prst="line">
              <a:avLst/>
            </a:prstGeom>
            <a:noFill/>
            <a:ln w="9525" algn="ctr">
              <a:solidFill>
                <a:schemeClr val="tx1"/>
              </a:solidFill>
              <a:round/>
              <a:headEnd/>
              <a:tailEnd/>
            </a:ln>
            <a:extLst>
              <a:ext uri="{909E8E84-426E-40DD-AFC4-6F175D3DCCD1}">
                <a14:hiddenFill xmlns:a14="http://schemas.microsoft.com/office/drawing/2010/main" xmlns="">
                  <a:noFill/>
                </a14:hiddenFill>
              </a:ext>
            </a:extLst>
          </p:spPr>
        </p:cxnSp>
        <p:cxnSp>
          <p:nvCxnSpPr>
            <p:cNvPr id="18477" name="Straight Connector 56"/>
            <p:cNvCxnSpPr>
              <a:cxnSpLocks noChangeShapeType="1"/>
            </p:cNvCxnSpPr>
            <p:nvPr/>
          </p:nvCxnSpPr>
          <p:spPr bwMode="auto">
            <a:xfrm>
              <a:off x="8430419" y="4239090"/>
              <a:ext cx="0" cy="152400"/>
            </a:xfrm>
            <a:prstGeom prst="line">
              <a:avLst/>
            </a:prstGeom>
            <a:noFill/>
            <a:ln w="9525" algn="ctr">
              <a:solidFill>
                <a:schemeClr val="tx1"/>
              </a:solidFill>
              <a:round/>
              <a:headEnd/>
              <a:tailEnd/>
            </a:ln>
            <a:extLst>
              <a:ext uri="{909E8E84-426E-40DD-AFC4-6F175D3DCCD1}">
                <a14:hiddenFill xmlns:a14="http://schemas.microsoft.com/office/drawing/2010/main" xmlns="">
                  <a:noFill/>
                </a14:hiddenFill>
              </a:ext>
            </a:extLst>
          </p:spPr>
        </p:cxnSp>
        <p:cxnSp>
          <p:nvCxnSpPr>
            <p:cNvPr id="18478" name="Straight Connector 57"/>
            <p:cNvCxnSpPr>
              <a:cxnSpLocks noChangeShapeType="1"/>
            </p:cNvCxnSpPr>
            <p:nvPr/>
          </p:nvCxnSpPr>
          <p:spPr bwMode="auto">
            <a:xfrm flipH="1" flipV="1">
              <a:off x="8271257" y="4391490"/>
              <a:ext cx="159163" cy="1"/>
            </a:xfrm>
            <a:prstGeom prst="line">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18463" name="TextBox 59"/>
          <p:cNvSpPr txBox="1">
            <a:spLocks noChangeArrowheads="1"/>
          </p:cNvSpPr>
          <p:nvPr/>
        </p:nvSpPr>
        <p:spPr bwMode="auto">
          <a:xfrm>
            <a:off x="8305800" y="4508500"/>
            <a:ext cx="7667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1000"/>
              <a:t>handle</a:t>
            </a:r>
          </a:p>
          <a:p>
            <a:pPr eaLnBrk="1" hangingPunct="1"/>
            <a:r>
              <a:rPr lang="en-US" sz="1000"/>
              <a:t>messages</a:t>
            </a:r>
          </a:p>
        </p:txBody>
      </p:sp>
      <p:sp>
        <p:nvSpPr>
          <p:cNvPr id="18464" name="Rectangle 60"/>
          <p:cNvSpPr>
            <a:spLocks noChangeArrowheads="1"/>
          </p:cNvSpPr>
          <p:nvPr/>
        </p:nvSpPr>
        <p:spPr bwMode="auto">
          <a:xfrm>
            <a:off x="6446838" y="4959350"/>
            <a:ext cx="127000" cy="360363"/>
          </a:xfrm>
          <a:prstGeom prst="rect">
            <a:avLst/>
          </a:prstGeom>
          <a:solidFill>
            <a:schemeClr val="accent1"/>
          </a:solidFill>
          <a:ln w="9525" algn="ctr">
            <a:solidFill>
              <a:schemeClr val="tx1"/>
            </a:solidFill>
            <a:round/>
            <a:headEnd/>
            <a:tailEnd/>
          </a:ln>
        </p:spPr>
        <p:txBody>
          <a:bodyPr wrap="none" anchor="ctr"/>
          <a:lstStyle/>
          <a:p>
            <a:pPr defTabSz="915988"/>
            <a:endParaRPr lang="en-US"/>
          </a:p>
        </p:txBody>
      </p:sp>
      <p:cxnSp>
        <p:nvCxnSpPr>
          <p:cNvPr id="18465" name="Straight Arrow Connector 37"/>
          <p:cNvCxnSpPr>
            <a:cxnSpLocks noChangeShapeType="1"/>
            <a:stCxn id="18456" idx="2"/>
            <a:endCxn id="18464" idx="0"/>
          </p:cNvCxnSpPr>
          <p:nvPr/>
        </p:nvCxnSpPr>
        <p:spPr bwMode="auto">
          <a:xfrm flipH="1">
            <a:off x="6510338" y="4959350"/>
            <a:ext cx="1549400" cy="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8466" name="TextBox 63"/>
          <p:cNvSpPr txBox="1">
            <a:spLocks noChangeArrowheads="1"/>
          </p:cNvSpPr>
          <p:nvPr/>
        </p:nvSpPr>
        <p:spPr bwMode="auto">
          <a:xfrm>
            <a:off x="6707188" y="4759325"/>
            <a:ext cx="11541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1000"/>
              <a:t>Finish EPF loop</a:t>
            </a:r>
          </a:p>
          <a:p>
            <a:pPr eaLnBrk="1" hangingPunct="1"/>
            <a:r>
              <a:rPr lang="en-US" sz="1000"/>
              <a:t>Request Painting</a:t>
            </a:r>
          </a:p>
        </p:txBody>
      </p:sp>
      <p:sp>
        <p:nvSpPr>
          <p:cNvPr id="18467" name="Rectangle 64"/>
          <p:cNvSpPr>
            <a:spLocks noChangeArrowheads="1"/>
          </p:cNvSpPr>
          <p:nvPr/>
        </p:nvSpPr>
        <p:spPr bwMode="auto">
          <a:xfrm>
            <a:off x="7967663" y="5322888"/>
            <a:ext cx="142875" cy="401637"/>
          </a:xfrm>
          <a:prstGeom prst="rect">
            <a:avLst/>
          </a:prstGeom>
          <a:solidFill>
            <a:schemeClr val="accent1"/>
          </a:solidFill>
          <a:ln w="9525" algn="ctr">
            <a:solidFill>
              <a:schemeClr val="tx1"/>
            </a:solidFill>
            <a:round/>
            <a:headEnd/>
            <a:tailEnd/>
          </a:ln>
        </p:spPr>
        <p:txBody>
          <a:bodyPr wrap="none" anchor="ctr"/>
          <a:lstStyle/>
          <a:p>
            <a:pPr defTabSz="915988"/>
            <a:endParaRPr lang="en-US"/>
          </a:p>
        </p:txBody>
      </p:sp>
      <p:cxnSp>
        <p:nvCxnSpPr>
          <p:cNvPr id="18468" name="Straight Arrow Connector 42"/>
          <p:cNvCxnSpPr>
            <a:cxnSpLocks noChangeShapeType="1"/>
            <a:stCxn id="18464" idx="2"/>
            <a:endCxn id="18467" idx="0"/>
          </p:cNvCxnSpPr>
          <p:nvPr/>
        </p:nvCxnSpPr>
        <p:spPr bwMode="auto">
          <a:xfrm>
            <a:off x="6510338" y="5319713"/>
            <a:ext cx="1528762" cy="31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8469" name="TextBox 70"/>
          <p:cNvSpPr txBox="1">
            <a:spLocks noChangeArrowheads="1"/>
          </p:cNvSpPr>
          <p:nvPr/>
        </p:nvSpPr>
        <p:spPr bwMode="auto">
          <a:xfrm>
            <a:off x="6756400" y="5322888"/>
            <a:ext cx="1036638"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1000"/>
              <a:t>Task activation</a:t>
            </a:r>
          </a:p>
        </p:txBody>
      </p:sp>
      <p:grpSp>
        <p:nvGrpSpPr>
          <p:cNvPr id="18470" name="Group 71"/>
          <p:cNvGrpSpPr>
            <a:grpSpLocks/>
          </p:cNvGrpSpPr>
          <p:nvPr/>
        </p:nvGrpSpPr>
        <p:grpSpPr bwMode="auto">
          <a:xfrm>
            <a:off x="8115300" y="5416550"/>
            <a:ext cx="158750" cy="152400"/>
            <a:chOff x="8271257" y="4239090"/>
            <a:chExt cx="159163" cy="152401"/>
          </a:xfrm>
        </p:grpSpPr>
        <p:cxnSp>
          <p:nvCxnSpPr>
            <p:cNvPr id="18473" name="Straight Connector 72"/>
            <p:cNvCxnSpPr>
              <a:cxnSpLocks noChangeShapeType="1"/>
            </p:cNvCxnSpPr>
            <p:nvPr/>
          </p:nvCxnSpPr>
          <p:spPr bwMode="auto">
            <a:xfrm>
              <a:off x="8296672" y="4239090"/>
              <a:ext cx="133747" cy="0"/>
            </a:xfrm>
            <a:prstGeom prst="line">
              <a:avLst/>
            </a:prstGeom>
            <a:noFill/>
            <a:ln w="9525" algn="ctr">
              <a:solidFill>
                <a:schemeClr val="tx1"/>
              </a:solidFill>
              <a:round/>
              <a:headEnd/>
              <a:tailEnd/>
            </a:ln>
            <a:extLst>
              <a:ext uri="{909E8E84-426E-40DD-AFC4-6F175D3DCCD1}">
                <a14:hiddenFill xmlns:a14="http://schemas.microsoft.com/office/drawing/2010/main" xmlns="">
                  <a:noFill/>
                </a14:hiddenFill>
              </a:ext>
            </a:extLst>
          </p:spPr>
        </p:cxnSp>
        <p:cxnSp>
          <p:nvCxnSpPr>
            <p:cNvPr id="18474" name="Straight Connector 73"/>
            <p:cNvCxnSpPr>
              <a:cxnSpLocks noChangeShapeType="1"/>
            </p:cNvCxnSpPr>
            <p:nvPr/>
          </p:nvCxnSpPr>
          <p:spPr bwMode="auto">
            <a:xfrm>
              <a:off x="8430419" y="4239090"/>
              <a:ext cx="0" cy="152400"/>
            </a:xfrm>
            <a:prstGeom prst="line">
              <a:avLst/>
            </a:prstGeom>
            <a:noFill/>
            <a:ln w="9525" algn="ctr">
              <a:solidFill>
                <a:schemeClr val="tx1"/>
              </a:solidFill>
              <a:round/>
              <a:headEnd/>
              <a:tailEnd/>
            </a:ln>
            <a:extLst>
              <a:ext uri="{909E8E84-426E-40DD-AFC4-6F175D3DCCD1}">
                <a14:hiddenFill xmlns:a14="http://schemas.microsoft.com/office/drawing/2010/main" xmlns="">
                  <a:noFill/>
                </a14:hiddenFill>
              </a:ext>
            </a:extLst>
          </p:spPr>
        </p:cxnSp>
        <p:cxnSp>
          <p:nvCxnSpPr>
            <p:cNvPr id="18475" name="Straight Connector 74"/>
            <p:cNvCxnSpPr>
              <a:cxnSpLocks noChangeShapeType="1"/>
            </p:cNvCxnSpPr>
            <p:nvPr/>
          </p:nvCxnSpPr>
          <p:spPr bwMode="auto">
            <a:xfrm flipH="1" flipV="1">
              <a:off x="8271257" y="4391490"/>
              <a:ext cx="159163" cy="1"/>
            </a:xfrm>
            <a:prstGeom prst="line">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18471" name="TextBox 75"/>
          <p:cNvSpPr txBox="1">
            <a:spLocks noChangeArrowheads="1"/>
          </p:cNvSpPr>
          <p:nvPr/>
        </p:nvSpPr>
        <p:spPr bwMode="auto">
          <a:xfrm>
            <a:off x="8377238" y="5359400"/>
            <a:ext cx="644525"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1000"/>
              <a:t>Painting</a:t>
            </a:r>
          </a:p>
        </p:txBody>
      </p:sp>
      <p:sp>
        <p:nvSpPr>
          <p:cNvPr id="50" name="AutoShape 4"/>
          <p:cNvSpPr>
            <a:spLocks noChangeArrowheads="1"/>
          </p:cNvSpPr>
          <p:nvPr/>
        </p:nvSpPr>
        <p:spPr bwMode="auto">
          <a:xfrm>
            <a:off x="4883150" y="953725"/>
            <a:ext cx="883145" cy="261860"/>
          </a:xfrm>
          <a:prstGeom prst="roundRect">
            <a:avLst>
              <a:gd name="adj" fmla="val 16667"/>
            </a:avLst>
          </a:prstGeom>
          <a:solidFill>
            <a:srgbClr val="E8E8E8"/>
          </a:solidFill>
          <a:ln w="9525" algn="ctr">
            <a:noFill/>
            <a:round/>
            <a:headEnd/>
            <a:tailEnd/>
          </a:ln>
          <a:effectLst>
            <a:outerShdw blurRad="50800" dist="38100" dir="2700000" algn="tl" rotWithShape="0">
              <a:prstClr val="black">
                <a:alpha val="40000"/>
              </a:prstClr>
            </a:outerShdw>
          </a:effectLst>
        </p:spPr>
        <p:txBody>
          <a:bodyPr wrap="none" lIns="83969" tIns="41985" rIns="83969" bIns="41985" anchor="ctr"/>
          <a:lstStyle/>
          <a:p>
            <a:pPr defTabSz="915499">
              <a:defRPr/>
            </a:pPr>
            <a:r>
              <a:rPr lang="en-GB" sz="1000" b="1" dirty="0">
                <a:effectLst>
                  <a:outerShdw blurRad="38100" dist="38100" dir="2700000" algn="tl">
                    <a:srgbClr val="FFFFFF"/>
                  </a:outerShdw>
                </a:effectLst>
              </a:rPr>
              <a:t>ARTEMMIS</a:t>
            </a:r>
          </a:p>
        </p:txBody>
      </p:sp>
      <p:sp>
        <p:nvSpPr>
          <p:cNvPr id="51" name="Rectangle 5"/>
          <p:cNvSpPr>
            <a:spLocks noChangeArrowheads="1"/>
          </p:cNvSpPr>
          <p:nvPr/>
        </p:nvSpPr>
        <p:spPr bwMode="auto">
          <a:xfrm>
            <a:off x="4883150" y="1158875"/>
            <a:ext cx="4687887" cy="2045101"/>
          </a:xfrm>
          <a:prstGeom prst="rect">
            <a:avLst/>
          </a:prstGeom>
          <a:gradFill rotWithShape="1">
            <a:gsLst>
              <a:gs pos="0">
                <a:schemeClr val="accent1"/>
              </a:gs>
              <a:gs pos="100000">
                <a:schemeClr val="accent1">
                  <a:gamma/>
                  <a:tint val="36471"/>
                  <a:invGamma/>
                </a:schemeClr>
              </a:gs>
            </a:gsLst>
            <a:lin ang="5400000" scaled="1"/>
          </a:gradFill>
          <a:ln w="3175"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w="0" h="0"/>
          </a:sp3d>
        </p:spPr>
        <p:txBody>
          <a:bodyPr wrap="none" lIns="83969" tIns="41985" rIns="83969" bIns="41985" anchor="ctr"/>
          <a:lstStyle/>
          <a:p>
            <a:pPr>
              <a:defRPr/>
            </a:pPr>
            <a:endParaRPr lang="en-US"/>
          </a:p>
        </p:txBody>
      </p:sp>
      <p:sp>
        <p:nvSpPr>
          <p:cNvPr id="52" name="AutoShape 7"/>
          <p:cNvSpPr>
            <a:spLocks noChangeArrowheads="1"/>
          </p:cNvSpPr>
          <p:nvPr/>
        </p:nvSpPr>
        <p:spPr bwMode="auto">
          <a:xfrm>
            <a:off x="5054459" y="2622547"/>
            <a:ext cx="1023666" cy="196395"/>
          </a:xfrm>
          <a:prstGeom prst="roundRect">
            <a:avLst>
              <a:gd name="adj" fmla="val 16667"/>
            </a:avLst>
          </a:prstGeom>
          <a:gradFill rotWithShape="1">
            <a:gsLst>
              <a:gs pos="0">
                <a:schemeClr val="hlink"/>
              </a:gs>
              <a:gs pos="50000">
                <a:schemeClr val="accent1"/>
              </a:gs>
              <a:gs pos="100000">
                <a:schemeClr val="hlink"/>
              </a:gs>
            </a:gsLst>
            <a:lin ang="5400000" scaled="1"/>
          </a:gradFill>
          <a:ln w="9525" algn="ctr">
            <a:solidFill>
              <a:schemeClr val="tx2"/>
            </a:solidFill>
            <a:round/>
            <a:headEnd/>
            <a:tailEnd/>
          </a:ln>
          <a:effectLst/>
        </p:spPr>
        <p:txBody>
          <a:bodyPr wrap="none" lIns="83969" tIns="41985" rIns="83969" bIns="41985" anchor="ctr"/>
          <a:lstStyle/>
          <a:p>
            <a:pPr defTabSz="915499">
              <a:defRPr/>
            </a:pPr>
            <a:r>
              <a:rPr lang="en-GB" dirty="0"/>
              <a:t>WMMS</a:t>
            </a:r>
          </a:p>
        </p:txBody>
      </p:sp>
      <p:sp>
        <p:nvSpPr>
          <p:cNvPr id="53" name="AutoShape 8"/>
          <p:cNvSpPr>
            <a:spLocks noChangeArrowheads="1"/>
          </p:cNvSpPr>
          <p:nvPr/>
        </p:nvSpPr>
        <p:spPr bwMode="auto">
          <a:xfrm>
            <a:off x="7986713" y="1752184"/>
            <a:ext cx="1337614" cy="228679"/>
          </a:xfrm>
          <a:prstGeom prst="roundRect">
            <a:avLst>
              <a:gd name="adj" fmla="val 16667"/>
            </a:avLst>
          </a:prstGeom>
          <a:gradFill rotWithShape="1">
            <a:gsLst>
              <a:gs pos="0">
                <a:srgbClr val="FF9900"/>
              </a:gs>
              <a:gs pos="50000">
                <a:srgbClr val="FFD89D"/>
              </a:gs>
              <a:gs pos="100000">
                <a:srgbClr val="FF9900"/>
              </a:gs>
            </a:gsLst>
            <a:lin ang="5400000" scaled="1"/>
          </a:gradFill>
          <a:ln w="9525" algn="ctr">
            <a:solidFill>
              <a:schemeClr val="accent2"/>
            </a:solidFill>
            <a:round/>
            <a:headEnd/>
            <a:tailEnd/>
          </a:ln>
        </p:spPr>
        <p:txBody>
          <a:bodyPr wrap="none" lIns="83969" tIns="41985" rIns="83969" bIns="41985" anchor="ctr"/>
          <a:lstStyle/>
          <a:p>
            <a:r>
              <a:rPr lang="en-GB"/>
              <a:t>CIA</a:t>
            </a:r>
          </a:p>
        </p:txBody>
      </p:sp>
      <p:sp>
        <p:nvSpPr>
          <p:cNvPr id="54" name="AutoShape 9"/>
          <p:cNvSpPr>
            <a:spLocks noChangeArrowheads="1"/>
          </p:cNvSpPr>
          <p:nvPr/>
        </p:nvSpPr>
        <p:spPr bwMode="auto">
          <a:xfrm>
            <a:off x="7986713" y="1423029"/>
            <a:ext cx="1337614" cy="228679"/>
          </a:xfrm>
          <a:prstGeom prst="roundRect">
            <a:avLst>
              <a:gd name="adj" fmla="val 16667"/>
            </a:avLst>
          </a:prstGeom>
          <a:gradFill rotWithShape="1">
            <a:gsLst>
              <a:gs pos="0">
                <a:srgbClr val="FF9900"/>
              </a:gs>
              <a:gs pos="50000">
                <a:srgbClr val="FFD89D"/>
              </a:gs>
              <a:gs pos="100000">
                <a:srgbClr val="FF9900"/>
              </a:gs>
            </a:gsLst>
            <a:lin ang="5400000" scaled="1"/>
          </a:gradFill>
          <a:ln w="9525" algn="ctr">
            <a:solidFill>
              <a:schemeClr val="accent2"/>
            </a:solidFill>
            <a:round/>
            <a:headEnd/>
            <a:tailEnd/>
          </a:ln>
        </p:spPr>
        <p:txBody>
          <a:bodyPr wrap="none" lIns="83969" tIns="41985" rIns="83969" bIns="41985" anchor="ctr"/>
          <a:lstStyle/>
          <a:p>
            <a:r>
              <a:rPr lang="en-GB" dirty="0"/>
              <a:t>ACE</a:t>
            </a:r>
          </a:p>
        </p:txBody>
      </p:sp>
      <p:sp>
        <p:nvSpPr>
          <p:cNvPr id="55" name="AutoShape 10"/>
          <p:cNvSpPr>
            <a:spLocks noChangeArrowheads="1"/>
          </p:cNvSpPr>
          <p:nvPr/>
        </p:nvSpPr>
        <p:spPr bwMode="auto">
          <a:xfrm>
            <a:off x="6174563" y="2622547"/>
            <a:ext cx="989869" cy="196395"/>
          </a:xfrm>
          <a:prstGeom prst="roundRect">
            <a:avLst>
              <a:gd name="adj" fmla="val 16667"/>
            </a:avLst>
          </a:prstGeom>
          <a:gradFill rotWithShape="1">
            <a:gsLst>
              <a:gs pos="0">
                <a:schemeClr val="hlink"/>
              </a:gs>
              <a:gs pos="50000">
                <a:schemeClr val="accent1"/>
              </a:gs>
              <a:gs pos="100000">
                <a:schemeClr val="hlink"/>
              </a:gs>
            </a:gsLst>
            <a:lin ang="5400000" scaled="1"/>
          </a:gradFill>
          <a:ln w="9525" algn="ctr">
            <a:solidFill>
              <a:schemeClr val="tx2"/>
            </a:solidFill>
            <a:round/>
            <a:headEnd/>
            <a:tailEnd/>
          </a:ln>
          <a:effectLst/>
        </p:spPr>
        <p:txBody>
          <a:bodyPr wrap="none" lIns="83969" tIns="41985" rIns="83969" bIns="41985" anchor="ctr"/>
          <a:lstStyle/>
          <a:p>
            <a:pPr defTabSz="915499">
              <a:defRPr/>
            </a:pPr>
            <a:r>
              <a:rPr lang="en-GB" dirty="0"/>
              <a:t>WRS</a:t>
            </a:r>
          </a:p>
        </p:txBody>
      </p:sp>
      <p:sp>
        <p:nvSpPr>
          <p:cNvPr id="56" name="AutoShape 11"/>
          <p:cNvSpPr>
            <a:spLocks noChangeArrowheads="1"/>
          </p:cNvSpPr>
          <p:nvPr/>
        </p:nvSpPr>
        <p:spPr bwMode="auto">
          <a:xfrm>
            <a:off x="7300944" y="2622547"/>
            <a:ext cx="988980" cy="196395"/>
          </a:xfrm>
          <a:prstGeom prst="roundRect">
            <a:avLst>
              <a:gd name="adj" fmla="val 16667"/>
            </a:avLst>
          </a:prstGeom>
          <a:gradFill rotWithShape="1">
            <a:gsLst>
              <a:gs pos="0">
                <a:schemeClr val="hlink"/>
              </a:gs>
              <a:gs pos="50000">
                <a:schemeClr val="accent1"/>
              </a:gs>
              <a:gs pos="100000">
                <a:schemeClr val="hlink"/>
              </a:gs>
            </a:gsLst>
            <a:lin ang="5400000" scaled="1"/>
          </a:gradFill>
          <a:ln w="9525" algn="ctr">
            <a:solidFill>
              <a:schemeClr val="tx2"/>
            </a:solidFill>
            <a:round/>
            <a:headEnd/>
            <a:tailEnd/>
          </a:ln>
          <a:effectLst/>
        </p:spPr>
        <p:txBody>
          <a:bodyPr wrap="none" lIns="83969" tIns="41985" rIns="83969" bIns="41985" anchor="ctr"/>
          <a:lstStyle/>
          <a:p>
            <a:pPr defTabSz="915499">
              <a:defRPr/>
            </a:pPr>
            <a:r>
              <a:rPr lang="en-GB" dirty="0"/>
              <a:t>WDS</a:t>
            </a:r>
          </a:p>
        </p:txBody>
      </p:sp>
      <p:sp>
        <p:nvSpPr>
          <p:cNvPr id="57" name="AutoShape 12"/>
          <p:cNvSpPr>
            <a:spLocks noChangeArrowheads="1"/>
          </p:cNvSpPr>
          <p:nvPr/>
        </p:nvSpPr>
        <p:spPr bwMode="auto">
          <a:xfrm>
            <a:off x="8386254" y="2622547"/>
            <a:ext cx="989870" cy="196395"/>
          </a:xfrm>
          <a:prstGeom prst="roundRect">
            <a:avLst>
              <a:gd name="adj" fmla="val 16667"/>
            </a:avLst>
          </a:prstGeom>
          <a:gradFill rotWithShape="1">
            <a:gsLst>
              <a:gs pos="0">
                <a:schemeClr val="hlink"/>
              </a:gs>
              <a:gs pos="50000">
                <a:schemeClr val="accent1"/>
              </a:gs>
              <a:gs pos="100000">
                <a:schemeClr val="hlink"/>
              </a:gs>
            </a:gsLst>
            <a:lin ang="5400000" scaled="1"/>
          </a:gradFill>
          <a:ln w="9525" algn="ctr">
            <a:solidFill>
              <a:schemeClr val="tx2"/>
            </a:solidFill>
            <a:round/>
            <a:headEnd/>
            <a:tailEnd/>
          </a:ln>
          <a:effectLst/>
        </p:spPr>
        <p:txBody>
          <a:bodyPr wrap="none" lIns="83969" tIns="41985" rIns="83969" bIns="41985" anchor="ctr"/>
          <a:lstStyle/>
          <a:p>
            <a:pPr defTabSz="915499">
              <a:defRPr/>
            </a:pPr>
            <a:r>
              <a:rPr lang="en-GB" dirty="0"/>
              <a:t>WES</a:t>
            </a:r>
          </a:p>
        </p:txBody>
      </p:sp>
      <p:sp>
        <p:nvSpPr>
          <p:cNvPr id="58" name="Rectangle 14"/>
          <p:cNvSpPr>
            <a:spLocks noChangeArrowheads="1"/>
          </p:cNvSpPr>
          <p:nvPr/>
        </p:nvSpPr>
        <p:spPr bwMode="auto">
          <a:xfrm>
            <a:off x="4945063" y="2573905"/>
            <a:ext cx="4515098" cy="540060"/>
          </a:xfrm>
          <a:prstGeom prst="rect">
            <a:avLst/>
          </a:prstGeom>
          <a:noFill/>
          <a:ln w="12700" algn="ctr">
            <a:solidFill>
              <a:schemeClr val="tx2"/>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none" lIns="83969" tIns="41985" rIns="83969" bIns="41985" anchor="ctr"/>
          <a:lstStyle/>
          <a:p>
            <a:endParaRPr lang="en-US"/>
          </a:p>
        </p:txBody>
      </p:sp>
      <p:sp>
        <p:nvSpPr>
          <p:cNvPr id="59" name="Text Box 15"/>
          <p:cNvSpPr txBox="1">
            <a:spLocks noChangeArrowheads="1"/>
          </p:cNvSpPr>
          <p:nvPr/>
        </p:nvSpPr>
        <p:spPr bwMode="auto">
          <a:xfrm>
            <a:off x="8207350" y="2890676"/>
            <a:ext cx="1252812" cy="223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83969" tIns="41985" rIns="83969" bIns="41985">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r" eaLnBrk="1" hangingPunct="1"/>
            <a:r>
              <a:rPr lang="de-DE" sz="900" b="1" dirty="0">
                <a:solidFill>
                  <a:schemeClr val="bg2"/>
                </a:solidFill>
              </a:rPr>
              <a:t>Common services</a:t>
            </a:r>
            <a:endParaRPr lang="en-US" sz="900" b="1" dirty="0">
              <a:solidFill>
                <a:schemeClr val="bg2"/>
              </a:solidFill>
            </a:endParaRPr>
          </a:p>
        </p:txBody>
      </p:sp>
      <p:sp>
        <p:nvSpPr>
          <p:cNvPr id="61" name="Text Box 17"/>
          <p:cNvSpPr txBox="1">
            <a:spLocks noChangeArrowheads="1"/>
          </p:cNvSpPr>
          <p:nvPr/>
        </p:nvSpPr>
        <p:spPr bwMode="auto">
          <a:xfrm>
            <a:off x="8136976" y="2123717"/>
            <a:ext cx="1317158" cy="3617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83969" tIns="41985" rIns="83969" bIns="41985">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r" eaLnBrk="1" hangingPunct="1"/>
            <a:r>
              <a:rPr lang="de-DE" sz="900" b="1" dirty="0">
                <a:solidFill>
                  <a:schemeClr val="bg2"/>
                </a:solidFill>
              </a:rPr>
              <a:t>Image Assembly &amp; Animation</a:t>
            </a:r>
            <a:endParaRPr lang="en-US" sz="900" b="1" dirty="0">
              <a:solidFill>
                <a:schemeClr val="bg2"/>
              </a:solidFill>
            </a:endParaRPr>
          </a:p>
        </p:txBody>
      </p:sp>
      <p:sp>
        <p:nvSpPr>
          <p:cNvPr id="62" name="Rectangle 18"/>
          <p:cNvSpPr>
            <a:spLocks noChangeArrowheads="1"/>
          </p:cNvSpPr>
          <p:nvPr/>
        </p:nvSpPr>
        <p:spPr bwMode="auto">
          <a:xfrm>
            <a:off x="4945063" y="1268431"/>
            <a:ext cx="2825748" cy="1217075"/>
          </a:xfrm>
          <a:prstGeom prst="rect">
            <a:avLst/>
          </a:prstGeom>
          <a:solidFill>
            <a:srgbClr val="CCFFCC">
              <a:alpha val="41000"/>
            </a:srgbClr>
          </a:solidFill>
          <a:ln w="12700" algn="ctr">
            <a:solidFill>
              <a:schemeClr val="tx2"/>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none" lIns="83969" tIns="41985" rIns="83969" bIns="41985" anchor="ctr"/>
          <a:lstStyle/>
          <a:p>
            <a:endParaRPr lang="en-US"/>
          </a:p>
        </p:txBody>
      </p:sp>
      <p:sp>
        <p:nvSpPr>
          <p:cNvPr id="63" name="AutoShape 19"/>
          <p:cNvSpPr>
            <a:spLocks noChangeArrowheads="1"/>
          </p:cNvSpPr>
          <p:nvPr/>
        </p:nvSpPr>
        <p:spPr bwMode="auto">
          <a:xfrm>
            <a:off x="5906410" y="1449382"/>
            <a:ext cx="862690" cy="213434"/>
          </a:xfrm>
          <a:prstGeom prst="roundRect">
            <a:avLst>
              <a:gd name="adj" fmla="val 16667"/>
            </a:avLst>
          </a:prstGeom>
          <a:gradFill rotWithShape="1">
            <a:gsLst>
              <a:gs pos="0">
                <a:schemeClr val="tx2"/>
              </a:gs>
              <a:gs pos="50000">
                <a:schemeClr val="tx2">
                  <a:gamma/>
                  <a:tint val="20392"/>
                  <a:invGamma/>
                </a:schemeClr>
              </a:gs>
              <a:gs pos="100000">
                <a:schemeClr val="tx2"/>
              </a:gs>
            </a:gsLst>
            <a:lin ang="5400000" scaled="1"/>
          </a:gradFill>
          <a:ln w="9525" algn="ctr">
            <a:solidFill>
              <a:schemeClr val="tx2"/>
            </a:solidFill>
            <a:round/>
            <a:headEnd/>
            <a:tailEnd/>
          </a:ln>
          <a:effectLst/>
        </p:spPr>
        <p:txBody>
          <a:bodyPr wrap="none" lIns="83969" tIns="41985" rIns="83969" bIns="41985" anchor="ctr"/>
          <a:lstStyle/>
          <a:p>
            <a:pPr defTabSz="915499">
              <a:defRPr/>
            </a:pPr>
            <a:r>
              <a:rPr lang="en-GB" dirty="0"/>
              <a:t>WFC</a:t>
            </a:r>
          </a:p>
        </p:txBody>
      </p:sp>
      <p:sp>
        <p:nvSpPr>
          <p:cNvPr id="64" name="Text Box 20"/>
          <p:cNvSpPr txBox="1">
            <a:spLocks noChangeArrowheads="1"/>
          </p:cNvSpPr>
          <p:nvPr/>
        </p:nvSpPr>
        <p:spPr bwMode="auto">
          <a:xfrm>
            <a:off x="5054459" y="2262217"/>
            <a:ext cx="2709537" cy="223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83969" tIns="41985" rIns="83969" bIns="41985">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r" eaLnBrk="1" hangingPunct="1"/>
            <a:r>
              <a:rPr lang="en-US" sz="900" b="1" dirty="0" smtClean="0">
                <a:solidFill>
                  <a:schemeClr val="bg2"/>
                </a:solidFill>
              </a:rPr>
              <a:t>Embedded Presentation Framework EPF</a:t>
            </a:r>
            <a:endParaRPr lang="en-US" sz="900" b="1" dirty="0">
              <a:solidFill>
                <a:schemeClr val="bg2"/>
              </a:solidFill>
            </a:endParaRPr>
          </a:p>
        </p:txBody>
      </p:sp>
      <p:sp>
        <p:nvSpPr>
          <p:cNvPr id="65" name="AutoShape 25"/>
          <p:cNvSpPr>
            <a:spLocks noChangeArrowheads="1"/>
          </p:cNvSpPr>
          <p:nvPr/>
        </p:nvSpPr>
        <p:spPr bwMode="auto">
          <a:xfrm>
            <a:off x="6852899" y="1767429"/>
            <a:ext cx="862690" cy="213434"/>
          </a:xfrm>
          <a:prstGeom prst="roundRect">
            <a:avLst>
              <a:gd name="adj" fmla="val 16667"/>
            </a:avLst>
          </a:prstGeom>
          <a:gradFill rotWithShape="1">
            <a:gsLst>
              <a:gs pos="0">
                <a:schemeClr val="tx2"/>
              </a:gs>
              <a:gs pos="50000">
                <a:schemeClr val="tx2">
                  <a:gamma/>
                  <a:tint val="20392"/>
                  <a:invGamma/>
                </a:schemeClr>
              </a:gs>
              <a:gs pos="100000">
                <a:schemeClr val="tx2"/>
              </a:gs>
            </a:gsLst>
            <a:lin ang="5400000" scaled="1"/>
          </a:gradFill>
          <a:ln w="9525" algn="ctr">
            <a:solidFill>
              <a:schemeClr val="tx2"/>
            </a:solidFill>
            <a:round/>
            <a:headEnd/>
            <a:tailEnd/>
          </a:ln>
          <a:effectLst/>
        </p:spPr>
        <p:txBody>
          <a:bodyPr wrap="none" lIns="83969" tIns="41985" rIns="83969" bIns="41985" anchor="ctr"/>
          <a:lstStyle/>
          <a:p>
            <a:pPr defTabSz="915499">
              <a:defRPr/>
            </a:pPr>
            <a:r>
              <a:rPr lang="en-GB" dirty="0"/>
              <a:t>WSMS</a:t>
            </a:r>
          </a:p>
        </p:txBody>
      </p:sp>
      <p:sp>
        <p:nvSpPr>
          <p:cNvPr id="66" name="AutoShape 27"/>
          <p:cNvSpPr>
            <a:spLocks noChangeArrowheads="1"/>
          </p:cNvSpPr>
          <p:nvPr/>
        </p:nvSpPr>
        <p:spPr bwMode="auto">
          <a:xfrm>
            <a:off x="6856074" y="1449526"/>
            <a:ext cx="862690" cy="214330"/>
          </a:xfrm>
          <a:prstGeom prst="roundRect">
            <a:avLst>
              <a:gd name="adj" fmla="val 16667"/>
            </a:avLst>
          </a:prstGeom>
          <a:gradFill rotWithShape="1">
            <a:gsLst>
              <a:gs pos="0">
                <a:schemeClr val="tx2"/>
              </a:gs>
              <a:gs pos="50000">
                <a:schemeClr val="tx2">
                  <a:gamma/>
                  <a:tint val="20392"/>
                  <a:invGamma/>
                </a:schemeClr>
              </a:gs>
              <a:gs pos="100000">
                <a:schemeClr val="tx2"/>
              </a:gs>
            </a:gsLst>
            <a:lin ang="5400000" scaled="1"/>
          </a:gradFill>
          <a:ln w="9525" algn="ctr">
            <a:solidFill>
              <a:schemeClr val="tx2"/>
            </a:solidFill>
            <a:round/>
            <a:headEnd/>
            <a:tailEnd/>
          </a:ln>
          <a:effectLst/>
        </p:spPr>
        <p:txBody>
          <a:bodyPr wrap="none" lIns="83969" tIns="41985" rIns="83969" bIns="41985" anchor="ctr"/>
          <a:lstStyle/>
          <a:p>
            <a:pPr defTabSz="915499">
              <a:defRPr/>
            </a:pPr>
            <a:r>
              <a:rPr lang="en-GB" dirty="0"/>
              <a:t>WCS</a:t>
            </a:r>
          </a:p>
        </p:txBody>
      </p:sp>
      <p:sp>
        <p:nvSpPr>
          <p:cNvPr id="67" name="AutoShape 28"/>
          <p:cNvSpPr>
            <a:spLocks noChangeArrowheads="1"/>
          </p:cNvSpPr>
          <p:nvPr/>
        </p:nvSpPr>
        <p:spPr bwMode="auto">
          <a:xfrm>
            <a:off x="4981808" y="1441392"/>
            <a:ext cx="862690" cy="214330"/>
          </a:xfrm>
          <a:prstGeom prst="roundRect">
            <a:avLst>
              <a:gd name="adj" fmla="val 16667"/>
            </a:avLst>
          </a:prstGeom>
          <a:gradFill rotWithShape="1">
            <a:gsLst>
              <a:gs pos="0">
                <a:schemeClr val="tx2"/>
              </a:gs>
              <a:gs pos="50000">
                <a:schemeClr val="tx2">
                  <a:gamma/>
                  <a:tint val="20392"/>
                  <a:invGamma/>
                </a:schemeClr>
              </a:gs>
              <a:gs pos="100000">
                <a:schemeClr val="tx2"/>
              </a:gs>
            </a:gsLst>
            <a:lin ang="5400000" scaled="1"/>
          </a:gradFill>
          <a:ln w="9525" algn="ctr">
            <a:solidFill>
              <a:schemeClr val="tx2"/>
            </a:solidFill>
            <a:round/>
            <a:headEnd/>
            <a:tailEnd/>
          </a:ln>
          <a:effectLst/>
        </p:spPr>
        <p:txBody>
          <a:bodyPr wrap="none" lIns="83969" tIns="41985" rIns="83969" bIns="41985" anchor="ctr"/>
          <a:lstStyle/>
          <a:p>
            <a:pPr defTabSz="915499">
              <a:defRPr/>
            </a:pPr>
            <a:r>
              <a:rPr lang="en-GB" dirty="0"/>
              <a:t>WAS</a:t>
            </a:r>
          </a:p>
        </p:txBody>
      </p:sp>
      <p:sp>
        <p:nvSpPr>
          <p:cNvPr id="60" name="Rectangle 16"/>
          <p:cNvSpPr>
            <a:spLocks noChangeArrowheads="1"/>
          </p:cNvSpPr>
          <p:nvPr/>
        </p:nvSpPr>
        <p:spPr bwMode="auto">
          <a:xfrm>
            <a:off x="7838113" y="1268759"/>
            <a:ext cx="1615388" cy="1216747"/>
          </a:xfrm>
          <a:prstGeom prst="rect">
            <a:avLst/>
          </a:prstGeom>
          <a:noFill/>
          <a:ln w="12700" algn="ctr">
            <a:solidFill>
              <a:schemeClr val="tx2"/>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none" lIns="83969" tIns="41985" rIns="83969" bIns="41985" anchor="ctr"/>
          <a:lstStyle/>
          <a:p>
            <a:endParaRPr lang="en-US"/>
          </a:p>
        </p:txBody>
      </p:sp>
      <p:cxnSp>
        <p:nvCxnSpPr>
          <p:cNvPr id="69" name="Straight Connector 68"/>
          <p:cNvCxnSpPr/>
          <p:nvPr/>
        </p:nvCxnSpPr>
        <p:spPr bwMode="auto">
          <a:xfrm flipH="1">
            <a:off x="4592960" y="1441392"/>
            <a:ext cx="352104" cy="0"/>
          </a:xfrm>
          <a:prstGeom prst="line">
            <a:avLst/>
          </a:prstGeom>
          <a:solidFill>
            <a:schemeClr val="accent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4" name="Straight Connector 73"/>
          <p:cNvCxnSpPr/>
          <p:nvPr/>
        </p:nvCxnSpPr>
        <p:spPr bwMode="auto">
          <a:xfrm flipH="1">
            <a:off x="4592959" y="1663856"/>
            <a:ext cx="352104" cy="0"/>
          </a:xfrm>
          <a:prstGeom prst="line">
            <a:avLst/>
          </a:prstGeom>
          <a:solidFill>
            <a:schemeClr val="accent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5" name="Straight Connector 74"/>
          <p:cNvCxnSpPr/>
          <p:nvPr/>
        </p:nvCxnSpPr>
        <p:spPr bwMode="auto">
          <a:xfrm flipH="1">
            <a:off x="4588021" y="1914248"/>
            <a:ext cx="352104" cy="0"/>
          </a:xfrm>
          <a:prstGeom prst="line">
            <a:avLst/>
          </a:prstGeom>
          <a:solidFill>
            <a:schemeClr val="accent1"/>
          </a:solidFill>
          <a:ln w="19050" cap="flat" cmpd="sng" algn="ctr">
            <a:solidFill>
              <a:srgbClr val="FF0000"/>
            </a:solidFill>
            <a:prstDash val="solid"/>
            <a:round/>
            <a:headEnd type="none" w="med" len="med"/>
            <a:tailEnd type="oval"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0" name="Rounded Rectangle 69"/>
          <p:cNvSpPr/>
          <p:nvPr/>
        </p:nvSpPr>
        <p:spPr bwMode="auto">
          <a:xfrm>
            <a:off x="4772980" y="5159375"/>
            <a:ext cx="4603144" cy="830263"/>
          </a:xfrm>
          <a:prstGeom prst="roundRect">
            <a:avLst/>
          </a:prstGeom>
          <a:solidFill>
            <a:srgbClr val="CCFFCC">
              <a:alpha val="42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wrap="none" lIns="91440" tIns="45720" rIns="91440" bIns="45720" numCol="1" rtlCol="0" anchor="t" anchorCtr="1" compatLnSpc="1">
            <a:prstTxWarp prst="textNoShape">
              <a:avLst/>
            </a:prstTxWarp>
          </a:bodyPr>
          <a:lstStyle/>
          <a:p>
            <a:pPr marL="0" marR="0" indent="0" algn="ctr" defTabSz="915988"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tx1"/>
                </a:solidFill>
                <a:effectLst/>
                <a:latin typeface="Arial" charset="0"/>
              </a:rPr>
              <a:t>Visualize</a:t>
            </a:r>
            <a:br>
              <a:rPr kumimoji="0" lang="en-US" sz="1500" b="0" i="0" u="none" strike="noStrike" cap="none" normalizeH="0" baseline="0" dirty="0" smtClean="0">
                <a:ln>
                  <a:noFill/>
                </a:ln>
                <a:solidFill>
                  <a:schemeClr val="tx1"/>
                </a:solidFill>
                <a:effectLst/>
                <a:latin typeface="Arial" charset="0"/>
              </a:rPr>
            </a:br>
            <a:r>
              <a:rPr kumimoji="0" lang="en-US" sz="1500" b="0" i="0" u="none" strike="noStrike" cap="none" normalizeH="0" baseline="0" dirty="0" smtClean="0">
                <a:ln>
                  <a:noFill/>
                </a:ln>
                <a:solidFill>
                  <a:schemeClr val="tx1"/>
                </a:solidFill>
                <a:effectLst/>
                <a:latin typeface="Arial" charset="0"/>
              </a:rPr>
              <a:t>changed</a:t>
            </a:r>
            <a:br>
              <a:rPr kumimoji="0" lang="en-US" sz="1500" b="0" i="0" u="none" strike="noStrike" cap="none" normalizeH="0" baseline="0" dirty="0" smtClean="0">
                <a:ln>
                  <a:noFill/>
                </a:ln>
                <a:solidFill>
                  <a:schemeClr val="tx1"/>
                </a:solidFill>
                <a:effectLst/>
                <a:latin typeface="Arial" charset="0"/>
              </a:rPr>
            </a:br>
            <a:r>
              <a:rPr kumimoji="0" lang="en-US" sz="1500" b="0" i="0" u="none" strike="noStrike" cap="none" normalizeH="0" baseline="0" dirty="0" smtClean="0">
                <a:ln>
                  <a:noFill/>
                </a:ln>
                <a:solidFill>
                  <a:schemeClr val="tx1"/>
                </a:solidFill>
                <a:effectLst/>
                <a:latin typeface="Arial" charset="0"/>
              </a:rPr>
              <a:t>tree</a:t>
            </a:r>
            <a:br>
              <a:rPr kumimoji="0" lang="en-US" sz="1500" b="0" i="0" u="none" strike="noStrike" cap="none" normalizeH="0" baseline="0" dirty="0" smtClean="0">
                <a:ln>
                  <a:noFill/>
                </a:ln>
                <a:solidFill>
                  <a:schemeClr val="tx1"/>
                </a:solidFill>
                <a:effectLst/>
                <a:latin typeface="Arial" charset="0"/>
              </a:rPr>
            </a:br>
            <a:r>
              <a:rPr kumimoji="0" lang="en-US" sz="1500" b="0" i="0" u="none" strike="noStrike" cap="none" normalizeH="0" baseline="0" dirty="0" smtClean="0">
                <a:ln>
                  <a:noFill/>
                </a:ln>
                <a:solidFill>
                  <a:schemeClr val="tx1"/>
                </a:solidFill>
                <a:effectLst/>
                <a:latin typeface="Arial" charset="0"/>
              </a:rPr>
              <a:t>(paint)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D1BD7C85-5293-4941-838F-5D8C2688E04E}" type="slidenum">
              <a:rPr lang="en-US" sz="600" smtClean="0"/>
              <a:pPr eaLnBrk="1" hangingPunct="1"/>
              <a:t>15</a:t>
            </a:fld>
            <a:r>
              <a:rPr lang="en-US" sz="600" smtClean="0"/>
              <a:t> / B. Bach / ID RD SW GA-M/  Nov-2010   © Continental AG</a:t>
            </a:r>
          </a:p>
        </p:txBody>
      </p:sp>
      <p:sp>
        <p:nvSpPr>
          <p:cNvPr id="17411" name="Rectangle 2"/>
          <p:cNvSpPr>
            <a:spLocks noGrp="1" noChangeArrowheads="1"/>
          </p:cNvSpPr>
          <p:nvPr>
            <p:ph type="title"/>
          </p:nvPr>
        </p:nvSpPr>
        <p:spPr/>
        <p:txBody>
          <a:bodyPr/>
          <a:lstStyle/>
          <a:p>
            <a:pPr eaLnBrk="1" hangingPunct="1"/>
            <a:r>
              <a:rPr lang="en-US" smtClean="0"/>
              <a:t>Artemmis Framework &amp; Tool Chain for Automotive Platforms </a:t>
            </a:r>
            <a:br>
              <a:rPr lang="en-US" smtClean="0"/>
            </a:br>
            <a:r>
              <a:rPr lang="en-US" smtClean="0"/>
              <a:t>Widget Tree Communication: Messages</a:t>
            </a:r>
          </a:p>
        </p:txBody>
      </p:sp>
      <p:sp>
        <p:nvSpPr>
          <p:cNvPr id="17412" name="Oval 4"/>
          <p:cNvSpPr>
            <a:spLocks noChangeArrowheads="1"/>
          </p:cNvSpPr>
          <p:nvPr/>
        </p:nvSpPr>
        <p:spPr bwMode="auto">
          <a:xfrm>
            <a:off x="4737100" y="2911475"/>
            <a:ext cx="220663"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7413" name="Oval 5"/>
          <p:cNvSpPr>
            <a:spLocks noChangeArrowheads="1"/>
          </p:cNvSpPr>
          <p:nvPr/>
        </p:nvSpPr>
        <p:spPr bwMode="auto">
          <a:xfrm>
            <a:off x="5280025" y="3449638"/>
            <a:ext cx="222250"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63846" name="Oval 6"/>
          <p:cNvSpPr>
            <a:spLocks noChangeArrowheads="1"/>
          </p:cNvSpPr>
          <p:nvPr/>
        </p:nvSpPr>
        <p:spPr bwMode="auto">
          <a:xfrm>
            <a:off x="4279900" y="3441700"/>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63847" name="Oval 7"/>
          <p:cNvSpPr>
            <a:spLocks noChangeArrowheads="1"/>
          </p:cNvSpPr>
          <p:nvPr/>
        </p:nvSpPr>
        <p:spPr bwMode="auto">
          <a:xfrm>
            <a:off x="4746625" y="3443288"/>
            <a:ext cx="220663"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16" name="AutoShape 8"/>
          <p:cNvCxnSpPr>
            <a:cxnSpLocks noChangeShapeType="1"/>
            <a:stCxn id="17412" idx="4"/>
            <a:endCxn id="163846" idx="0"/>
          </p:cNvCxnSpPr>
          <p:nvPr/>
        </p:nvCxnSpPr>
        <p:spPr bwMode="auto">
          <a:xfrm flipH="1">
            <a:off x="4391025" y="3103563"/>
            <a:ext cx="457200" cy="33813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17" name="AutoShape 9"/>
          <p:cNvCxnSpPr>
            <a:cxnSpLocks noChangeShapeType="1"/>
            <a:stCxn id="17412" idx="4"/>
            <a:endCxn id="163847" idx="0"/>
          </p:cNvCxnSpPr>
          <p:nvPr/>
        </p:nvCxnSpPr>
        <p:spPr bwMode="auto">
          <a:xfrm>
            <a:off x="4848225" y="3103563"/>
            <a:ext cx="9525" cy="3397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18" name="AutoShape 10"/>
          <p:cNvCxnSpPr>
            <a:cxnSpLocks noChangeShapeType="1"/>
            <a:stCxn id="17412" idx="4"/>
            <a:endCxn id="17413" idx="0"/>
          </p:cNvCxnSpPr>
          <p:nvPr/>
        </p:nvCxnSpPr>
        <p:spPr bwMode="auto">
          <a:xfrm>
            <a:off x="4848225" y="3103563"/>
            <a:ext cx="542925" cy="346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63851" name="Oval 11"/>
          <p:cNvSpPr>
            <a:spLocks noChangeArrowheads="1"/>
          </p:cNvSpPr>
          <p:nvPr/>
        </p:nvSpPr>
        <p:spPr bwMode="auto">
          <a:xfrm>
            <a:off x="4279900" y="4033838"/>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20" name="AutoShape 12"/>
          <p:cNvCxnSpPr>
            <a:cxnSpLocks noChangeShapeType="1"/>
            <a:stCxn id="163846" idx="4"/>
            <a:endCxn id="163851" idx="0"/>
          </p:cNvCxnSpPr>
          <p:nvPr/>
        </p:nvCxnSpPr>
        <p:spPr bwMode="auto">
          <a:xfrm>
            <a:off x="4391025" y="3633788"/>
            <a:ext cx="0" cy="40005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421" name="Oval 13"/>
          <p:cNvSpPr>
            <a:spLocks noChangeArrowheads="1"/>
          </p:cNvSpPr>
          <p:nvPr/>
        </p:nvSpPr>
        <p:spPr bwMode="auto">
          <a:xfrm>
            <a:off x="6059488" y="4033838"/>
            <a:ext cx="222250"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63854" name="Oval 14"/>
          <p:cNvSpPr>
            <a:spLocks noChangeArrowheads="1"/>
          </p:cNvSpPr>
          <p:nvPr/>
        </p:nvSpPr>
        <p:spPr bwMode="auto">
          <a:xfrm>
            <a:off x="4983163" y="4040188"/>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63855" name="Oval 15"/>
          <p:cNvSpPr>
            <a:spLocks noChangeArrowheads="1"/>
          </p:cNvSpPr>
          <p:nvPr/>
        </p:nvSpPr>
        <p:spPr bwMode="auto">
          <a:xfrm>
            <a:off x="5391150" y="4043363"/>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24" name="AutoShape 16"/>
          <p:cNvCxnSpPr>
            <a:cxnSpLocks noChangeShapeType="1"/>
            <a:stCxn id="17413" idx="4"/>
            <a:endCxn id="163854" idx="0"/>
          </p:cNvCxnSpPr>
          <p:nvPr/>
        </p:nvCxnSpPr>
        <p:spPr bwMode="auto">
          <a:xfrm flipH="1">
            <a:off x="5094288" y="3641725"/>
            <a:ext cx="296862" cy="39846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25" name="AutoShape 17"/>
          <p:cNvCxnSpPr>
            <a:cxnSpLocks noChangeShapeType="1"/>
            <a:stCxn id="17413" idx="4"/>
            <a:endCxn id="163855" idx="0"/>
          </p:cNvCxnSpPr>
          <p:nvPr/>
        </p:nvCxnSpPr>
        <p:spPr bwMode="auto">
          <a:xfrm>
            <a:off x="5391150" y="3641725"/>
            <a:ext cx="111125" cy="40163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26" name="AutoShape 18"/>
          <p:cNvCxnSpPr>
            <a:cxnSpLocks noChangeShapeType="1"/>
            <a:stCxn id="17413" idx="4"/>
            <a:endCxn id="17421" idx="0"/>
          </p:cNvCxnSpPr>
          <p:nvPr/>
        </p:nvCxnSpPr>
        <p:spPr bwMode="auto">
          <a:xfrm>
            <a:off x="5391150" y="3641725"/>
            <a:ext cx="779463" cy="39211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63859" name="Oval 19"/>
          <p:cNvSpPr>
            <a:spLocks noChangeArrowheads="1"/>
          </p:cNvSpPr>
          <p:nvPr/>
        </p:nvSpPr>
        <p:spPr bwMode="auto">
          <a:xfrm>
            <a:off x="6270625" y="4449763"/>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7428" name="Oval 20"/>
          <p:cNvSpPr>
            <a:spLocks noChangeArrowheads="1"/>
          </p:cNvSpPr>
          <p:nvPr/>
        </p:nvSpPr>
        <p:spPr bwMode="auto">
          <a:xfrm>
            <a:off x="5837238" y="4451350"/>
            <a:ext cx="222250"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cxnSp>
        <p:nvCxnSpPr>
          <p:cNvPr id="17429" name="AutoShape 21"/>
          <p:cNvCxnSpPr>
            <a:cxnSpLocks noChangeShapeType="1"/>
            <a:stCxn id="17421" idx="4"/>
            <a:endCxn id="17428" idx="0"/>
          </p:cNvCxnSpPr>
          <p:nvPr/>
        </p:nvCxnSpPr>
        <p:spPr bwMode="auto">
          <a:xfrm flipH="1">
            <a:off x="5948363" y="4225925"/>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30" name="AutoShape 22"/>
          <p:cNvCxnSpPr>
            <a:cxnSpLocks noChangeShapeType="1"/>
            <a:stCxn id="17421" idx="4"/>
            <a:endCxn id="163859" idx="0"/>
          </p:cNvCxnSpPr>
          <p:nvPr/>
        </p:nvCxnSpPr>
        <p:spPr bwMode="auto">
          <a:xfrm>
            <a:off x="6170613" y="4225925"/>
            <a:ext cx="211137" cy="22383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63863" name="Oval 23"/>
          <p:cNvSpPr>
            <a:spLocks noChangeArrowheads="1"/>
          </p:cNvSpPr>
          <p:nvPr/>
        </p:nvSpPr>
        <p:spPr bwMode="auto">
          <a:xfrm>
            <a:off x="4514850" y="4445000"/>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63864" name="Oval 24"/>
          <p:cNvSpPr>
            <a:spLocks noChangeArrowheads="1"/>
          </p:cNvSpPr>
          <p:nvPr/>
        </p:nvSpPr>
        <p:spPr bwMode="auto">
          <a:xfrm>
            <a:off x="4057650" y="4451350"/>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33" name="AutoShape 25"/>
          <p:cNvCxnSpPr>
            <a:cxnSpLocks noChangeShapeType="1"/>
            <a:stCxn id="163863" idx="0"/>
            <a:endCxn id="163851" idx="4"/>
          </p:cNvCxnSpPr>
          <p:nvPr/>
        </p:nvCxnSpPr>
        <p:spPr bwMode="auto">
          <a:xfrm flipH="1" flipV="1">
            <a:off x="4391025" y="4225925"/>
            <a:ext cx="234950" cy="219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34" name="AutoShape 26"/>
          <p:cNvCxnSpPr>
            <a:cxnSpLocks noChangeShapeType="1"/>
            <a:stCxn id="163851" idx="4"/>
            <a:endCxn id="163864" idx="0"/>
          </p:cNvCxnSpPr>
          <p:nvPr/>
        </p:nvCxnSpPr>
        <p:spPr bwMode="auto">
          <a:xfrm flipH="1">
            <a:off x="4168775" y="4225925"/>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435" name="AutoShape 27"/>
          <p:cNvSpPr>
            <a:spLocks noChangeArrowheads="1"/>
          </p:cNvSpPr>
          <p:nvPr/>
        </p:nvSpPr>
        <p:spPr bwMode="auto">
          <a:xfrm>
            <a:off x="5529263" y="2586038"/>
            <a:ext cx="1060450" cy="485775"/>
          </a:xfrm>
          <a:prstGeom prst="roundRect">
            <a:avLst>
              <a:gd name="adj" fmla="val 16667"/>
            </a:avLst>
          </a:prstGeom>
          <a:solidFill>
            <a:srgbClr val="FF9900"/>
          </a:solidFill>
          <a:ln w="9525" algn="ctr">
            <a:solidFill>
              <a:schemeClr val="tx1"/>
            </a:solidFill>
            <a:round/>
            <a:headEnd/>
            <a:tailEnd/>
          </a:ln>
        </p:spPr>
        <p:txBody>
          <a:bodyPr wrap="none" lIns="83958" tIns="41979" rIns="83958" bIns="41979" anchor="ctr"/>
          <a:lstStyle/>
          <a:p>
            <a:pPr defTabSz="915988"/>
            <a:r>
              <a:rPr lang="en-US" sz="1200"/>
              <a:t>Focused</a:t>
            </a:r>
          </a:p>
          <a:p>
            <a:pPr defTabSz="915988"/>
            <a:r>
              <a:rPr lang="en-US" sz="1200"/>
              <a:t>Message</a:t>
            </a:r>
          </a:p>
        </p:txBody>
      </p:sp>
      <p:cxnSp>
        <p:nvCxnSpPr>
          <p:cNvPr id="17436" name="AutoShape 28"/>
          <p:cNvCxnSpPr>
            <a:cxnSpLocks noChangeShapeType="1"/>
            <a:stCxn id="17435" idx="1"/>
            <a:endCxn id="17412" idx="0"/>
          </p:cNvCxnSpPr>
          <p:nvPr/>
        </p:nvCxnSpPr>
        <p:spPr bwMode="auto">
          <a:xfrm rot="10800000" flipV="1">
            <a:off x="4848225" y="2828925"/>
            <a:ext cx="681038" cy="82550"/>
          </a:xfrm>
          <a:prstGeom prst="curvedConnector2">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cxnSp>
      <p:cxnSp>
        <p:nvCxnSpPr>
          <p:cNvPr id="17437" name="AutoShape 29"/>
          <p:cNvCxnSpPr>
            <a:cxnSpLocks noChangeShapeType="1"/>
            <a:stCxn id="17412" idx="6"/>
            <a:endCxn id="17413" idx="0"/>
          </p:cNvCxnSpPr>
          <p:nvPr/>
        </p:nvCxnSpPr>
        <p:spPr bwMode="auto">
          <a:xfrm>
            <a:off x="4957763" y="3008313"/>
            <a:ext cx="433387" cy="441325"/>
          </a:xfrm>
          <a:prstGeom prst="curvedConnector2">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cxnSp>
      <p:cxnSp>
        <p:nvCxnSpPr>
          <p:cNvPr id="17438" name="AutoShape 30"/>
          <p:cNvCxnSpPr>
            <a:cxnSpLocks noChangeShapeType="1"/>
            <a:stCxn id="17413" idx="6"/>
            <a:endCxn id="17421" idx="0"/>
          </p:cNvCxnSpPr>
          <p:nvPr/>
        </p:nvCxnSpPr>
        <p:spPr bwMode="auto">
          <a:xfrm>
            <a:off x="5502275" y="3546475"/>
            <a:ext cx="668338" cy="487363"/>
          </a:xfrm>
          <a:prstGeom prst="curvedConnector2">
            <a:avLst/>
          </a:prstGeom>
          <a:noFill/>
          <a:ln w="9525">
            <a:solidFill>
              <a:schemeClr val="accent2"/>
            </a:solidFill>
            <a:round/>
            <a:headEnd/>
            <a:tailEnd type="triangle" w="med" len="med"/>
          </a:ln>
          <a:extLst>
            <a:ext uri="{909E8E84-426E-40DD-AFC4-6F175D3DCCD1}">
              <a14:hiddenFill xmlns:a14="http://schemas.microsoft.com/office/drawing/2010/main" xmlns="">
                <a:noFill/>
              </a14:hiddenFill>
            </a:ext>
          </a:extLst>
        </p:spPr>
      </p:cxnSp>
      <p:sp>
        <p:nvSpPr>
          <p:cNvPr id="17439" name="Oval 4"/>
          <p:cNvSpPr>
            <a:spLocks noChangeArrowheads="1"/>
          </p:cNvSpPr>
          <p:nvPr/>
        </p:nvSpPr>
        <p:spPr bwMode="auto">
          <a:xfrm>
            <a:off x="1397000" y="1538288"/>
            <a:ext cx="220663"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7440" name="Oval 5"/>
          <p:cNvSpPr>
            <a:spLocks noChangeArrowheads="1"/>
          </p:cNvSpPr>
          <p:nvPr/>
        </p:nvSpPr>
        <p:spPr bwMode="auto">
          <a:xfrm>
            <a:off x="1939925" y="2076450"/>
            <a:ext cx="222250"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2" name="Oval 6"/>
          <p:cNvSpPr>
            <a:spLocks noChangeArrowheads="1"/>
          </p:cNvSpPr>
          <p:nvPr/>
        </p:nvSpPr>
        <p:spPr bwMode="auto">
          <a:xfrm>
            <a:off x="939800" y="2068513"/>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3" name="Oval 7"/>
          <p:cNvSpPr>
            <a:spLocks noChangeArrowheads="1"/>
          </p:cNvSpPr>
          <p:nvPr/>
        </p:nvSpPr>
        <p:spPr bwMode="auto">
          <a:xfrm>
            <a:off x="1406525" y="2070100"/>
            <a:ext cx="220663"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43" name="AutoShape 8"/>
          <p:cNvCxnSpPr>
            <a:cxnSpLocks noChangeShapeType="1"/>
            <a:stCxn id="17439" idx="4"/>
          </p:cNvCxnSpPr>
          <p:nvPr/>
        </p:nvCxnSpPr>
        <p:spPr bwMode="auto">
          <a:xfrm flipH="1">
            <a:off x="1050925" y="1730375"/>
            <a:ext cx="457200" cy="33813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44" name="AutoShape 9"/>
          <p:cNvCxnSpPr>
            <a:cxnSpLocks noChangeShapeType="1"/>
            <a:stCxn id="17439" idx="4"/>
          </p:cNvCxnSpPr>
          <p:nvPr/>
        </p:nvCxnSpPr>
        <p:spPr bwMode="auto">
          <a:xfrm>
            <a:off x="1508125" y="1730375"/>
            <a:ext cx="9525" cy="3397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45" name="AutoShape 10"/>
          <p:cNvCxnSpPr>
            <a:cxnSpLocks noChangeShapeType="1"/>
            <a:stCxn id="17439" idx="4"/>
            <a:endCxn id="17440" idx="0"/>
          </p:cNvCxnSpPr>
          <p:nvPr/>
        </p:nvCxnSpPr>
        <p:spPr bwMode="auto">
          <a:xfrm>
            <a:off x="1508125" y="1730375"/>
            <a:ext cx="542925" cy="346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4" name="Oval 11"/>
          <p:cNvSpPr>
            <a:spLocks noChangeArrowheads="1"/>
          </p:cNvSpPr>
          <p:nvPr/>
        </p:nvSpPr>
        <p:spPr bwMode="auto">
          <a:xfrm>
            <a:off x="939800" y="2660650"/>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47" name="AutoShape 12"/>
          <p:cNvCxnSpPr>
            <a:cxnSpLocks noChangeShapeType="1"/>
          </p:cNvCxnSpPr>
          <p:nvPr/>
        </p:nvCxnSpPr>
        <p:spPr bwMode="auto">
          <a:xfrm>
            <a:off x="1050925" y="2260600"/>
            <a:ext cx="0" cy="40005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448" name="Oval 13"/>
          <p:cNvSpPr>
            <a:spLocks noChangeArrowheads="1"/>
          </p:cNvSpPr>
          <p:nvPr/>
        </p:nvSpPr>
        <p:spPr bwMode="auto">
          <a:xfrm>
            <a:off x="2719388" y="2660650"/>
            <a:ext cx="222250"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5" name="Oval 14"/>
          <p:cNvSpPr>
            <a:spLocks noChangeArrowheads="1"/>
          </p:cNvSpPr>
          <p:nvPr/>
        </p:nvSpPr>
        <p:spPr bwMode="auto">
          <a:xfrm>
            <a:off x="1643063" y="2667000"/>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6" name="Oval 15"/>
          <p:cNvSpPr>
            <a:spLocks noChangeArrowheads="1"/>
          </p:cNvSpPr>
          <p:nvPr/>
        </p:nvSpPr>
        <p:spPr bwMode="auto">
          <a:xfrm>
            <a:off x="2051050" y="267017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51" name="AutoShape 16"/>
          <p:cNvCxnSpPr>
            <a:cxnSpLocks noChangeShapeType="1"/>
            <a:stCxn id="17440" idx="4"/>
          </p:cNvCxnSpPr>
          <p:nvPr/>
        </p:nvCxnSpPr>
        <p:spPr bwMode="auto">
          <a:xfrm flipH="1">
            <a:off x="1754188" y="2268538"/>
            <a:ext cx="296862" cy="398462"/>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52" name="AutoShape 17"/>
          <p:cNvCxnSpPr>
            <a:cxnSpLocks noChangeShapeType="1"/>
            <a:stCxn id="17440" idx="4"/>
          </p:cNvCxnSpPr>
          <p:nvPr/>
        </p:nvCxnSpPr>
        <p:spPr bwMode="auto">
          <a:xfrm>
            <a:off x="2051050" y="2268538"/>
            <a:ext cx="111125" cy="40163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53" name="AutoShape 18"/>
          <p:cNvCxnSpPr>
            <a:cxnSpLocks noChangeShapeType="1"/>
            <a:stCxn id="17440" idx="4"/>
            <a:endCxn id="17448" idx="0"/>
          </p:cNvCxnSpPr>
          <p:nvPr/>
        </p:nvCxnSpPr>
        <p:spPr bwMode="auto">
          <a:xfrm>
            <a:off x="2051050" y="2268538"/>
            <a:ext cx="779463" cy="392112"/>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7" name="Oval 19"/>
          <p:cNvSpPr>
            <a:spLocks noChangeArrowheads="1"/>
          </p:cNvSpPr>
          <p:nvPr/>
        </p:nvSpPr>
        <p:spPr bwMode="auto">
          <a:xfrm>
            <a:off x="2930525" y="307657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7455" name="Oval 20"/>
          <p:cNvSpPr>
            <a:spLocks noChangeArrowheads="1"/>
          </p:cNvSpPr>
          <p:nvPr/>
        </p:nvSpPr>
        <p:spPr bwMode="auto">
          <a:xfrm>
            <a:off x="2497138" y="3078163"/>
            <a:ext cx="222250"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cxnSp>
        <p:nvCxnSpPr>
          <p:cNvPr id="17456" name="AutoShape 21"/>
          <p:cNvCxnSpPr>
            <a:cxnSpLocks noChangeShapeType="1"/>
            <a:stCxn id="17448" idx="4"/>
            <a:endCxn id="17455" idx="0"/>
          </p:cNvCxnSpPr>
          <p:nvPr/>
        </p:nvCxnSpPr>
        <p:spPr bwMode="auto">
          <a:xfrm flipH="1">
            <a:off x="2608263" y="2852738"/>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57" name="AutoShape 22"/>
          <p:cNvCxnSpPr>
            <a:cxnSpLocks noChangeShapeType="1"/>
            <a:stCxn id="17448" idx="4"/>
          </p:cNvCxnSpPr>
          <p:nvPr/>
        </p:nvCxnSpPr>
        <p:spPr bwMode="auto">
          <a:xfrm>
            <a:off x="2830513" y="2852738"/>
            <a:ext cx="211137" cy="22383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8" name="Oval 23"/>
          <p:cNvSpPr>
            <a:spLocks noChangeArrowheads="1"/>
          </p:cNvSpPr>
          <p:nvPr/>
        </p:nvSpPr>
        <p:spPr bwMode="auto">
          <a:xfrm>
            <a:off x="1174750" y="3071813"/>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9" name="Oval 24"/>
          <p:cNvSpPr>
            <a:spLocks noChangeArrowheads="1"/>
          </p:cNvSpPr>
          <p:nvPr/>
        </p:nvSpPr>
        <p:spPr bwMode="auto">
          <a:xfrm>
            <a:off x="717550" y="3078163"/>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60" name="AutoShape 25"/>
          <p:cNvCxnSpPr>
            <a:cxnSpLocks noChangeShapeType="1"/>
          </p:cNvCxnSpPr>
          <p:nvPr/>
        </p:nvCxnSpPr>
        <p:spPr bwMode="auto">
          <a:xfrm flipH="1" flipV="1">
            <a:off x="1050925" y="2852738"/>
            <a:ext cx="234950" cy="219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61" name="AutoShape 26"/>
          <p:cNvCxnSpPr>
            <a:cxnSpLocks noChangeShapeType="1"/>
          </p:cNvCxnSpPr>
          <p:nvPr/>
        </p:nvCxnSpPr>
        <p:spPr bwMode="auto">
          <a:xfrm flipH="1">
            <a:off x="828675" y="2852738"/>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62" name="AutoShape 29"/>
          <p:cNvCxnSpPr>
            <a:cxnSpLocks noChangeShapeType="1"/>
            <a:stCxn id="17463" idx="2"/>
            <a:endCxn id="17439" idx="6"/>
          </p:cNvCxnSpPr>
          <p:nvPr/>
        </p:nvCxnSpPr>
        <p:spPr bwMode="auto">
          <a:xfrm rot="5400000">
            <a:off x="2071688" y="1084263"/>
            <a:ext cx="96837" cy="1004887"/>
          </a:xfrm>
          <a:prstGeom prst="curvedConnector2">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sp>
        <p:nvSpPr>
          <p:cNvPr id="17463" name="AutoShape 27"/>
          <p:cNvSpPr>
            <a:spLocks noChangeArrowheads="1"/>
          </p:cNvSpPr>
          <p:nvPr/>
        </p:nvSpPr>
        <p:spPr bwMode="auto">
          <a:xfrm>
            <a:off x="2092325" y="1149350"/>
            <a:ext cx="1060450" cy="388938"/>
          </a:xfrm>
          <a:prstGeom prst="roundRect">
            <a:avLst>
              <a:gd name="adj" fmla="val 16667"/>
            </a:avLst>
          </a:prstGeom>
          <a:solidFill>
            <a:srgbClr val="FF9900"/>
          </a:solidFill>
          <a:ln w="9525" algn="ctr">
            <a:solidFill>
              <a:schemeClr val="tx1"/>
            </a:solidFill>
            <a:round/>
            <a:headEnd/>
            <a:tailEnd/>
          </a:ln>
        </p:spPr>
        <p:txBody>
          <a:bodyPr wrap="none" lIns="83958" tIns="41979" rIns="83958" bIns="41979" anchor="ctr"/>
          <a:lstStyle/>
          <a:p>
            <a:pPr defTabSz="915988"/>
            <a:r>
              <a:rPr lang="en-US" sz="1200"/>
              <a:t>Broadcast</a:t>
            </a:r>
            <a:br>
              <a:rPr lang="en-US" sz="1200"/>
            </a:br>
            <a:r>
              <a:rPr lang="en-US" sz="1200"/>
              <a:t>Message</a:t>
            </a:r>
          </a:p>
        </p:txBody>
      </p:sp>
      <p:cxnSp>
        <p:nvCxnSpPr>
          <p:cNvPr id="17464" name="AutoShape 29"/>
          <p:cNvCxnSpPr>
            <a:cxnSpLocks noChangeShapeType="1"/>
            <a:stCxn id="17463" idx="2"/>
          </p:cNvCxnSpPr>
          <p:nvPr/>
        </p:nvCxnSpPr>
        <p:spPr bwMode="auto">
          <a:xfrm rot="5400000">
            <a:off x="1571625" y="1017588"/>
            <a:ext cx="530225" cy="1571625"/>
          </a:xfrm>
          <a:prstGeom prst="curvedConnector3">
            <a:avLst>
              <a:gd name="adj1" fmla="val 49699"/>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65" name="AutoShape 29"/>
          <p:cNvCxnSpPr>
            <a:cxnSpLocks noChangeShapeType="1"/>
            <a:stCxn id="17463" idx="2"/>
          </p:cNvCxnSpPr>
          <p:nvPr/>
        </p:nvCxnSpPr>
        <p:spPr bwMode="auto">
          <a:xfrm rot="5400000">
            <a:off x="1828800" y="1304926"/>
            <a:ext cx="560387" cy="1027112"/>
          </a:xfrm>
          <a:prstGeom prst="curvedConnector3">
            <a:avLst>
              <a:gd name="adj1" fmla="val 47310"/>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66" name="AutoShape 29"/>
          <p:cNvCxnSpPr>
            <a:cxnSpLocks noChangeShapeType="1"/>
            <a:stCxn id="17463" idx="2"/>
            <a:endCxn id="17440" idx="7"/>
          </p:cNvCxnSpPr>
          <p:nvPr/>
        </p:nvCxnSpPr>
        <p:spPr bwMode="auto">
          <a:xfrm rot="5400000">
            <a:off x="2092325" y="1574801"/>
            <a:ext cx="566737" cy="493712"/>
          </a:xfrm>
          <a:prstGeom prst="curvedConnector3">
            <a:avLst>
              <a:gd name="adj1" fmla="val 47338"/>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67" name="AutoShape 29"/>
          <p:cNvCxnSpPr>
            <a:cxnSpLocks noChangeShapeType="1"/>
            <a:stCxn id="17463" idx="2"/>
            <a:endCxn id="17448" idx="0"/>
          </p:cNvCxnSpPr>
          <p:nvPr/>
        </p:nvCxnSpPr>
        <p:spPr bwMode="auto">
          <a:xfrm rot="16200000" flipH="1">
            <a:off x="2165351" y="1995487"/>
            <a:ext cx="1122362" cy="207963"/>
          </a:xfrm>
          <a:prstGeom prst="curvedConnector3">
            <a:avLst>
              <a:gd name="adj1" fmla="val 49931"/>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68" name="AutoShape 29"/>
          <p:cNvCxnSpPr>
            <a:cxnSpLocks noChangeShapeType="1"/>
            <a:stCxn id="17463" idx="2"/>
          </p:cNvCxnSpPr>
          <p:nvPr/>
        </p:nvCxnSpPr>
        <p:spPr bwMode="auto">
          <a:xfrm rot="5400000">
            <a:off x="1275557" y="1313656"/>
            <a:ext cx="1122362" cy="1571625"/>
          </a:xfrm>
          <a:prstGeom prst="curvedConnector3">
            <a:avLst>
              <a:gd name="adj1" fmla="val 49931"/>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69" name="AutoShape 29"/>
          <p:cNvCxnSpPr>
            <a:cxnSpLocks noChangeShapeType="1"/>
            <a:stCxn id="17463" idx="2"/>
          </p:cNvCxnSpPr>
          <p:nvPr/>
        </p:nvCxnSpPr>
        <p:spPr bwMode="auto">
          <a:xfrm rot="5400000">
            <a:off x="1624013" y="1668463"/>
            <a:ext cx="1128712" cy="868362"/>
          </a:xfrm>
          <a:prstGeom prst="curvedConnector3">
            <a:avLst>
              <a:gd name="adj1" fmla="val 49931"/>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70" name="AutoShape 29"/>
          <p:cNvCxnSpPr>
            <a:cxnSpLocks noChangeShapeType="1"/>
            <a:stCxn id="17463" idx="2"/>
          </p:cNvCxnSpPr>
          <p:nvPr/>
        </p:nvCxnSpPr>
        <p:spPr bwMode="auto">
          <a:xfrm rot="5400000">
            <a:off x="1826419" y="1874044"/>
            <a:ext cx="1131887" cy="460375"/>
          </a:xfrm>
          <a:prstGeom prst="curvedConnector3">
            <a:avLst>
              <a:gd name="adj1" fmla="val 49931"/>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71" name="AutoShape 29"/>
          <p:cNvCxnSpPr>
            <a:cxnSpLocks noChangeShapeType="1"/>
            <a:stCxn id="17463" idx="2"/>
          </p:cNvCxnSpPr>
          <p:nvPr/>
        </p:nvCxnSpPr>
        <p:spPr bwMode="auto">
          <a:xfrm rot="5400000">
            <a:off x="980282" y="1464469"/>
            <a:ext cx="1568450" cy="1716087"/>
          </a:xfrm>
          <a:prstGeom prst="curvedConnector3">
            <a:avLst>
              <a:gd name="adj1" fmla="val 48986"/>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72" name="AutoShape 29"/>
          <p:cNvCxnSpPr>
            <a:cxnSpLocks noChangeShapeType="1"/>
            <a:stCxn id="17463" idx="2"/>
          </p:cNvCxnSpPr>
          <p:nvPr/>
        </p:nvCxnSpPr>
        <p:spPr bwMode="auto">
          <a:xfrm rot="5400000">
            <a:off x="1187450" y="1636713"/>
            <a:ext cx="1533525" cy="1336675"/>
          </a:xfrm>
          <a:prstGeom prst="curvedConnector3">
            <a:avLst>
              <a:gd name="adj1" fmla="val 49898"/>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73" name="AutoShape 29"/>
          <p:cNvCxnSpPr>
            <a:cxnSpLocks noChangeShapeType="1"/>
            <a:stCxn id="17463" idx="2"/>
            <a:endCxn id="17455" idx="0"/>
          </p:cNvCxnSpPr>
          <p:nvPr/>
        </p:nvCxnSpPr>
        <p:spPr bwMode="auto">
          <a:xfrm rot="5400000">
            <a:off x="1845469" y="2301082"/>
            <a:ext cx="1539875" cy="14287"/>
          </a:xfrm>
          <a:prstGeom prst="curvedConnector3">
            <a:avLst>
              <a:gd name="adj1" fmla="val 49898"/>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474" name="AutoShape 29"/>
          <p:cNvCxnSpPr>
            <a:cxnSpLocks noChangeShapeType="1"/>
            <a:stCxn id="17463" idx="2"/>
          </p:cNvCxnSpPr>
          <p:nvPr/>
        </p:nvCxnSpPr>
        <p:spPr bwMode="auto">
          <a:xfrm rot="16200000" flipH="1">
            <a:off x="2062956" y="2097882"/>
            <a:ext cx="1538287" cy="419100"/>
          </a:xfrm>
          <a:prstGeom prst="curvedConnector3">
            <a:avLst>
              <a:gd name="adj1" fmla="val 49949"/>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sp>
        <p:nvSpPr>
          <p:cNvPr id="17475" name="Oval 4"/>
          <p:cNvSpPr>
            <a:spLocks noChangeArrowheads="1"/>
          </p:cNvSpPr>
          <p:nvPr/>
        </p:nvSpPr>
        <p:spPr bwMode="auto">
          <a:xfrm>
            <a:off x="1349375" y="4114800"/>
            <a:ext cx="220663"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7476" name="Oval 5"/>
          <p:cNvSpPr>
            <a:spLocks noChangeArrowheads="1"/>
          </p:cNvSpPr>
          <p:nvPr/>
        </p:nvSpPr>
        <p:spPr bwMode="auto">
          <a:xfrm>
            <a:off x="1892300" y="4652963"/>
            <a:ext cx="222250"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0" name="Oval 6"/>
          <p:cNvSpPr>
            <a:spLocks noChangeArrowheads="1"/>
          </p:cNvSpPr>
          <p:nvPr/>
        </p:nvSpPr>
        <p:spPr bwMode="auto">
          <a:xfrm>
            <a:off x="892175" y="464502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1" name="Oval 7"/>
          <p:cNvSpPr>
            <a:spLocks noChangeArrowheads="1"/>
          </p:cNvSpPr>
          <p:nvPr/>
        </p:nvSpPr>
        <p:spPr bwMode="auto">
          <a:xfrm>
            <a:off x="1358900" y="4646613"/>
            <a:ext cx="220663"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79" name="AutoShape 8"/>
          <p:cNvCxnSpPr>
            <a:cxnSpLocks noChangeShapeType="1"/>
            <a:stCxn id="17475" idx="4"/>
          </p:cNvCxnSpPr>
          <p:nvPr/>
        </p:nvCxnSpPr>
        <p:spPr bwMode="auto">
          <a:xfrm flipH="1">
            <a:off x="1003300" y="4306888"/>
            <a:ext cx="457200" cy="33813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80" name="AutoShape 9"/>
          <p:cNvCxnSpPr>
            <a:cxnSpLocks noChangeShapeType="1"/>
            <a:stCxn id="17475" idx="4"/>
          </p:cNvCxnSpPr>
          <p:nvPr/>
        </p:nvCxnSpPr>
        <p:spPr bwMode="auto">
          <a:xfrm>
            <a:off x="1460500" y="4306888"/>
            <a:ext cx="9525" cy="3397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81" name="AutoShape 10"/>
          <p:cNvCxnSpPr>
            <a:cxnSpLocks noChangeShapeType="1"/>
            <a:stCxn id="17475" idx="4"/>
            <a:endCxn id="17476" idx="0"/>
          </p:cNvCxnSpPr>
          <p:nvPr/>
        </p:nvCxnSpPr>
        <p:spPr bwMode="auto">
          <a:xfrm>
            <a:off x="1460500" y="4306888"/>
            <a:ext cx="542925" cy="346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2" name="Oval 11"/>
          <p:cNvSpPr>
            <a:spLocks noChangeArrowheads="1"/>
          </p:cNvSpPr>
          <p:nvPr/>
        </p:nvSpPr>
        <p:spPr bwMode="auto">
          <a:xfrm>
            <a:off x="892175" y="5237163"/>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83" name="AutoShape 12"/>
          <p:cNvCxnSpPr>
            <a:cxnSpLocks noChangeShapeType="1"/>
          </p:cNvCxnSpPr>
          <p:nvPr/>
        </p:nvCxnSpPr>
        <p:spPr bwMode="auto">
          <a:xfrm>
            <a:off x="1003300" y="4837113"/>
            <a:ext cx="0" cy="40005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484" name="Oval 13"/>
          <p:cNvSpPr>
            <a:spLocks noChangeArrowheads="1"/>
          </p:cNvSpPr>
          <p:nvPr/>
        </p:nvSpPr>
        <p:spPr bwMode="auto">
          <a:xfrm>
            <a:off x="2671763" y="5237163"/>
            <a:ext cx="222250"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3" name="Oval 14"/>
          <p:cNvSpPr>
            <a:spLocks noChangeArrowheads="1"/>
          </p:cNvSpPr>
          <p:nvPr/>
        </p:nvSpPr>
        <p:spPr bwMode="auto">
          <a:xfrm>
            <a:off x="1595438" y="5243513"/>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4" name="Oval 15"/>
          <p:cNvSpPr>
            <a:spLocks noChangeArrowheads="1"/>
          </p:cNvSpPr>
          <p:nvPr/>
        </p:nvSpPr>
        <p:spPr bwMode="auto">
          <a:xfrm>
            <a:off x="2003425" y="5246688"/>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87" name="AutoShape 16"/>
          <p:cNvCxnSpPr>
            <a:cxnSpLocks noChangeShapeType="1"/>
            <a:stCxn id="17476" idx="4"/>
          </p:cNvCxnSpPr>
          <p:nvPr/>
        </p:nvCxnSpPr>
        <p:spPr bwMode="auto">
          <a:xfrm flipH="1">
            <a:off x="1706563" y="4845050"/>
            <a:ext cx="296862" cy="39846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88" name="AutoShape 17"/>
          <p:cNvCxnSpPr>
            <a:cxnSpLocks noChangeShapeType="1"/>
            <a:stCxn id="17476" idx="4"/>
          </p:cNvCxnSpPr>
          <p:nvPr/>
        </p:nvCxnSpPr>
        <p:spPr bwMode="auto">
          <a:xfrm>
            <a:off x="2003425" y="4845050"/>
            <a:ext cx="111125" cy="40163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89" name="AutoShape 18"/>
          <p:cNvCxnSpPr>
            <a:cxnSpLocks noChangeShapeType="1"/>
            <a:stCxn id="17476" idx="4"/>
            <a:endCxn id="17484" idx="0"/>
          </p:cNvCxnSpPr>
          <p:nvPr/>
        </p:nvCxnSpPr>
        <p:spPr bwMode="auto">
          <a:xfrm>
            <a:off x="2003425" y="4845050"/>
            <a:ext cx="779463" cy="39211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5" name="Oval 19"/>
          <p:cNvSpPr>
            <a:spLocks noChangeArrowheads="1"/>
          </p:cNvSpPr>
          <p:nvPr/>
        </p:nvSpPr>
        <p:spPr bwMode="auto">
          <a:xfrm>
            <a:off x="2882900" y="5653088"/>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7491" name="Oval 20"/>
          <p:cNvSpPr>
            <a:spLocks noChangeArrowheads="1"/>
          </p:cNvSpPr>
          <p:nvPr/>
        </p:nvSpPr>
        <p:spPr bwMode="auto">
          <a:xfrm>
            <a:off x="2449513" y="5654675"/>
            <a:ext cx="222250"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cxnSp>
        <p:nvCxnSpPr>
          <p:cNvPr id="17492" name="AutoShape 21"/>
          <p:cNvCxnSpPr>
            <a:cxnSpLocks noChangeShapeType="1"/>
            <a:stCxn id="17484" idx="4"/>
            <a:endCxn id="17491" idx="0"/>
          </p:cNvCxnSpPr>
          <p:nvPr/>
        </p:nvCxnSpPr>
        <p:spPr bwMode="auto">
          <a:xfrm flipH="1">
            <a:off x="2560638" y="5429250"/>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93" name="AutoShape 22"/>
          <p:cNvCxnSpPr>
            <a:cxnSpLocks noChangeShapeType="1"/>
            <a:stCxn id="17484" idx="4"/>
          </p:cNvCxnSpPr>
          <p:nvPr/>
        </p:nvCxnSpPr>
        <p:spPr bwMode="auto">
          <a:xfrm>
            <a:off x="2782888" y="5429250"/>
            <a:ext cx="211137" cy="22383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6" name="Oval 23"/>
          <p:cNvSpPr>
            <a:spLocks noChangeArrowheads="1"/>
          </p:cNvSpPr>
          <p:nvPr/>
        </p:nvSpPr>
        <p:spPr bwMode="auto">
          <a:xfrm>
            <a:off x="1127125" y="564832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7" name="Oval 24"/>
          <p:cNvSpPr>
            <a:spLocks noChangeArrowheads="1"/>
          </p:cNvSpPr>
          <p:nvPr/>
        </p:nvSpPr>
        <p:spPr bwMode="auto">
          <a:xfrm>
            <a:off x="669925" y="565467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496" name="AutoShape 25"/>
          <p:cNvCxnSpPr>
            <a:cxnSpLocks noChangeShapeType="1"/>
          </p:cNvCxnSpPr>
          <p:nvPr/>
        </p:nvCxnSpPr>
        <p:spPr bwMode="auto">
          <a:xfrm flipH="1" flipV="1">
            <a:off x="1003300" y="5429250"/>
            <a:ext cx="234950" cy="219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497" name="AutoShape 26"/>
          <p:cNvCxnSpPr>
            <a:cxnSpLocks noChangeShapeType="1"/>
          </p:cNvCxnSpPr>
          <p:nvPr/>
        </p:nvCxnSpPr>
        <p:spPr bwMode="auto">
          <a:xfrm flipH="1">
            <a:off x="781050" y="5429250"/>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498" name="AutoShape 27"/>
          <p:cNvSpPr>
            <a:spLocks noChangeArrowheads="1"/>
          </p:cNvSpPr>
          <p:nvPr/>
        </p:nvSpPr>
        <p:spPr bwMode="auto">
          <a:xfrm>
            <a:off x="2273300" y="3725863"/>
            <a:ext cx="1060450" cy="388937"/>
          </a:xfrm>
          <a:prstGeom prst="roundRect">
            <a:avLst>
              <a:gd name="adj" fmla="val 16667"/>
            </a:avLst>
          </a:prstGeom>
          <a:solidFill>
            <a:srgbClr val="FF9900"/>
          </a:solidFill>
          <a:ln w="9525" algn="ctr">
            <a:solidFill>
              <a:schemeClr val="tx1"/>
            </a:solidFill>
            <a:round/>
            <a:headEnd/>
            <a:tailEnd/>
          </a:ln>
        </p:spPr>
        <p:txBody>
          <a:bodyPr wrap="none" lIns="83958" tIns="41979" rIns="83958" bIns="41979" anchor="ctr"/>
          <a:lstStyle/>
          <a:p>
            <a:pPr defTabSz="915988"/>
            <a:r>
              <a:rPr lang="en-US" sz="1200" dirty="0"/>
              <a:t>Direct</a:t>
            </a:r>
            <a:br>
              <a:rPr lang="en-US" sz="1200" dirty="0"/>
            </a:br>
            <a:r>
              <a:rPr lang="en-US" sz="1200" dirty="0"/>
              <a:t>Message</a:t>
            </a:r>
          </a:p>
        </p:txBody>
      </p:sp>
      <p:cxnSp>
        <p:nvCxnSpPr>
          <p:cNvPr id="17499" name="AutoShape 29"/>
          <p:cNvCxnSpPr>
            <a:cxnSpLocks noChangeShapeType="1"/>
            <a:stCxn id="17498" idx="2"/>
          </p:cNvCxnSpPr>
          <p:nvPr/>
        </p:nvCxnSpPr>
        <p:spPr bwMode="auto">
          <a:xfrm rot="5400000">
            <a:off x="1638300" y="3479800"/>
            <a:ext cx="530225" cy="1800225"/>
          </a:xfrm>
          <a:prstGeom prst="curvedConnector3">
            <a:avLst>
              <a:gd name="adj1" fmla="val 49699"/>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500" name="AutoShape 29"/>
          <p:cNvCxnSpPr>
            <a:cxnSpLocks noChangeShapeType="1"/>
            <a:stCxn id="17498" idx="2"/>
            <a:endCxn id="17491" idx="0"/>
          </p:cNvCxnSpPr>
          <p:nvPr/>
        </p:nvCxnSpPr>
        <p:spPr bwMode="auto">
          <a:xfrm rot="5400000">
            <a:off x="1912144" y="4763294"/>
            <a:ext cx="1539875" cy="242887"/>
          </a:xfrm>
          <a:prstGeom prst="curvedConnector3">
            <a:avLst>
              <a:gd name="adj1" fmla="val 49898"/>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501" name="AutoShape 29"/>
          <p:cNvCxnSpPr>
            <a:cxnSpLocks noChangeShapeType="1"/>
            <a:stCxn id="17498" idx="2"/>
            <a:endCxn id="17476" idx="7"/>
          </p:cNvCxnSpPr>
          <p:nvPr/>
        </p:nvCxnSpPr>
        <p:spPr bwMode="auto">
          <a:xfrm rot="5400000">
            <a:off x="2159000" y="4037013"/>
            <a:ext cx="566738" cy="722312"/>
          </a:xfrm>
          <a:prstGeom prst="curvedConnector3">
            <a:avLst>
              <a:gd name="adj1" fmla="val 47338"/>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502" name="AutoShape 29"/>
          <p:cNvCxnSpPr>
            <a:cxnSpLocks noChangeShapeType="1"/>
            <a:stCxn id="17498" idx="2"/>
            <a:endCxn id="17484" idx="0"/>
          </p:cNvCxnSpPr>
          <p:nvPr/>
        </p:nvCxnSpPr>
        <p:spPr bwMode="auto">
          <a:xfrm rot="5400000">
            <a:off x="2232025" y="4665663"/>
            <a:ext cx="1122363" cy="20637"/>
          </a:xfrm>
          <a:prstGeom prst="curvedConnector3">
            <a:avLst>
              <a:gd name="adj1" fmla="val 49931"/>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503" name="AutoShape 29"/>
          <p:cNvCxnSpPr>
            <a:cxnSpLocks noChangeShapeType="1"/>
            <a:stCxn id="17498" idx="2"/>
          </p:cNvCxnSpPr>
          <p:nvPr/>
        </p:nvCxnSpPr>
        <p:spPr bwMode="auto">
          <a:xfrm rot="5400000">
            <a:off x="1342231" y="3775869"/>
            <a:ext cx="1122363" cy="1800225"/>
          </a:xfrm>
          <a:prstGeom prst="curvedConnector3">
            <a:avLst>
              <a:gd name="adj1" fmla="val 49931"/>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cxnSp>
        <p:nvCxnSpPr>
          <p:cNvPr id="17504" name="AutoShape 29"/>
          <p:cNvCxnSpPr>
            <a:cxnSpLocks noChangeShapeType="1"/>
            <a:stCxn id="17498" idx="2"/>
          </p:cNvCxnSpPr>
          <p:nvPr/>
        </p:nvCxnSpPr>
        <p:spPr bwMode="auto">
          <a:xfrm rot="5400000">
            <a:off x="1690687" y="4130676"/>
            <a:ext cx="1128713" cy="1096962"/>
          </a:xfrm>
          <a:prstGeom prst="curvedConnector3">
            <a:avLst>
              <a:gd name="adj1" fmla="val 49931"/>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sp>
        <p:nvSpPr>
          <p:cNvPr id="17505" name="Text Box 116"/>
          <p:cNvSpPr txBox="1">
            <a:spLocks noChangeArrowheads="1"/>
          </p:cNvSpPr>
          <p:nvPr/>
        </p:nvSpPr>
        <p:spPr bwMode="auto">
          <a:xfrm>
            <a:off x="341313" y="1027113"/>
            <a:ext cx="12858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1000" b="1"/>
              <a:t>Broadcast: send to all widgets</a:t>
            </a:r>
            <a:endParaRPr lang="bg-BG" sz="1000" b="1"/>
          </a:p>
        </p:txBody>
      </p:sp>
      <p:sp>
        <p:nvSpPr>
          <p:cNvPr id="17506" name="Text Box 117"/>
          <p:cNvSpPr txBox="1">
            <a:spLocks noChangeArrowheads="1"/>
          </p:cNvSpPr>
          <p:nvPr/>
        </p:nvSpPr>
        <p:spPr bwMode="auto">
          <a:xfrm>
            <a:off x="420688" y="3559175"/>
            <a:ext cx="14446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1000" b="1"/>
              <a:t>Direct: send to list of configured widgets</a:t>
            </a:r>
            <a:endParaRPr lang="bg-BG" sz="1000" b="1"/>
          </a:p>
        </p:txBody>
      </p:sp>
      <p:sp>
        <p:nvSpPr>
          <p:cNvPr id="17507" name="Text Box 118"/>
          <p:cNvSpPr txBox="1">
            <a:spLocks noChangeArrowheads="1"/>
          </p:cNvSpPr>
          <p:nvPr/>
        </p:nvSpPr>
        <p:spPr bwMode="auto">
          <a:xfrm>
            <a:off x="3687763" y="2463800"/>
            <a:ext cx="170973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1000" b="1"/>
              <a:t>Focused: send to widgets on focus path</a:t>
            </a:r>
            <a:endParaRPr lang="bg-BG" sz="1000" b="1"/>
          </a:p>
        </p:txBody>
      </p:sp>
      <p:sp>
        <p:nvSpPr>
          <p:cNvPr id="17508" name="Oval 4"/>
          <p:cNvSpPr>
            <a:spLocks noChangeArrowheads="1"/>
          </p:cNvSpPr>
          <p:nvPr/>
        </p:nvSpPr>
        <p:spPr bwMode="auto">
          <a:xfrm>
            <a:off x="7697788" y="4176713"/>
            <a:ext cx="220662"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7509" name="Oval 5"/>
          <p:cNvSpPr>
            <a:spLocks noChangeArrowheads="1"/>
          </p:cNvSpPr>
          <p:nvPr/>
        </p:nvSpPr>
        <p:spPr bwMode="auto">
          <a:xfrm>
            <a:off x="8240713" y="4714875"/>
            <a:ext cx="222250"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8" name="Oval 6"/>
          <p:cNvSpPr>
            <a:spLocks noChangeArrowheads="1"/>
          </p:cNvSpPr>
          <p:nvPr/>
        </p:nvSpPr>
        <p:spPr bwMode="auto">
          <a:xfrm>
            <a:off x="7240588" y="4706938"/>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9" name="Oval 7"/>
          <p:cNvSpPr>
            <a:spLocks noChangeArrowheads="1"/>
          </p:cNvSpPr>
          <p:nvPr/>
        </p:nvSpPr>
        <p:spPr bwMode="auto">
          <a:xfrm>
            <a:off x="7707313" y="4708525"/>
            <a:ext cx="220662"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512" name="AutoShape 8"/>
          <p:cNvCxnSpPr>
            <a:cxnSpLocks noChangeShapeType="1"/>
            <a:stCxn id="17508" idx="4"/>
          </p:cNvCxnSpPr>
          <p:nvPr/>
        </p:nvCxnSpPr>
        <p:spPr bwMode="auto">
          <a:xfrm flipH="1">
            <a:off x="7351713" y="4368800"/>
            <a:ext cx="457200" cy="33813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13" name="AutoShape 9"/>
          <p:cNvCxnSpPr>
            <a:cxnSpLocks noChangeShapeType="1"/>
            <a:stCxn id="17508" idx="4"/>
          </p:cNvCxnSpPr>
          <p:nvPr/>
        </p:nvCxnSpPr>
        <p:spPr bwMode="auto">
          <a:xfrm>
            <a:off x="7808913" y="4368800"/>
            <a:ext cx="9525" cy="3397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14" name="AutoShape 10"/>
          <p:cNvCxnSpPr>
            <a:cxnSpLocks noChangeShapeType="1"/>
            <a:stCxn id="17508" idx="4"/>
            <a:endCxn id="17509" idx="0"/>
          </p:cNvCxnSpPr>
          <p:nvPr/>
        </p:nvCxnSpPr>
        <p:spPr bwMode="auto">
          <a:xfrm>
            <a:off x="7808913" y="4368800"/>
            <a:ext cx="542925" cy="346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0" name="Oval 11"/>
          <p:cNvSpPr>
            <a:spLocks noChangeArrowheads="1"/>
          </p:cNvSpPr>
          <p:nvPr/>
        </p:nvSpPr>
        <p:spPr bwMode="auto">
          <a:xfrm>
            <a:off x="7240588" y="529907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516" name="AutoShape 12"/>
          <p:cNvCxnSpPr>
            <a:cxnSpLocks noChangeShapeType="1"/>
          </p:cNvCxnSpPr>
          <p:nvPr/>
        </p:nvCxnSpPr>
        <p:spPr bwMode="auto">
          <a:xfrm>
            <a:off x="7351713" y="4899025"/>
            <a:ext cx="0" cy="40005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517" name="Oval 13"/>
          <p:cNvSpPr>
            <a:spLocks noChangeArrowheads="1"/>
          </p:cNvSpPr>
          <p:nvPr/>
        </p:nvSpPr>
        <p:spPr bwMode="auto">
          <a:xfrm>
            <a:off x="9020175" y="5299075"/>
            <a:ext cx="222250"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21" name="Oval 14"/>
          <p:cNvSpPr>
            <a:spLocks noChangeArrowheads="1"/>
          </p:cNvSpPr>
          <p:nvPr/>
        </p:nvSpPr>
        <p:spPr bwMode="auto">
          <a:xfrm>
            <a:off x="7943850" y="530542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22" name="Oval 15"/>
          <p:cNvSpPr>
            <a:spLocks noChangeArrowheads="1"/>
          </p:cNvSpPr>
          <p:nvPr/>
        </p:nvSpPr>
        <p:spPr bwMode="auto">
          <a:xfrm>
            <a:off x="8351838" y="5308600"/>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520" name="AutoShape 16"/>
          <p:cNvCxnSpPr>
            <a:cxnSpLocks noChangeShapeType="1"/>
            <a:stCxn id="17509" idx="4"/>
          </p:cNvCxnSpPr>
          <p:nvPr/>
        </p:nvCxnSpPr>
        <p:spPr bwMode="auto">
          <a:xfrm flipH="1">
            <a:off x="8054975" y="4906963"/>
            <a:ext cx="296863" cy="398462"/>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21" name="AutoShape 17"/>
          <p:cNvCxnSpPr>
            <a:cxnSpLocks noChangeShapeType="1"/>
            <a:stCxn id="17509" idx="4"/>
          </p:cNvCxnSpPr>
          <p:nvPr/>
        </p:nvCxnSpPr>
        <p:spPr bwMode="auto">
          <a:xfrm>
            <a:off x="8351838" y="4906963"/>
            <a:ext cx="111125" cy="40163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22" name="AutoShape 18"/>
          <p:cNvCxnSpPr>
            <a:cxnSpLocks noChangeShapeType="1"/>
            <a:stCxn id="17509" idx="4"/>
            <a:endCxn id="17517" idx="0"/>
          </p:cNvCxnSpPr>
          <p:nvPr/>
        </p:nvCxnSpPr>
        <p:spPr bwMode="auto">
          <a:xfrm>
            <a:off x="8351838" y="4906963"/>
            <a:ext cx="779462" cy="392112"/>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3" name="Oval 19"/>
          <p:cNvSpPr>
            <a:spLocks noChangeArrowheads="1"/>
          </p:cNvSpPr>
          <p:nvPr/>
        </p:nvSpPr>
        <p:spPr bwMode="auto">
          <a:xfrm>
            <a:off x="9231313" y="5715000"/>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7524" name="Oval 20"/>
          <p:cNvSpPr>
            <a:spLocks noChangeArrowheads="1"/>
          </p:cNvSpPr>
          <p:nvPr/>
        </p:nvSpPr>
        <p:spPr bwMode="auto">
          <a:xfrm>
            <a:off x="8797925" y="5716588"/>
            <a:ext cx="222250"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cxnSp>
        <p:nvCxnSpPr>
          <p:cNvPr id="17525" name="AutoShape 21"/>
          <p:cNvCxnSpPr>
            <a:cxnSpLocks noChangeShapeType="1"/>
            <a:stCxn id="17517" idx="4"/>
            <a:endCxn id="17524" idx="0"/>
          </p:cNvCxnSpPr>
          <p:nvPr/>
        </p:nvCxnSpPr>
        <p:spPr bwMode="auto">
          <a:xfrm flipH="1">
            <a:off x="8909050" y="5491163"/>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26" name="AutoShape 22"/>
          <p:cNvCxnSpPr>
            <a:cxnSpLocks noChangeShapeType="1"/>
            <a:stCxn id="17517" idx="4"/>
          </p:cNvCxnSpPr>
          <p:nvPr/>
        </p:nvCxnSpPr>
        <p:spPr bwMode="auto">
          <a:xfrm>
            <a:off x="9131300" y="5491163"/>
            <a:ext cx="211138" cy="22383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4" name="Oval 23"/>
          <p:cNvSpPr>
            <a:spLocks noChangeArrowheads="1"/>
          </p:cNvSpPr>
          <p:nvPr/>
        </p:nvSpPr>
        <p:spPr bwMode="auto">
          <a:xfrm>
            <a:off x="7475538" y="5710238"/>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25" name="Oval 24"/>
          <p:cNvSpPr>
            <a:spLocks noChangeArrowheads="1"/>
          </p:cNvSpPr>
          <p:nvPr/>
        </p:nvSpPr>
        <p:spPr bwMode="auto">
          <a:xfrm>
            <a:off x="7018338" y="5716588"/>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529" name="AutoShape 25"/>
          <p:cNvCxnSpPr>
            <a:cxnSpLocks noChangeShapeType="1"/>
          </p:cNvCxnSpPr>
          <p:nvPr/>
        </p:nvCxnSpPr>
        <p:spPr bwMode="auto">
          <a:xfrm flipH="1" flipV="1">
            <a:off x="7351713" y="5491163"/>
            <a:ext cx="234950" cy="219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30" name="AutoShape 26"/>
          <p:cNvCxnSpPr>
            <a:cxnSpLocks noChangeShapeType="1"/>
          </p:cNvCxnSpPr>
          <p:nvPr/>
        </p:nvCxnSpPr>
        <p:spPr bwMode="auto">
          <a:xfrm flipH="1">
            <a:off x="7129463" y="5491163"/>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531" name="AutoShape 27"/>
          <p:cNvSpPr>
            <a:spLocks noChangeArrowheads="1"/>
          </p:cNvSpPr>
          <p:nvPr/>
        </p:nvSpPr>
        <p:spPr bwMode="auto">
          <a:xfrm>
            <a:off x="8621713" y="3787775"/>
            <a:ext cx="1060450" cy="388938"/>
          </a:xfrm>
          <a:prstGeom prst="roundRect">
            <a:avLst>
              <a:gd name="adj" fmla="val 16667"/>
            </a:avLst>
          </a:prstGeom>
          <a:solidFill>
            <a:srgbClr val="FF9900"/>
          </a:solidFill>
          <a:ln w="9525" algn="ctr">
            <a:solidFill>
              <a:schemeClr val="tx1"/>
            </a:solidFill>
            <a:round/>
            <a:headEnd/>
            <a:tailEnd/>
          </a:ln>
        </p:spPr>
        <p:txBody>
          <a:bodyPr wrap="none" lIns="83958" tIns="41979" rIns="83958" bIns="41979" anchor="ctr"/>
          <a:lstStyle/>
          <a:p>
            <a:pPr defTabSz="915988"/>
            <a:r>
              <a:rPr lang="en-US" sz="1200"/>
              <a:t>Addressable</a:t>
            </a:r>
            <a:br>
              <a:rPr lang="en-US" sz="1200"/>
            </a:br>
            <a:r>
              <a:rPr lang="en-US" sz="1200"/>
              <a:t>Message</a:t>
            </a:r>
          </a:p>
        </p:txBody>
      </p:sp>
      <p:cxnSp>
        <p:nvCxnSpPr>
          <p:cNvPr id="17532" name="AutoShape 29"/>
          <p:cNvCxnSpPr>
            <a:cxnSpLocks noChangeShapeType="1"/>
            <a:stCxn id="17531" idx="2"/>
          </p:cNvCxnSpPr>
          <p:nvPr/>
        </p:nvCxnSpPr>
        <p:spPr bwMode="auto">
          <a:xfrm rot="5400000">
            <a:off x="7690645" y="3837781"/>
            <a:ext cx="1122362" cy="1800225"/>
          </a:xfrm>
          <a:prstGeom prst="curvedConnector3">
            <a:avLst>
              <a:gd name="adj1" fmla="val 49931"/>
            </a:avLst>
          </a:prstGeom>
          <a:noFill/>
          <a:ln w="9525">
            <a:solidFill>
              <a:srgbClr val="008000"/>
            </a:solidFill>
            <a:round/>
            <a:headEnd/>
            <a:tailEnd type="triangle" w="med" len="med"/>
          </a:ln>
          <a:extLst>
            <a:ext uri="{909E8E84-426E-40DD-AFC4-6F175D3DCCD1}">
              <a14:hiddenFill xmlns:a14="http://schemas.microsoft.com/office/drawing/2010/main" xmlns="">
                <a:noFill/>
              </a14:hiddenFill>
            </a:ext>
          </a:extLst>
        </p:spPr>
      </p:cxnSp>
      <p:sp>
        <p:nvSpPr>
          <p:cNvPr id="17533" name="Text Box 149"/>
          <p:cNvSpPr txBox="1">
            <a:spLocks noChangeArrowheads="1"/>
          </p:cNvSpPr>
          <p:nvPr/>
        </p:nvSpPr>
        <p:spPr bwMode="auto">
          <a:xfrm>
            <a:off x="6769100" y="3621088"/>
            <a:ext cx="14446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1000" b="1"/>
              <a:t>Addressable: send to one widget (by ID)</a:t>
            </a:r>
            <a:endParaRPr lang="bg-BG" sz="1000" b="1"/>
          </a:p>
        </p:txBody>
      </p:sp>
      <p:sp>
        <p:nvSpPr>
          <p:cNvPr id="17534" name="Text Box 175"/>
          <p:cNvSpPr txBox="1">
            <a:spLocks noChangeArrowheads="1"/>
          </p:cNvSpPr>
          <p:nvPr/>
        </p:nvSpPr>
        <p:spPr bwMode="auto">
          <a:xfrm>
            <a:off x="6142038" y="1027113"/>
            <a:ext cx="1444625"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1000" b="1"/>
              <a:t>Stack: send up the focus path after consumption</a:t>
            </a:r>
            <a:endParaRPr lang="bg-BG" sz="1000" b="1"/>
          </a:p>
        </p:txBody>
      </p:sp>
      <p:sp>
        <p:nvSpPr>
          <p:cNvPr id="17535" name="Oval 4"/>
          <p:cNvSpPr>
            <a:spLocks noChangeArrowheads="1"/>
          </p:cNvSpPr>
          <p:nvPr/>
        </p:nvSpPr>
        <p:spPr bwMode="auto">
          <a:xfrm>
            <a:off x="7718425" y="1435100"/>
            <a:ext cx="220663"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7536" name="Oval 5"/>
          <p:cNvSpPr>
            <a:spLocks noChangeArrowheads="1"/>
          </p:cNvSpPr>
          <p:nvPr/>
        </p:nvSpPr>
        <p:spPr bwMode="auto">
          <a:xfrm>
            <a:off x="8261350" y="1973263"/>
            <a:ext cx="222250"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26" name="Oval 6"/>
          <p:cNvSpPr>
            <a:spLocks noChangeArrowheads="1"/>
          </p:cNvSpPr>
          <p:nvPr/>
        </p:nvSpPr>
        <p:spPr bwMode="auto">
          <a:xfrm>
            <a:off x="7261225" y="196532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27" name="Oval 7"/>
          <p:cNvSpPr>
            <a:spLocks noChangeArrowheads="1"/>
          </p:cNvSpPr>
          <p:nvPr/>
        </p:nvSpPr>
        <p:spPr bwMode="auto">
          <a:xfrm>
            <a:off x="7727950" y="1966913"/>
            <a:ext cx="220663"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539" name="AutoShape 8"/>
          <p:cNvCxnSpPr>
            <a:cxnSpLocks noChangeShapeType="1"/>
            <a:stCxn id="17535" idx="4"/>
          </p:cNvCxnSpPr>
          <p:nvPr/>
        </p:nvCxnSpPr>
        <p:spPr bwMode="auto">
          <a:xfrm flipH="1">
            <a:off x="7372350" y="1627188"/>
            <a:ext cx="457200" cy="33813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40" name="AutoShape 9"/>
          <p:cNvCxnSpPr>
            <a:cxnSpLocks noChangeShapeType="1"/>
            <a:stCxn id="17535" idx="4"/>
          </p:cNvCxnSpPr>
          <p:nvPr/>
        </p:nvCxnSpPr>
        <p:spPr bwMode="auto">
          <a:xfrm>
            <a:off x="7829550" y="1627188"/>
            <a:ext cx="9525" cy="3397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41" name="AutoShape 10"/>
          <p:cNvCxnSpPr>
            <a:cxnSpLocks noChangeShapeType="1"/>
            <a:stCxn id="17535" idx="4"/>
            <a:endCxn id="17536" idx="0"/>
          </p:cNvCxnSpPr>
          <p:nvPr/>
        </p:nvCxnSpPr>
        <p:spPr bwMode="auto">
          <a:xfrm>
            <a:off x="7829550" y="1627188"/>
            <a:ext cx="542925" cy="346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8" name="Oval 11"/>
          <p:cNvSpPr>
            <a:spLocks noChangeArrowheads="1"/>
          </p:cNvSpPr>
          <p:nvPr/>
        </p:nvSpPr>
        <p:spPr bwMode="auto">
          <a:xfrm>
            <a:off x="7261225" y="2557463"/>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543" name="AutoShape 12"/>
          <p:cNvCxnSpPr>
            <a:cxnSpLocks noChangeShapeType="1"/>
          </p:cNvCxnSpPr>
          <p:nvPr/>
        </p:nvCxnSpPr>
        <p:spPr bwMode="auto">
          <a:xfrm>
            <a:off x="7372350" y="2157413"/>
            <a:ext cx="0" cy="40005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544" name="Oval 13"/>
          <p:cNvSpPr>
            <a:spLocks noChangeArrowheads="1"/>
          </p:cNvSpPr>
          <p:nvPr/>
        </p:nvSpPr>
        <p:spPr bwMode="auto">
          <a:xfrm>
            <a:off x="9040813" y="2557463"/>
            <a:ext cx="222250" cy="1920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29" name="Oval 14"/>
          <p:cNvSpPr>
            <a:spLocks noChangeArrowheads="1"/>
          </p:cNvSpPr>
          <p:nvPr/>
        </p:nvSpPr>
        <p:spPr bwMode="auto">
          <a:xfrm>
            <a:off x="7964488" y="2563813"/>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30" name="Oval 15"/>
          <p:cNvSpPr>
            <a:spLocks noChangeArrowheads="1"/>
          </p:cNvSpPr>
          <p:nvPr/>
        </p:nvSpPr>
        <p:spPr bwMode="auto">
          <a:xfrm>
            <a:off x="8372475" y="2566988"/>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547" name="AutoShape 16"/>
          <p:cNvCxnSpPr>
            <a:cxnSpLocks noChangeShapeType="1"/>
            <a:stCxn id="17536" idx="4"/>
          </p:cNvCxnSpPr>
          <p:nvPr/>
        </p:nvCxnSpPr>
        <p:spPr bwMode="auto">
          <a:xfrm flipH="1">
            <a:off x="8075613" y="2165350"/>
            <a:ext cx="296862" cy="39846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48" name="AutoShape 17"/>
          <p:cNvCxnSpPr>
            <a:cxnSpLocks noChangeShapeType="1"/>
            <a:stCxn id="17536" idx="4"/>
          </p:cNvCxnSpPr>
          <p:nvPr/>
        </p:nvCxnSpPr>
        <p:spPr bwMode="auto">
          <a:xfrm>
            <a:off x="8372475" y="2165350"/>
            <a:ext cx="111125" cy="40163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49" name="AutoShape 18"/>
          <p:cNvCxnSpPr>
            <a:cxnSpLocks noChangeShapeType="1"/>
            <a:stCxn id="17536" idx="4"/>
            <a:endCxn id="17544" idx="0"/>
          </p:cNvCxnSpPr>
          <p:nvPr/>
        </p:nvCxnSpPr>
        <p:spPr bwMode="auto">
          <a:xfrm>
            <a:off x="8372475" y="2165350"/>
            <a:ext cx="779463" cy="39211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31" name="Oval 19"/>
          <p:cNvSpPr>
            <a:spLocks noChangeArrowheads="1"/>
          </p:cNvSpPr>
          <p:nvPr/>
        </p:nvSpPr>
        <p:spPr bwMode="auto">
          <a:xfrm>
            <a:off x="9251950" y="2973388"/>
            <a:ext cx="222250" cy="1920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7551" name="Oval 20"/>
          <p:cNvSpPr>
            <a:spLocks noChangeArrowheads="1"/>
          </p:cNvSpPr>
          <p:nvPr/>
        </p:nvSpPr>
        <p:spPr bwMode="auto">
          <a:xfrm>
            <a:off x="8818563" y="2974975"/>
            <a:ext cx="222250" cy="1920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cxnSp>
        <p:nvCxnSpPr>
          <p:cNvPr id="17552" name="AutoShape 21"/>
          <p:cNvCxnSpPr>
            <a:cxnSpLocks noChangeShapeType="1"/>
            <a:stCxn id="17544" idx="4"/>
            <a:endCxn id="17551" idx="0"/>
          </p:cNvCxnSpPr>
          <p:nvPr/>
        </p:nvCxnSpPr>
        <p:spPr bwMode="auto">
          <a:xfrm flipH="1">
            <a:off x="8929688" y="2749550"/>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53" name="AutoShape 22"/>
          <p:cNvCxnSpPr>
            <a:cxnSpLocks noChangeShapeType="1"/>
            <a:stCxn id="17544" idx="4"/>
          </p:cNvCxnSpPr>
          <p:nvPr/>
        </p:nvCxnSpPr>
        <p:spPr bwMode="auto">
          <a:xfrm>
            <a:off x="9151938" y="2749550"/>
            <a:ext cx="211137" cy="223838"/>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477" name="Oval 23"/>
          <p:cNvSpPr>
            <a:spLocks noChangeArrowheads="1"/>
          </p:cNvSpPr>
          <p:nvPr/>
        </p:nvSpPr>
        <p:spPr bwMode="auto">
          <a:xfrm>
            <a:off x="7496175" y="296862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7478" name="Oval 24"/>
          <p:cNvSpPr>
            <a:spLocks noChangeArrowheads="1"/>
          </p:cNvSpPr>
          <p:nvPr/>
        </p:nvSpPr>
        <p:spPr bwMode="auto">
          <a:xfrm>
            <a:off x="7038975" y="2974975"/>
            <a:ext cx="222250" cy="1920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7556" name="AutoShape 25"/>
          <p:cNvCxnSpPr>
            <a:cxnSpLocks noChangeShapeType="1"/>
          </p:cNvCxnSpPr>
          <p:nvPr/>
        </p:nvCxnSpPr>
        <p:spPr bwMode="auto">
          <a:xfrm flipH="1" flipV="1">
            <a:off x="7372350" y="2749550"/>
            <a:ext cx="234950" cy="2190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557" name="AutoShape 26"/>
          <p:cNvCxnSpPr>
            <a:cxnSpLocks noChangeShapeType="1"/>
          </p:cNvCxnSpPr>
          <p:nvPr/>
        </p:nvCxnSpPr>
        <p:spPr bwMode="auto">
          <a:xfrm flipH="1">
            <a:off x="7150100" y="2749550"/>
            <a:ext cx="222250" cy="22542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7558" name="AutoShape 27"/>
          <p:cNvSpPr>
            <a:spLocks noChangeArrowheads="1"/>
          </p:cNvSpPr>
          <p:nvPr/>
        </p:nvSpPr>
        <p:spPr bwMode="auto">
          <a:xfrm>
            <a:off x="8510588" y="1109663"/>
            <a:ext cx="1060450" cy="485775"/>
          </a:xfrm>
          <a:prstGeom prst="roundRect">
            <a:avLst>
              <a:gd name="adj" fmla="val 16667"/>
            </a:avLst>
          </a:prstGeom>
          <a:solidFill>
            <a:srgbClr val="FF9900"/>
          </a:solidFill>
          <a:ln w="9525" algn="ctr">
            <a:solidFill>
              <a:schemeClr val="tx1"/>
            </a:solidFill>
            <a:round/>
            <a:headEnd/>
            <a:tailEnd/>
          </a:ln>
        </p:spPr>
        <p:txBody>
          <a:bodyPr wrap="none" lIns="83958" tIns="41979" rIns="83958" bIns="41979" anchor="ctr"/>
          <a:lstStyle/>
          <a:p>
            <a:pPr defTabSz="915988"/>
            <a:r>
              <a:rPr lang="en-US" sz="1200" dirty="0"/>
              <a:t>Stack</a:t>
            </a:r>
          </a:p>
          <a:p>
            <a:pPr defTabSz="915988"/>
            <a:r>
              <a:rPr lang="en-US" sz="1200" dirty="0"/>
              <a:t>Message</a:t>
            </a:r>
          </a:p>
        </p:txBody>
      </p:sp>
      <p:cxnSp>
        <p:nvCxnSpPr>
          <p:cNvPr id="17559" name="AutoShape 28"/>
          <p:cNvCxnSpPr>
            <a:cxnSpLocks noChangeShapeType="1"/>
            <a:stCxn id="17558" idx="3"/>
            <a:endCxn id="17544" idx="6"/>
          </p:cNvCxnSpPr>
          <p:nvPr/>
        </p:nvCxnSpPr>
        <p:spPr bwMode="auto">
          <a:xfrm flipH="1">
            <a:off x="9263063" y="1352551"/>
            <a:ext cx="307975" cy="1300956"/>
          </a:xfrm>
          <a:prstGeom prst="curvedConnector3">
            <a:avLst>
              <a:gd name="adj1" fmla="val -74227"/>
            </a:avLst>
          </a:prstGeom>
          <a:noFill/>
          <a:ln w="9525">
            <a:solidFill>
              <a:srgbClr val="0070C0"/>
            </a:solidFill>
            <a:round/>
            <a:headEnd/>
            <a:tailEnd type="triangle" w="med" len="med"/>
          </a:ln>
          <a:extLst>
            <a:ext uri="{909E8E84-426E-40DD-AFC4-6F175D3DCCD1}">
              <a14:hiddenFill xmlns:a14="http://schemas.microsoft.com/office/drawing/2010/main" xmlns="">
                <a:noFill/>
              </a14:hiddenFill>
            </a:ext>
          </a:extLst>
        </p:spPr>
      </p:cxnSp>
      <p:cxnSp>
        <p:nvCxnSpPr>
          <p:cNvPr id="17562" name="AutoShape 31"/>
          <p:cNvCxnSpPr>
            <a:cxnSpLocks noChangeShapeType="1"/>
            <a:stCxn id="17544" idx="2"/>
            <a:endCxn id="17536" idx="4"/>
          </p:cNvCxnSpPr>
          <p:nvPr/>
        </p:nvCxnSpPr>
        <p:spPr bwMode="auto">
          <a:xfrm rot="10800000">
            <a:off x="8372475" y="2165350"/>
            <a:ext cx="668338" cy="488950"/>
          </a:xfrm>
          <a:prstGeom prst="curvedConnector2">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AU" smtClean="0"/>
              <a:t>Data binding (DPool and API manager)</a:t>
            </a:r>
          </a:p>
        </p:txBody>
      </p:sp>
      <p:sp>
        <p:nvSpPr>
          <p:cNvPr id="19459" name="Rectangle 3"/>
          <p:cNvSpPr>
            <a:spLocks noGrp="1" noChangeArrowheads="1"/>
          </p:cNvSpPr>
          <p:nvPr>
            <p:ph type="body" idx="1"/>
          </p:nvPr>
        </p:nvSpPr>
        <p:spPr>
          <a:xfrm>
            <a:off x="334963" y="998731"/>
            <a:ext cx="9236075" cy="4868669"/>
          </a:xfrm>
        </p:spPr>
        <p:txBody>
          <a:bodyPr/>
          <a:lstStyle/>
          <a:p>
            <a:r>
              <a:rPr lang="en-US" b="1" dirty="0" smtClean="0"/>
              <a:t>HMI registers in API manager for receiving </a:t>
            </a:r>
            <a:r>
              <a:rPr lang="en-US" b="1" dirty="0" err="1" smtClean="0"/>
              <a:t>DPool</a:t>
            </a:r>
            <a:r>
              <a:rPr lang="en-US" b="1" dirty="0" smtClean="0"/>
              <a:t> data</a:t>
            </a:r>
          </a:p>
          <a:p>
            <a:pPr lvl="1">
              <a:buFontTx/>
              <a:buChar char="-"/>
            </a:pPr>
            <a:r>
              <a:rPr lang="en-US" dirty="0" smtClean="0"/>
              <a:t>Data to be captured is determined by a list of used API's</a:t>
            </a:r>
          </a:p>
          <a:p>
            <a:pPr lvl="1">
              <a:buFontTx/>
              <a:buChar char="-"/>
            </a:pPr>
            <a:r>
              <a:rPr lang="en-US" dirty="0" smtClean="0"/>
              <a:t>This list is passed from the EPF to the API Manager during tree creation or change</a:t>
            </a:r>
          </a:p>
          <a:p>
            <a:pPr lvl="1">
              <a:buFontTx/>
              <a:buChar char="-"/>
            </a:pPr>
            <a:r>
              <a:rPr lang="en-US" dirty="0" smtClean="0"/>
              <a:t>API manager registers itself for </a:t>
            </a:r>
            <a:r>
              <a:rPr lang="en-US" dirty="0" err="1" smtClean="0"/>
              <a:t>DPool</a:t>
            </a:r>
            <a:r>
              <a:rPr lang="en-US" dirty="0" smtClean="0"/>
              <a:t> changes.</a:t>
            </a:r>
          </a:p>
          <a:p>
            <a:pPr lvl="1">
              <a:buFontTx/>
              <a:buChar char="-"/>
            </a:pPr>
            <a:r>
              <a:rPr lang="en-US" dirty="0" smtClean="0"/>
              <a:t>When there is a change API manager informs HMI that there is a change in </a:t>
            </a:r>
            <a:r>
              <a:rPr lang="en-US" dirty="0" err="1" smtClean="0"/>
              <a:t>DPool</a:t>
            </a:r>
            <a:endParaRPr lang="en-US" dirty="0" smtClean="0"/>
          </a:p>
          <a:p>
            <a:r>
              <a:rPr lang="en-US" b="1" dirty="0" smtClean="0"/>
              <a:t>When HMI is activated it:</a:t>
            </a:r>
          </a:p>
          <a:p>
            <a:pPr lvl="1"/>
            <a:r>
              <a:rPr lang="en-US" dirty="0" smtClean="0"/>
              <a:t>locks API manager. During lock API manager copies all changed data to its freeze buffer</a:t>
            </a:r>
          </a:p>
          <a:p>
            <a:pPr lvl="1"/>
            <a:r>
              <a:rPr lang="en-US" dirty="0" smtClean="0"/>
              <a:t>Activates all widgets so that they will handle data changes</a:t>
            </a:r>
          </a:p>
          <a:p>
            <a:pPr lvl="1"/>
            <a:r>
              <a:rPr lang="en-US" dirty="0" smtClean="0"/>
              <a:t>Continues with message handling (if any)</a:t>
            </a:r>
          </a:p>
          <a:p>
            <a:pPr lvl="1"/>
            <a:r>
              <a:rPr lang="en-US" dirty="0" smtClean="0"/>
              <a:t>Unlocks API manager</a:t>
            </a:r>
            <a:br>
              <a:rPr lang="en-US" dirty="0" smtClean="0"/>
            </a:br>
            <a:r>
              <a:rPr lang="en-US" dirty="0" smtClean="0"/>
              <a:t>(this effectively copies back data to </a:t>
            </a:r>
            <a:r>
              <a:rPr lang="en-US" dirty="0" err="1" smtClean="0"/>
              <a:t>DPool</a:t>
            </a:r>
            <a:r>
              <a:rPr lang="en-US" dirty="0" smtClean="0"/>
              <a:t>)</a:t>
            </a:r>
          </a:p>
          <a:p>
            <a:pPr lvl="1"/>
            <a:r>
              <a:rPr lang="en-US" dirty="0" smtClean="0"/>
              <a:t>Paints</a:t>
            </a:r>
          </a:p>
          <a:p>
            <a:endParaRPr lang="en-US" b="1" dirty="0" smtClean="0"/>
          </a:p>
        </p:txBody>
      </p:sp>
      <p:sp>
        <p:nvSpPr>
          <p:cNvPr id="19460" name="Rectangle 4"/>
          <p:cNvSpPr>
            <a:spLocks noChangeArrowheads="1"/>
          </p:cNvSpPr>
          <p:nvPr/>
        </p:nvSpPr>
        <p:spPr bwMode="auto">
          <a:xfrm>
            <a:off x="6283325" y="4148138"/>
            <a:ext cx="1531938" cy="1595437"/>
          </a:xfrm>
          <a:prstGeom prst="rect">
            <a:avLst/>
          </a:prstGeom>
          <a:gradFill rotWithShape="0">
            <a:gsLst>
              <a:gs pos="0">
                <a:schemeClr val="accent1"/>
              </a:gs>
              <a:gs pos="100000">
                <a:srgbClr val="FFFFFF"/>
              </a:gs>
            </a:gsLst>
            <a:lin ang="5400000" scaled="1"/>
          </a:gradFill>
          <a:ln w="9525">
            <a:solidFill>
              <a:schemeClr val="tx1"/>
            </a:solidFill>
            <a:miter lim="800000"/>
            <a:headEnd/>
            <a:tailEnd/>
          </a:ln>
        </p:spPr>
        <p:txBody>
          <a:bodyPr wrap="none" lIns="83969" tIns="41985" rIns="83969" bIns="41985"/>
          <a:lstStyle/>
          <a:p>
            <a:pPr algn="r" defTabSz="839788"/>
            <a:r>
              <a:rPr lang="de-DE" sz="1300" b="1"/>
              <a:t>API_MANAGER</a:t>
            </a:r>
            <a:endParaRPr lang="en-US" sz="1300" b="1"/>
          </a:p>
        </p:txBody>
      </p:sp>
      <p:sp>
        <p:nvSpPr>
          <p:cNvPr id="19461" name="Rectangle 5"/>
          <p:cNvSpPr>
            <a:spLocks noChangeArrowheads="1"/>
          </p:cNvSpPr>
          <p:nvPr/>
        </p:nvSpPr>
        <p:spPr bwMode="auto">
          <a:xfrm>
            <a:off x="5222875" y="4138613"/>
            <a:ext cx="847725" cy="1604962"/>
          </a:xfrm>
          <a:prstGeom prst="rect">
            <a:avLst/>
          </a:prstGeom>
          <a:gradFill rotWithShape="0">
            <a:gsLst>
              <a:gs pos="0">
                <a:schemeClr val="accent1"/>
              </a:gs>
              <a:gs pos="100000">
                <a:srgbClr val="FFFFFF"/>
              </a:gs>
            </a:gsLst>
            <a:lin ang="5400000" scaled="1"/>
          </a:gradFill>
          <a:ln w="9525">
            <a:solidFill>
              <a:schemeClr val="tx1"/>
            </a:solidFill>
            <a:miter lim="800000"/>
            <a:headEnd/>
            <a:tailEnd/>
          </a:ln>
        </p:spPr>
        <p:txBody>
          <a:bodyPr wrap="none" lIns="83969" tIns="41985" rIns="83969" bIns="41985"/>
          <a:lstStyle/>
          <a:p>
            <a:pPr algn="r" defTabSz="839788"/>
            <a:r>
              <a:rPr lang="de-DE" sz="1300" b="1" dirty="0"/>
              <a:t>DPOOL</a:t>
            </a:r>
            <a:endParaRPr lang="en-US" sz="1300" b="1" dirty="0"/>
          </a:p>
        </p:txBody>
      </p:sp>
      <p:sp>
        <p:nvSpPr>
          <p:cNvPr id="19462" name="Rectangle 7"/>
          <p:cNvSpPr>
            <a:spLocks noChangeArrowheads="1"/>
          </p:cNvSpPr>
          <p:nvPr/>
        </p:nvSpPr>
        <p:spPr bwMode="auto">
          <a:xfrm>
            <a:off x="5402263" y="4475163"/>
            <a:ext cx="512762" cy="207962"/>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a:t>data1</a:t>
            </a:r>
          </a:p>
        </p:txBody>
      </p:sp>
      <p:sp>
        <p:nvSpPr>
          <p:cNvPr id="19463" name="Rectangle 8"/>
          <p:cNvSpPr>
            <a:spLocks noChangeArrowheads="1"/>
          </p:cNvSpPr>
          <p:nvPr/>
        </p:nvSpPr>
        <p:spPr bwMode="auto">
          <a:xfrm>
            <a:off x="5402263" y="4686300"/>
            <a:ext cx="512762" cy="206375"/>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a:t>data2</a:t>
            </a:r>
          </a:p>
        </p:txBody>
      </p:sp>
      <p:sp>
        <p:nvSpPr>
          <p:cNvPr id="19464" name="Rectangle 9"/>
          <p:cNvSpPr>
            <a:spLocks noChangeArrowheads="1"/>
          </p:cNvSpPr>
          <p:nvPr/>
        </p:nvSpPr>
        <p:spPr bwMode="auto">
          <a:xfrm>
            <a:off x="6451600" y="4411663"/>
            <a:ext cx="935038" cy="1235075"/>
          </a:xfrm>
          <a:prstGeom prst="rect">
            <a:avLst/>
          </a:prstGeom>
          <a:solidFill>
            <a:srgbClr val="808080"/>
          </a:solidFill>
          <a:ln w="9525" algn="ctr">
            <a:solidFill>
              <a:schemeClr val="tx1"/>
            </a:solidFill>
            <a:miter lim="800000"/>
            <a:headEnd/>
            <a:tailEnd/>
          </a:ln>
        </p:spPr>
        <p:txBody>
          <a:bodyPr wrap="none" lIns="0" tIns="0" rIns="0" bIns="0"/>
          <a:lstStyle/>
          <a:p>
            <a:pPr algn="r" defTabSz="915988"/>
            <a:r>
              <a:rPr lang="en-US" sz="1100">
                <a:solidFill>
                  <a:schemeClr val="bg1"/>
                </a:solidFill>
              </a:rPr>
              <a:t>Freeze Buffer </a:t>
            </a:r>
          </a:p>
        </p:txBody>
      </p:sp>
      <p:cxnSp>
        <p:nvCxnSpPr>
          <p:cNvPr id="19465" name="AutoShape 20"/>
          <p:cNvCxnSpPr>
            <a:cxnSpLocks noChangeShapeType="1"/>
            <a:stCxn id="19462" idx="3"/>
            <a:endCxn id="19468" idx="1"/>
          </p:cNvCxnSpPr>
          <p:nvPr/>
        </p:nvCxnSpPr>
        <p:spPr bwMode="auto">
          <a:xfrm>
            <a:off x="5915025" y="4579938"/>
            <a:ext cx="669925" cy="249237"/>
          </a:xfrm>
          <a:prstGeom prst="curvedConnector3">
            <a:avLst>
              <a:gd name="adj1" fmla="val 89810"/>
            </a:avLst>
          </a:prstGeom>
          <a:noFill/>
          <a:ln w="25400">
            <a:solidFill>
              <a:srgbClr val="00FF00"/>
            </a:solidFill>
            <a:round/>
            <a:headEnd/>
            <a:tailEnd type="triangle" w="med" len="med"/>
          </a:ln>
          <a:extLst>
            <a:ext uri="{909E8E84-426E-40DD-AFC4-6F175D3DCCD1}">
              <a14:hiddenFill xmlns:a14="http://schemas.microsoft.com/office/drawing/2010/main" xmlns="">
                <a:noFill/>
              </a14:hiddenFill>
            </a:ext>
          </a:extLst>
        </p:spPr>
      </p:cxnSp>
      <p:sp>
        <p:nvSpPr>
          <p:cNvPr id="19466" name="Rectangle 24"/>
          <p:cNvSpPr>
            <a:spLocks noChangeArrowheads="1"/>
          </p:cNvSpPr>
          <p:nvPr/>
        </p:nvSpPr>
        <p:spPr bwMode="auto">
          <a:xfrm>
            <a:off x="5402263" y="5348288"/>
            <a:ext cx="512762" cy="206375"/>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a:t>dataN</a:t>
            </a:r>
          </a:p>
        </p:txBody>
      </p:sp>
      <p:sp>
        <p:nvSpPr>
          <p:cNvPr id="19467" name="Rectangle 25"/>
          <p:cNvSpPr>
            <a:spLocks noChangeArrowheads="1"/>
          </p:cNvSpPr>
          <p:nvPr/>
        </p:nvSpPr>
        <p:spPr bwMode="auto">
          <a:xfrm>
            <a:off x="5402263" y="4905375"/>
            <a:ext cx="512762" cy="206375"/>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a:t>data3</a:t>
            </a:r>
          </a:p>
        </p:txBody>
      </p:sp>
      <p:sp>
        <p:nvSpPr>
          <p:cNvPr id="19468" name="Rectangle 26"/>
          <p:cNvSpPr>
            <a:spLocks noChangeArrowheads="1"/>
          </p:cNvSpPr>
          <p:nvPr/>
        </p:nvSpPr>
        <p:spPr bwMode="auto">
          <a:xfrm>
            <a:off x="6584950" y="4724400"/>
            <a:ext cx="512763" cy="207963"/>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a:t>data1</a:t>
            </a:r>
          </a:p>
        </p:txBody>
      </p:sp>
      <p:sp>
        <p:nvSpPr>
          <p:cNvPr id="19469" name="Rectangle 27"/>
          <p:cNvSpPr>
            <a:spLocks noChangeArrowheads="1"/>
          </p:cNvSpPr>
          <p:nvPr/>
        </p:nvSpPr>
        <p:spPr bwMode="auto">
          <a:xfrm>
            <a:off x="6584950" y="5154613"/>
            <a:ext cx="512763" cy="206375"/>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a:t>data3</a:t>
            </a:r>
          </a:p>
        </p:txBody>
      </p:sp>
      <p:cxnSp>
        <p:nvCxnSpPr>
          <p:cNvPr id="19470" name="AutoShape 28"/>
          <p:cNvCxnSpPr>
            <a:cxnSpLocks noChangeShapeType="1"/>
            <a:stCxn id="19467" idx="3"/>
            <a:endCxn id="19469" idx="1"/>
          </p:cNvCxnSpPr>
          <p:nvPr/>
        </p:nvCxnSpPr>
        <p:spPr bwMode="auto">
          <a:xfrm>
            <a:off x="5915025" y="5008563"/>
            <a:ext cx="669925" cy="249237"/>
          </a:xfrm>
          <a:prstGeom prst="curvedConnector3">
            <a:avLst>
              <a:gd name="adj1" fmla="val 92417"/>
            </a:avLst>
          </a:prstGeom>
          <a:noFill/>
          <a:ln w="25400">
            <a:solidFill>
              <a:srgbClr val="00FF00"/>
            </a:solidFill>
            <a:round/>
            <a:headEnd/>
            <a:tailEnd type="triangle" w="med" len="med"/>
          </a:ln>
          <a:extLst>
            <a:ext uri="{909E8E84-426E-40DD-AFC4-6F175D3DCCD1}">
              <a14:hiddenFill xmlns:a14="http://schemas.microsoft.com/office/drawing/2010/main" xmlns="">
                <a:noFill/>
              </a14:hiddenFill>
            </a:ext>
          </a:extLst>
        </p:spPr>
      </p:cxnSp>
      <p:sp>
        <p:nvSpPr>
          <p:cNvPr id="19471" name="Oval 124"/>
          <p:cNvSpPr>
            <a:spLocks noChangeArrowheads="1"/>
          </p:cNvSpPr>
          <p:nvPr/>
        </p:nvSpPr>
        <p:spPr bwMode="auto">
          <a:xfrm>
            <a:off x="8588375" y="3930650"/>
            <a:ext cx="241300" cy="2174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9472" name="Oval 125"/>
          <p:cNvSpPr>
            <a:spLocks noChangeArrowheads="1"/>
          </p:cNvSpPr>
          <p:nvPr/>
        </p:nvSpPr>
        <p:spPr bwMode="auto">
          <a:xfrm>
            <a:off x="8939213" y="4495800"/>
            <a:ext cx="242887" cy="2174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29150" name="Oval 126"/>
          <p:cNvSpPr>
            <a:spLocks noChangeArrowheads="1"/>
          </p:cNvSpPr>
          <p:nvPr/>
        </p:nvSpPr>
        <p:spPr bwMode="auto">
          <a:xfrm>
            <a:off x="8158163" y="4503738"/>
            <a:ext cx="242887" cy="2174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29151" name="Oval 127"/>
          <p:cNvSpPr>
            <a:spLocks noChangeArrowheads="1"/>
          </p:cNvSpPr>
          <p:nvPr/>
        </p:nvSpPr>
        <p:spPr bwMode="auto">
          <a:xfrm>
            <a:off x="8589963" y="4505325"/>
            <a:ext cx="242887" cy="2174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9475" name="AutoShape 128"/>
          <p:cNvCxnSpPr>
            <a:cxnSpLocks noChangeShapeType="1"/>
            <a:stCxn id="19471" idx="4"/>
            <a:endCxn id="129150" idx="0"/>
          </p:cNvCxnSpPr>
          <p:nvPr/>
        </p:nvCxnSpPr>
        <p:spPr bwMode="auto">
          <a:xfrm flipH="1">
            <a:off x="8280400" y="4148138"/>
            <a:ext cx="428625" cy="35560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9476" name="AutoShape 129"/>
          <p:cNvCxnSpPr>
            <a:cxnSpLocks noChangeShapeType="1"/>
            <a:stCxn id="19471" idx="4"/>
            <a:endCxn id="129151" idx="0"/>
          </p:cNvCxnSpPr>
          <p:nvPr/>
        </p:nvCxnSpPr>
        <p:spPr bwMode="auto">
          <a:xfrm>
            <a:off x="8709025" y="4148138"/>
            <a:ext cx="3175" cy="35718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9477" name="AutoShape 130"/>
          <p:cNvCxnSpPr>
            <a:cxnSpLocks noChangeShapeType="1"/>
            <a:stCxn id="19471" idx="4"/>
            <a:endCxn id="19472" idx="0"/>
          </p:cNvCxnSpPr>
          <p:nvPr/>
        </p:nvCxnSpPr>
        <p:spPr bwMode="auto">
          <a:xfrm>
            <a:off x="8709025" y="4148138"/>
            <a:ext cx="352425" cy="347662"/>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29155" name="Oval 131"/>
          <p:cNvSpPr>
            <a:spLocks noChangeArrowheads="1"/>
          </p:cNvSpPr>
          <p:nvPr/>
        </p:nvSpPr>
        <p:spPr bwMode="auto">
          <a:xfrm>
            <a:off x="8161338" y="5076825"/>
            <a:ext cx="242887" cy="2174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9479" name="AutoShape 132"/>
          <p:cNvCxnSpPr>
            <a:cxnSpLocks noChangeShapeType="1"/>
            <a:stCxn id="129150" idx="4"/>
            <a:endCxn id="129155" idx="0"/>
          </p:cNvCxnSpPr>
          <p:nvPr/>
        </p:nvCxnSpPr>
        <p:spPr bwMode="auto">
          <a:xfrm>
            <a:off x="8280400" y="4721225"/>
            <a:ext cx="3175" cy="35560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9480" name="Oval 133"/>
          <p:cNvSpPr>
            <a:spLocks noChangeArrowheads="1"/>
          </p:cNvSpPr>
          <p:nvPr/>
        </p:nvSpPr>
        <p:spPr bwMode="auto">
          <a:xfrm>
            <a:off x="9059863" y="5072063"/>
            <a:ext cx="242887" cy="217487"/>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sp>
        <p:nvSpPr>
          <p:cNvPr id="129159" name="Oval 135"/>
          <p:cNvSpPr>
            <a:spLocks noChangeArrowheads="1"/>
          </p:cNvSpPr>
          <p:nvPr/>
        </p:nvSpPr>
        <p:spPr bwMode="auto">
          <a:xfrm>
            <a:off x="8674100" y="5076825"/>
            <a:ext cx="242888" cy="2174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9482" name="AutoShape 137"/>
          <p:cNvCxnSpPr>
            <a:cxnSpLocks noChangeShapeType="1"/>
            <a:stCxn id="19472" idx="4"/>
            <a:endCxn id="129159" idx="0"/>
          </p:cNvCxnSpPr>
          <p:nvPr/>
        </p:nvCxnSpPr>
        <p:spPr bwMode="auto">
          <a:xfrm flipH="1">
            <a:off x="8796338" y="4713288"/>
            <a:ext cx="265112" cy="36353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9483" name="AutoShape 138"/>
          <p:cNvCxnSpPr>
            <a:cxnSpLocks noChangeShapeType="1"/>
            <a:stCxn id="19472" idx="4"/>
            <a:endCxn id="19480" idx="0"/>
          </p:cNvCxnSpPr>
          <p:nvPr/>
        </p:nvCxnSpPr>
        <p:spPr bwMode="auto">
          <a:xfrm>
            <a:off x="9061450" y="4713288"/>
            <a:ext cx="120650" cy="358775"/>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29163" name="Oval 139"/>
          <p:cNvSpPr>
            <a:spLocks noChangeArrowheads="1"/>
          </p:cNvSpPr>
          <p:nvPr/>
        </p:nvSpPr>
        <p:spPr bwMode="auto">
          <a:xfrm>
            <a:off x="9247188" y="5649913"/>
            <a:ext cx="242887" cy="2174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9485" name="Oval 140"/>
          <p:cNvSpPr>
            <a:spLocks noChangeArrowheads="1"/>
          </p:cNvSpPr>
          <p:nvPr/>
        </p:nvSpPr>
        <p:spPr bwMode="auto">
          <a:xfrm>
            <a:off x="8901113" y="5651500"/>
            <a:ext cx="242887" cy="217488"/>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cxnSp>
        <p:nvCxnSpPr>
          <p:cNvPr id="19486" name="AutoShape 141"/>
          <p:cNvCxnSpPr>
            <a:cxnSpLocks noChangeShapeType="1"/>
            <a:stCxn id="19480" idx="4"/>
            <a:endCxn id="19485" idx="0"/>
          </p:cNvCxnSpPr>
          <p:nvPr/>
        </p:nvCxnSpPr>
        <p:spPr bwMode="auto">
          <a:xfrm flipH="1">
            <a:off x="9023350" y="5289550"/>
            <a:ext cx="158750" cy="36195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9487" name="AutoShape 142"/>
          <p:cNvCxnSpPr>
            <a:cxnSpLocks noChangeShapeType="1"/>
            <a:stCxn id="19480" idx="4"/>
            <a:endCxn id="129163" idx="0"/>
          </p:cNvCxnSpPr>
          <p:nvPr/>
        </p:nvCxnSpPr>
        <p:spPr bwMode="auto">
          <a:xfrm>
            <a:off x="9182100" y="5289550"/>
            <a:ext cx="187325" cy="36036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29167" name="Oval 143"/>
          <p:cNvSpPr>
            <a:spLocks noChangeArrowheads="1"/>
          </p:cNvSpPr>
          <p:nvPr/>
        </p:nvSpPr>
        <p:spPr bwMode="auto">
          <a:xfrm>
            <a:off x="8342313" y="5661025"/>
            <a:ext cx="242887" cy="217488"/>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sp>
        <p:nvSpPr>
          <p:cNvPr id="129168" name="Oval 144"/>
          <p:cNvSpPr>
            <a:spLocks noChangeArrowheads="1"/>
          </p:cNvSpPr>
          <p:nvPr/>
        </p:nvSpPr>
        <p:spPr bwMode="auto">
          <a:xfrm>
            <a:off x="7996238" y="5662613"/>
            <a:ext cx="242887" cy="217487"/>
          </a:xfrm>
          <a:prstGeom prst="ellipse">
            <a:avLst/>
          </a:prstGeom>
          <a:gradFill rotWithShape="1">
            <a:gsLst>
              <a:gs pos="0">
                <a:schemeClr val="accent1"/>
              </a:gs>
              <a:gs pos="100000">
                <a:schemeClr val="accent1">
                  <a:gamma/>
                  <a:shade val="46275"/>
                  <a:invGamma/>
                </a:schemeClr>
              </a:gs>
            </a:gsLst>
            <a:lin ang="18900000" scaled="1"/>
          </a:gradFill>
          <a:ln w="9525" algn="ctr">
            <a:solidFill>
              <a:schemeClr val="tx1"/>
            </a:solidFill>
            <a:round/>
            <a:headEnd/>
            <a:tailEnd/>
          </a:ln>
          <a:effectLst/>
          <a:extLst/>
        </p:spPr>
        <p:txBody>
          <a:bodyPr wrap="none" anchor="ctr"/>
          <a:lstStyle/>
          <a:p>
            <a:pPr>
              <a:defRPr/>
            </a:pPr>
            <a:endParaRPr lang="en-US"/>
          </a:p>
        </p:txBody>
      </p:sp>
      <p:cxnSp>
        <p:nvCxnSpPr>
          <p:cNvPr id="19490" name="AutoShape 145"/>
          <p:cNvCxnSpPr>
            <a:cxnSpLocks noChangeShapeType="1"/>
            <a:stCxn id="129167" idx="0"/>
            <a:endCxn id="129155" idx="4"/>
          </p:cNvCxnSpPr>
          <p:nvPr/>
        </p:nvCxnSpPr>
        <p:spPr bwMode="auto">
          <a:xfrm flipH="1" flipV="1">
            <a:off x="8283575" y="5294313"/>
            <a:ext cx="180975" cy="366712"/>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9491" name="AutoShape 146"/>
          <p:cNvCxnSpPr>
            <a:cxnSpLocks noChangeShapeType="1"/>
            <a:stCxn id="129155" idx="4"/>
            <a:endCxn id="129168" idx="0"/>
          </p:cNvCxnSpPr>
          <p:nvPr/>
        </p:nvCxnSpPr>
        <p:spPr bwMode="auto">
          <a:xfrm flipH="1">
            <a:off x="8118475" y="5294313"/>
            <a:ext cx="165100" cy="36830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9492" name="Text Box 159"/>
          <p:cNvSpPr txBox="1">
            <a:spLocks noChangeArrowheads="1"/>
          </p:cNvSpPr>
          <p:nvPr/>
        </p:nvSpPr>
        <p:spPr bwMode="auto">
          <a:xfrm>
            <a:off x="8239125" y="3451225"/>
            <a:ext cx="122237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1410" tIns="45707" rIns="91410" bIns="45707">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a:t>Widget Tree</a:t>
            </a:r>
          </a:p>
        </p:txBody>
      </p:sp>
      <p:cxnSp>
        <p:nvCxnSpPr>
          <p:cNvPr id="19493" name="AutoShape 58"/>
          <p:cNvCxnSpPr>
            <a:cxnSpLocks noChangeShapeType="1"/>
            <a:stCxn id="19472" idx="2"/>
            <a:endCxn id="19468" idx="3"/>
          </p:cNvCxnSpPr>
          <p:nvPr/>
        </p:nvCxnSpPr>
        <p:spPr bwMode="auto">
          <a:xfrm flipH="1">
            <a:off x="7097713" y="4605338"/>
            <a:ext cx="1841500" cy="2238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494" name="AutoShape 59"/>
          <p:cNvCxnSpPr>
            <a:cxnSpLocks noChangeShapeType="1"/>
            <a:stCxn id="19480" idx="2"/>
            <a:endCxn id="19469" idx="3"/>
          </p:cNvCxnSpPr>
          <p:nvPr/>
        </p:nvCxnSpPr>
        <p:spPr bwMode="auto">
          <a:xfrm flipH="1">
            <a:off x="7097713" y="5181600"/>
            <a:ext cx="1962150" cy="76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495" name="AutoShape 60"/>
          <p:cNvCxnSpPr>
            <a:cxnSpLocks noChangeShapeType="1"/>
            <a:stCxn id="19485" idx="2"/>
            <a:endCxn id="19469" idx="3"/>
          </p:cNvCxnSpPr>
          <p:nvPr/>
        </p:nvCxnSpPr>
        <p:spPr bwMode="auto">
          <a:xfrm flipH="1" flipV="1">
            <a:off x="7097713" y="5257800"/>
            <a:ext cx="1803400" cy="5032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9496" name="AutoShape 61"/>
          <p:cNvSpPr>
            <a:spLocks noChangeArrowheads="1"/>
          </p:cNvSpPr>
          <p:nvPr/>
        </p:nvSpPr>
        <p:spPr bwMode="auto">
          <a:xfrm>
            <a:off x="5994400" y="3594893"/>
            <a:ext cx="914400" cy="354013"/>
          </a:xfrm>
          <a:prstGeom prst="wedgeEllipseCallout">
            <a:avLst>
              <a:gd name="adj1" fmla="val -24338"/>
              <a:gd name="adj2" fmla="val 226502"/>
            </a:avLst>
          </a:prstGeom>
          <a:solidFill>
            <a:srgbClr val="99CC00"/>
          </a:solidFill>
          <a:ln w="6350" algn="ctr">
            <a:solidFill>
              <a:srgbClr val="00FF00"/>
            </a:solidFill>
            <a:miter lim="800000"/>
            <a:headEnd/>
            <a:tailEnd/>
          </a:ln>
        </p:spPr>
        <p:txBody>
          <a:bodyPr anchor="ctr"/>
          <a:lstStyle/>
          <a:p>
            <a:pPr defTabSz="915988"/>
            <a:r>
              <a:rPr lang="en-US" sz="1000"/>
              <a:t>Copy on lock</a:t>
            </a:r>
            <a:endParaRPr lang="bg-BG" sz="1000"/>
          </a:p>
        </p:txBody>
      </p:sp>
      <p:cxnSp>
        <p:nvCxnSpPr>
          <p:cNvPr id="19497" name="AutoShape 62"/>
          <p:cNvCxnSpPr>
            <a:cxnSpLocks noChangeShapeType="1"/>
            <a:stCxn id="19468" idx="1"/>
            <a:endCxn id="19462" idx="3"/>
          </p:cNvCxnSpPr>
          <p:nvPr/>
        </p:nvCxnSpPr>
        <p:spPr bwMode="auto">
          <a:xfrm rot="10800000">
            <a:off x="5915025" y="4579938"/>
            <a:ext cx="669925" cy="249237"/>
          </a:xfrm>
          <a:prstGeom prst="curvedConnector3">
            <a:avLst>
              <a:gd name="adj1" fmla="val 83884"/>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cxnSp>
      <p:cxnSp>
        <p:nvCxnSpPr>
          <p:cNvPr id="19498" name="AutoShape 63"/>
          <p:cNvCxnSpPr>
            <a:cxnSpLocks noChangeShapeType="1"/>
            <a:stCxn id="19469" idx="1"/>
            <a:endCxn id="19467" idx="3"/>
          </p:cNvCxnSpPr>
          <p:nvPr/>
        </p:nvCxnSpPr>
        <p:spPr bwMode="auto">
          <a:xfrm rot="10800000">
            <a:off x="5915025" y="5008563"/>
            <a:ext cx="669925" cy="249237"/>
          </a:xfrm>
          <a:prstGeom prst="curvedConnector3">
            <a:avLst>
              <a:gd name="adj1" fmla="val 88861"/>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19499" name="AutoShape 64"/>
          <p:cNvSpPr>
            <a:spLocks noChangeArrowheads="1"/>
          </p:cNvSpPr>
          <p:nvPr/>
        </p:nvSpPr>
        <p:spPr bwMode="auto">
          <a:xfrm>
            <a:off x="5156200" y="5743575"/>
            <a:ext cx="1127125" cy="354013"/>
          </a:xfrm>
          <a:prstGeom prst="wedgeEllipseCallout">
            <a:avLst>
              <a:gd name="adj1" fmla="val 51407"/>
              <a:gd name="adj2" fmla="val -198431"/>
            </a:avLst>
          </a:prstGeom>
          <a:solidFill>
            <a:schemeClr val="accent2"/>
          </a:solidFill>
          <a:ln w="6350" algn="ctr">
            <a:solidFill>
              <a:srgbClr val="00FF00"/>
            </a:solidFill>
            <a:miter lim="800000"/>
            <a:headEnd/>
            <a:tailEnd/>
          </a:ln>
        </p:spPr>
        <p:txBody>
          <a:bodyPr anchor="ctr"/>
          <a:lstStyle/>
          <a:p>
            <a:pPr defTabSz="915988"/>
            <a:r>
              <a:rPr lang="en-US" sz="1000"/>
              <a:t>Copy back on unlock</a:t>
            </a:r>
            <a:endParaRPr lang="bg-BG" sz="10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502063DE-35BB-4436-83DB-378D6ADF0637}" type="slidenum">
              <a:rPr lang="en-US" sz="600" smtClean="0"/>
              <a:pPr eaLnBrk="1" hangingPunct="1"/>
              <a:t>17</a:t>
            </a:fld>
            <a:r>
              <a:rPr lang="en-US" sz="600" smtClean="0"/>
              <a:t> / B. Bach / ID RD SW GA-M/  Nov-2010   © Continental AG</a:t>
            </a:r>
          </a:p>
        </p:txBody>
      </p:sp>
      <p:sp>
        <p:nvSpPr>
          <p:cNvPr id="20483" name="Rectangle 3"/>
          <p:cNvSpPr>
            <a:spLocks noGrp="1" noChangeArrowheads="1"/>
          </p:cNvSpPr>
          <p:nvPr>
            <p:ph type="title"/>
          </p:nvPr>
        </p:nvSpPr>
        <p:spPr/>
        <p:txBody>
          <a:bodyPr/>
          <a:lstStyle/>
          <a:p>
            <a:pPr eaLnBrk="1" hangingPunct="1"/>
            <a:r>
              <a:rPr lang="en-US" dirty="0" err="1" smtClean="0"/>
              <a:t>Artemmis</a:t>
            </a:r>
            <a:r>
              <a:rPr lang="en-US" dirty="0" smtClean="0"/>
              <a:t> Framework &amp; Tool Chain for Automotive Platforms </a:t>
            </a:r>
            <a:br>
              <a:rPr lang="en-US" dirty="0" smtClean="0"/>
            </a:br>
            <a:r>
              <a:rPr lang="en-US" dirty="0" smtClean="0"/>
              <a:t>Properties: property links</a:t>
            </a:r>
          </a:p>
        </p:txBody>
      </p:sp>
      <p:sp>
        <p:nvSpPr>
          <p:cNvPr id="20498" name="Rectangle 3"/>
          <p:cNvSpPr txBox="1">
            <a:spLocks noChangeArrowheads="1"/>
          </p:cNvSpPr>
          <p:nvPr/>
        </p:nvSpPr>
        <p:spPr bwMode="auto">
          <a:xfrm>
            <a:off x="334963" y="998538"/>
            <a:ext cx="4797425"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63513" indent="-163513" defTabSz="915988" eaLnBrk="0" hangingPunct="0">
              <a:defRPr sz="1500">
                <a:solidFill>
                  <a:schemeClr val="tx1"/>
                </a:solidFill>
                <a:latin typeface="Arial" charset="0"/>
              </a:defRPr>
            </a:lvl1pPr>
            <a:lvl2pPr marL="498475" indent="-166688"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algn="l">
              <a:lnSpc>
                <a:spcPts val="1650"/>
              </a:lnSpc>
              <a:spcAft>
                <a:spcPct val="55000"/>
              </a:spcAft>
              <a:buClr>
                <a:srgbClr val="E19900"/>
              </a:buClr>
              <a:buFont typeface="Arial" charset="0"/>
              <a:buBlip>
                <a:blip r:embed="rId3"/>
              </a:buBlip>
            </a:pPr>
            <a:endParaRPr lang="en-US" b="1" dirty="0"/>
          </a:p>
        </p:txBody>
      </p:sp>
      <p:sp>
        <p:nvSpPr>
          <p:cNvPr id="5" name="Oval 4"/>
          <p:cNvSpPr>
            <a:spLocks noChangeArrowheads="1"/>
          </p:cNvSpPr>
          <p:nvPr/>
        </p:nvSpPr>
        <p:spPr bwMode="auto">
          <a:xfrm>
            <a:off x="5149893" y="2933946"/>
            <a:ext cx="376452" cy="397820"/>
          </a:xfrm>
          <a:prstGeom prst="ellipse">
            <a:avLst/>
          </a:prstGeom>
          <a:solidFill>
            <a:srgbClr val="00FF00"/>
          </a:solidFill>
          <a:ln w="9525" algn="ctr">
            <a:solidFill>
              <a:schemeClr val="tx1"/>
            </a:solidFill>
            <a:round/>
            <a:headEnd/>
            <a:tailEnd/>
          </a:ln>
        </p:spPr>
        <p:txBody>
          <a:bodyPr wrap="none" anchor="ctr"/>
          <a:lstStyle/>
          <a:p>
            <a:endParaRPr lang="en-US" sz="1000" dirty="0"/>
          </a:p>
        </p:txBody>
      </p:sp>
      <p:sp>
        <p:nvSpPr>
          <p:cNvPr id="6" name="Oval 5"/>
          <p:cNvSpPr>
            <a:spLocks noChangeArrowheads="1"/>
          </p:cNvSpPr>
          <p:nvPr/>
        </p:nvSpPr>
        <p:spPr bwMode="auto">
          <a:xfrm>
            <a:off x="5115182" y="3456688"/>
            <a:ext cx="412537" cy="411841"/>
          </a:xfrm>
          <a:prstGeom prst="ellipse">
            <a:avLst/>
          </a:prstGeom>
          <a:solidFill>
            <a:srgbClr val="00FF00"/>
          </a:solidFill>
          <a:ln w="9525" algn="ctr">
            <a:solidFill>
              <a:schemeClr val="tx1"/>
            </a:solidFill>
            <a:round/>
            <a:headEnd/>
            <a:tailEnd/>
          </a:ln>
        </p:spPr>
        <p:txBody>
          <a:bodyPr wrap="none" anchor="ctr"/>
          <a:lstStyle/>
          <a:p>
            <a:r>
              <a:rPr lang="en-US" sz="1000" dirty="0" smtClean="0"/>
              <a:t>Frame</a:t>
            </a:r>
            <a:endParaRPr lang="en-US" sz="1000" dirty="0"/>
          </a:p>
        </p:txBody>
      </p:sp>
      <p:sp>
        <p:nvSpPr>
          <p:cNvPr id="7" name="Oval 6"/>
          <p:cNvSpPr>
            <a:spLocks noChangeArrowheads="1"/>
          </p:cNvSpPr>
          <p:nvPr/>
        </p:nvSpPr>
        <p:spPr bwMode="auto">
          <a:xfrm>
            <a:off x="4119350" y="3488650"/>
            <a:ext cx="222250" cy="192087"/>
          </a:xfrm>
          <a:prstGeom prst="ellipse">
            <a:avLst/>
          </a:prstGeom>
          <a:noFill/>
          <a:ln w="9525" algn="ctr">
            <a:solidFill>
              <a:schemeClr val="tx1"/>
            </a:solidFill>
            <a:prstDash val="dash"/>
            <a:round/>
            <a:headEnd/>
            <a:tailEnd/>
          </a:ln>
        </p:spPr>
        <p:txBody>
          <a:bodyPr wrap="none" anchor="ctr"/>
          <a:lstStyle/>
          <a:p>
            <a:r>
              <a:rPr lang="en-US" sz="1000" dirty="0"/>
              <a:t>w1</a:t>
            </a:r>
          </a:p>
        </p:txBody>
      </p:sp>
      <p:sp>
        <p:nvSpPr>
          <p:cNvPr id="8" name="Oval 7"/>
          <p:cNvSpPr>
            <a:spLocks noChangeArrowheads="1"/>
          </p:cNvSpPr>
          <p:nvPr/>
        </p:nvSpPr>
        <p:spPr bwMode="auto">
          <a:xfrm>
            <a:off x="6128542" y="3488649"/>
            <a:ext cx="220663" cy="192088"/>
          </a:xfrm>
          <a:prstGeom prst="ellipse">
            <a:avLst/>
          </a:prstGeom>
          <a:noFill/>
          <a:ln w="9525" algn="ctr">
            <a:solidFill>
              <a:schemeClr val="tx1"/>
            </a:solidFill>
            <a:prstDash val="dash"/>
            <a:round/>
            <a:headEnd/>
            <a:tailEnd/>
          </a:ln>
        </p:spPr>
        <p:txBody>
          <a:bodyPr wrap="none" anchor="ctr"/>
          <a:lstStyle/>
          <a:p>
            <a:r>
              <a:rPr lang="en-US" sz="1000" dirty="0"/>
              <a:t>w3</a:t>
            </a:r>
          </a:p>
        </p:txBody>
      </p:sp>
      <p:cxnSp>
        <p:nvCxnSpPr>
          <p:cNvPr id="9" name="AutoShape 8"/>
          <p:cNvCxnSpPr>
            <a:cxnSpLocks noChangeShapeType="1"/>
            <a:stCxn id="5" idx="4"/>
            <a:endCxn id="7" idx="0"/>
          </p:cNvCxnSpPr>
          <p:nvPr/>
        </p:nvCxnSpPr>
        <p:spPr bwMode="auto">
          <a:xfrm flipH="1">
            <a:off x="4230475" y="3331766"/>
            <a:ext cx="1107644" cy="156884"/>
          </a:xfrm>
          <a:prstGeom prst="straightConnector1">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10" name="AutoShape 9"/>
          <p:cNvCxnSpPr>
            <a:cxnSpLocks noChangeShapeType="1"/>
            <a:stCxn id="5" idx="4"/>
            <a:endCxn id="8" idx="0"/>
          </p:cNvCxnSpPr>
          <p:nvPr/>
        </p:nvCxnSpPr>
        <p:spPr bwMode="auto">
          <a:xfrm>
            <a:off x="5338119" y="3331766"/>
            <a:ext cx="900755" cy="156883"/>
          </a:xfrm>
          <a:prstGeom prst="straightConnector1">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11" name="AutoShape 10"/>
          <p:cNvCxnSpPr>
            <a:cxnSpLocks noChangeShapeType="1"/>
            <a:stCxn id="5" idx="4"/>
            <a:endCxn id="6" idx="0"/>
          </p:cNvCxnSpPr>
          <p:nvPr/>
        </p:nvCxnSpPr>
        <p:spPr bwMode="auto">
          <a:xfrm flipH="1">
            <a:off x="5321451" y="3331766"/>
            <a:ext cx="16668" cy="124922"/>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2" name="Oval 13"/>
          <p:cNvSpPr>
            <a:spLocks noChangeArrowheads="1"/>
          </p:cNvSpPr>
          <p:nvPr/>
        </p:nvSpPr>
        <p:spPr bwMode="auto">
          <a:xfrm>
            <a:off x="5351669" y="4266313"/>
            <a:ext cx="540000" cy="540000"/>
          </a:xfrm>
          <a:prstGeom prst="ellipse">
            <a:avLst/>
          </a:prstGeom>
          <a:solidFill>
            <a:srgbClr val="00FF00"/>
          </a:solidFill>
          <a:ln w="9525" algn="ctr">
            <a:solidFill>
              <a:schemeClr val="tx1"/>
            </a:solidFill>
            <a:round/>
            <a:headEnd/>
            <a:tailEnd/>
          </a:ln>
        </p:spPr>
        <p:txBody>
          <a:bodyPr wrap="none" anchor="ctr"/>
          <a:lstStyle/>
          <a:p>
            <a:r>
              <a:rPr lang="en-US" sz="1000" dirty="0" smtClean="0"/>
              <a:t>gear</a:t>
            </a:r>
            <a:endParaRPr lang="en-US" sz="1000" dirty="0"/>
          </a:p>
        </p:txBody>
      </p:sp>
      <p:sp>
        <p:nvSpPr>
          <p:cNvPr id="13" name="Oval 14"/>
          <p:cNvSpPr>
            <a:spLocks noChangeArrowheads="1"/>
          </p:cNvSpPr>
          <p:nvPr/>
        </p:nvSpPr>
        <p:spPr bwMode="auto">
          <a:xfrm>
            <a:off x="4423691" y="4266313"/>
            <a:ext cx="540000" cy="540000"/>
          </a:xfrm>
          <a:prstGeom prst="ellipse">
            <a:avLst/>
          </a:prstGeom>
          <a:solidFill>
            <a:srgbClr val="00FF00"/>
          </a:solidFill>
          <a:ln w="9525" algn="ctr">
            <a:solidFill>
              <a:schemeClr val="tx1"/>
            </a:solidFill>
            <a:round/>
            <a:headEnd/>
            <a:tailEnd/>
          </a:ln>
        </p:spPr>
        <p:txBody>
          <a:bodyPr wrap="none" anchor="ctr"/>
          <a:lstStyle/>
          <a:p>
            <a:r>
              <a:rPr lang="en-US" sz="1000" dirty="0" smtClean="0"/>
              <a:t>time</a:t>
            </a:r>
            <a:endParaRPr lang="en-US" sz="1000" dirty="0"/>
          </a:p>
        </p:txBody>
      </p:sp>
      <p:sp>
        <p:nvSpPr>
          <p:cNvPr id="14" name="Oval 15"/>
          <p:cNvSpPr>
            <a:spLocks noChangeArrowheads="1"/>
          </p:cNvSpPr>
          <p:nvPr/>
        </p:nvSpPr>
        <p:spPr bwMode="auto">
          <a:xfrm>
            <a:off x="6279647" y="4266313"/>
            <a:ext cx="540000" cy="540000"/>
          </a:xfrm>
          <a:prstGeom prst="ellipse">
            <a:avLst/>
          </a:prstGeom>
          <a:solidFill>
            <a:srgbClr val="00FF00"/>
          </a:solidFill>
          <a:ln w="9525" algn="ctr">
            <a:solidFill>
              <a:schemeClr val="tx1"/>
            </a:solidFill>
            <a:round/>
            <a:headEnd/>
            <a:tailEnd/>
          </a:ln>
        </p:spPr>
        <p:txBody>
          <a:bodyPr wrap="none" anchor="ctr"/>
          <a:lstStyle/>
          <a:p>
            <a:r>
              <a:rPr lang="en-US" sz="1000" dirty="0" smtClean="0"/>
              <a:t>Speed</a:t>
            </a:r>
            <a:br>
              <a:rPr lang="en-US" sz="1000" dirty="0" smtClean="0"/>
            </a:br>
            <a:r>
              <a:rPr lang="en-US" sz="1000" dirty="0" err="1" smtClean="0"/>
              <a:t>Avg</a:t>
            </a:r>
            <a:endParaRPr lang="en-US" sz="1000" dirty="0" smtClean="0"/>
          </a:p>
        </p:txBody>
      </p:sp>
      <p:cxnSp>
        <p:nvCxnSpPr>
          <p:cNvPr id="15" name="AutoShape 16"/>
          <p:cNvCxnSpPr>
            <a:cxnSpLocks noChangeShapeType="1"/>
            <a:stCxn id="6" idx="4"/>
            <a:endCxn id="13" idx="0"/>
          </p:cNvCxnSpPr>
          <p:nvPr/>
        </p:nvCxnSpPr>
        <p:spPr bwMode="auto">
          <a:xfrm flipH="1">
            <a:off x="4693691" y="3868529"/>
            <a:ext cx="627760" cy="397784"/>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6" name="AutoShape 17"/>
          <p:cNvCxnSpPr>
            <a:cxnSpLocks noChangeShapeType="1"/>
            <a:stCxn id="6" idx="4"/>
            <a:endCxn id="14" idx="0"/>
          </p:cNvCxnSpPr>
          <p:nvPr/>
        </p:nvCxnSpPr>
        <p:spPr bwMode="auto">
          <a:xfrm>
            <a:off x="5321451" y="3868529"/>
            <a:ext cx="1228196" cy="397784"/>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7" name="AutoShape 18"/>
          <p:cNvCxnSpPr>
            <a:cxnSpLocks noChangeShapeType="1"/>
            <a:stCxn id="6" idx="4"/>
            <a:endCxn id="12" idx="0"/>
          </p:cNvCxnSpPr>
          <p:nvPr/>
        </p:nvCxnSpPr>
        <p:spPr bwMode="auto">
          <a:xfrm>
            <a:off x="5321451" y="3868529"/>
            <a:ext cx="300218" cy="397784"/>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6" name="Oval 20"/>
          <p:cNvSpPr>
            <a:spLocks noChangeArrowheads="1"/>
          </p:cNvSpPr>
          <p:nvPr/>
        </p:nvSpPr>
        <p:spPr bwMode="auto">
          <a:xfrm>
            <a:off x="6664450" y="3868530"/>
            <a:ext cx="222250" cy="192087"/>
          </a:xfrm>
          <a:prstGeom prst="ellipse">
            <a:avLst/>
          </a:prstGeom>
          <a:noFill/>
          <a:ln w="9525" algn="ctr">
            <a:solidFill>
              <a:schemeClr val="tx1"/>
            </a:solidFill>
            <a:prstDash val="dash"/>
            <a:round/>
            <a:headEnd/>
            <a:tailEnd/>
          </a:ln>
        </p:spPr>
        <p:txBody>
          <a:bodyPr wrap="none" anchor="ctr"/>
          <a:lstStyle/>
          <a:p>
            <a:r>
              <a:rPr lang="en-US" sz="1000" dirty="0"/>
              <a:t>w5</a:t>
            </a:r>
          </a:p>
        </p:txBody>
      </p:sp>
      <p:cxnSp>
        <p:nvCxnSpPr>
          <p:cNvPr id="27" name="AutoShape 21"/>
          <p:cNvCxnSpPr>
            <a:cxnSpLocks noChangeShapeType="1"/>
            <a:stCxn id="8" idx="4"/>
            <a:endCxn id="26" idx="0"/>
          </p:cNvCxnSpPr>
          <p:nvPr/>
        </p:nvCxnSpPr>
        <p:spPr bwMode="auto">
          <a:xfrm>
            <a:off x="6238874" y="3680737"/>
            <a:ext cx="536701" cy="187793"/>
          </a:xfrm>
          <a:prstGeom prst="straightConnector1">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cxnSp>
      <p:sp>
        <p:nvSpPr>
          <p:cNvPr id="28" name="Oval 20"/>
          <p:cNvSpPr>
            <a:spLocks noChangeArrowheads="1"/>
          </p:cNvSpPr>
          <p:nvPr/>
        </p:nvSpPr>
        <p:spPr bwMode="auto">
          <a:xfrm>
            <a:off x="3248025" y="3868530"/>
            <a:ext cx="222250" cy="192088"/>
          </a:xfrm>
          <a:prstGeom prst="ellipse">
            <a:avLst/>
          </a:prstGeom>
          <a:noFill/>
          <a:ln w="9525" algn="ctr">
            <a:solidFill>
              <a:schemeClr val="tx1"/>
            </a:solidFill>
            <a:prstDash val="dash"/>
            <a:round/>
            <a:headEnd/>
            <a:tailEnd/>
          </a:ln>
        </p:spPr>
        <p:txBody>
          <a:bodyPr wrap="none" anchor="ctr"/>
          <a:lstStyle/>
          <a:p>
            <a:r>
              <a:rPr lang="en-US" sz="1000" dirty="0"/>
              <a:t>w4</a:t>
            </a:r>
          </a:p>
        </p:txBody>
      </p:sp>
      <p:cxnSp>
        <p:nvCxnSpPr>
          <p:cNvPr id="29" name="AutoShape 21"/>
          <p:cNvCxnSpPr>
            <a:cxnSpLocks noChangeShapeType="1"/>
            <a:stCxn id="7" idx="4"/>
            <a:endCxn id="28" idx="0"/>
          </p:cNvCxnSpPr>
          <p:nvPr/>
        </p:nvCxnSpPr>
        <p:spPr bwMode="auto">
          <a:xfrm flipH="1">
            <a:off x="3359150" y="3680737"/>
            <a:ext cx="871325" cy="187793"/>
          </a:xfrm>
          <a:prstGeom prst="straightConnector1">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cxnSp>
      <p:sp>
        <p:nvSpPr>
          <p:cNvPr id="30" name="Rectangle 3"/>
          <p:cNvSpPr txBox="1">
            <a:spLocks noChangeArrowheads="1"/>
          </p:cNvSpPr>
          <p:nvPr/>
        </p:nvSpPr>
        <p:spPr bwMode="auto">
          <a:xfrm>
            <a:off x="334964" y="934720"/>
            <a:ext cx="6463242" cy="1999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163513" marR="0" lvl="0" indent="-163513" algn="l" defTabSz="915988" rtl="0" eaLnBrk="0" fontAlgn="base" latinLnBrk="0" hangingPunct="0">
              <a:spcBef>
                <a:spcPct val="0"/>
              </a:spcBef>
              <a:spcAft>
                <a:spcPts val="300"/>
              </a:spcAft>
              <a:buClr>
                <a:srgbClr val="E19900"/>
              </a:buClr>
              <a:buSzTx/>
              <a:buFont typeface="Arial" charset="0"/>
              <a:buBlip>
                <a:blip r:embed="rId3"/>
              </a:buBlip>
              <a:tabLst/>
              <a:defRPr/>
            </a:pPr>
            <a:r>
              <a:rPr kumimoji="0" lang="en-US" sz="1500" b="1" i="0" u="none" strike="noStrike" kern="0" cap="none" spc="0" normalizeH="0" baseline="0" noProof="0" dirty="0" smtClean="0">
                <a:ln>
                  <a:noFill/>
                </a:ln>
                <a:solidFill>
                  <a:schemeClr val="tx1"/>
                </a:solidFill>
                <a:effectLst/>
                <a:uLnTx/>
                <a:uFillTx/>
                <a:latin typeface="+mn-lt"/>
                <a:ea typeface="+mn-ea"/>
                <a:cs typeface="+mn-cs"/>
              </a:rPr>
              <a:t>Widget property can depend</a:t>
            </a:r>
            <a:r>
              <a:rPr kumimoji="0" lang="en-US" sz="1500" b="1" i="0" u="none" strike="noStrike" kern="0" cap="none" spc="0" normalizeH="0" noProof="0" dirty="0" smtClean="0">
                <a:ln>
                  <a:noFill/>
                </a:ln>
                <a:solidFill>
                  <a:schemeClr val="tx1"/>
                </a:solidFill>
                <a:effectLst/>
                <a:uLnTx/>
                <a:uFillTx/>
                <a:latin typeface="+mn-lt"/>
                <a:ea typeface="+mn-ea"/>
                <a:cs typeface="+mn-cs"/>
              </a:rPr>
              <a:t> on another widget property</a:t>
            </a:r>
          </a:p>
          <a:p>
            <a:pPr marL="163513" marR="0" lvl="0" indent="-163513" algn="l" defTabSz="915988" rtl="0" eaLnBrk="0" fontAlgn="base" latinLnBrk="0" hangingPunct="0">
              <a:spcBef>
                <a:spcPct val="0"/>
              </a:spcBef>
              <a:spcAft>
                <a:spcPts val="300"/>
              </a:spcAft>
              <a:buClr>
                <a:srgbClr val="E19900"/>
              </a:buClr>
              <a:buSzTx/>
              <a:buFont typeface="Arial" charset="0"/>
              <a:buBlip>
                <a:blip r:embed="rId3"/>
              </a:buBlip>
              <a:tabLst/>
              <a:defRPr/>
            </a:pPr>
            <a:r>
              <a:rPr lang="en-US" b="1" kern="0" baseline="0" dirty="0" smtClean="0">
                <a:latin typeface="+mn-lt"/>
              </a:rPr>
              <a:t>When</a:t>
            </a:r>
            <a:r>
              <a:rPr lang="en-US" b="1" kern="0" dirty="0" smtClean="0">
                <a:latin typeface="+mn-lt"/>
              </a:rPr>
              <a:t> widget property is changed it notifies all widgets which depend on its property</a:t>
            </a:r>
          </a:p>
          <a:p>
            <a:pPr marL="163513" marR="0" lvl="0" indent="-163513" algn="l" defTabSz="915988" rtl="0" eaLnBrk="0" fontAlgn="base" latinLnBrk="0" hangingPunct="0">
              <a:spcBef>
                <a:spcPct val="0"/>
              </a:spcBef>
              <a:spcAft>
                <a:spcPts val="300"/>
              </a:spcAft>
              <a:buClr>
                <a:srgbClr val="E19900"/>
              </a:buClr>
              <a:buSzTx/>
              <a:buFont typeface="Arial" charset="0"/>
              <a:buBlip>
                <a:blip r:embed="rId3"/>
              </a:buBlip>
              <a:tabLst/>
              <a:defRPr/>
            </a:pPr>
            <a:r>
              <a:rPr kumimoji="0" lang="en-US" sz="1500" b="1" i="0" u="none" strike="noStrike" kern="0" cap="none" spc="0" normalizeH="0" baseline="0" noProof="0" dirty="0" smtClean="0">
                <a:ln>
                  <a:noFill/>
                </a:ln>
                <a:solidFill>
                  <a:schemeClr val="tx1"/>
                </a:solidFill>
                <a:effectLst/>
                <a:uLnTx/>
                <a:uFillTx/>
                <a:latin typeface="+mn-lt"/>
                <a:ea typeface="+mn-ea"/>
                <a:cs typeface="+mn-cs"/>
              </a:rPr>
              <a:t>Property</a:t>
            </a:r>
            <a:r>
              <a:rPr kumimoji="0" lang="en-US" sz="1500" b="1" i="0" u="none" strike="noStrike" kern="0" cap="none" spc="0" normalizeH="0" noProof="0" dirty="0" smtClean="0">
                <a:ln>
                  <a:noFill/>
                </a:ln>
                <a:solidFill>
                  <a:schemeClr val="tx1"/>
                </a:solidFill>
                <a:effectLst/>
                <a:uLnTx/>
                <a:uFillTx/>
                <a:latin typeface="+mn-lt"/>
                <a:ea typeface="+mn-ea"/>
                <a:cs typeface="+mn-cs"/>
              </a:rPr>
              <a:t> link is a reference (abstract) between properties of two widgets. It is specified as a configuration and a code for </a:t>
            </a:r>
            <a:r>
              <a:rPr kumimoji="0" lang="en-US" sz="1500" b="1" i="0" u="none" strike="noStrike" kern="0" cap="none" spc="0" normalizeH="0" noProof="0" dirty="0" smtClean="0">
                <a:ln>
                  <a:noFill/>
                </a:ln>
                <a:solidFill>
                  <a:schemeClr val="tx1"/>
                </a:solidFill>
                <a:effectLst/>
                <a:uLnTx/>
                <a:uFillTx/>
                <a:latin typeface="+mn-lt"/>
                <a:ea typeface="+mn-ea"/>
                <a:cs typeface="+mn-cs"/>
              </a:rPr>
              <a:t>notification </a:t>
            </a:r>
            <a:r>
              <a:rPr kumimoji="0" lang="en-US" sz="1500" b="1" i="0" u="none" strike="noStrike" kern="0" cap="none" spc="0" normalizeH="0" noProof="0" dirty="0" smtClean="0">
                <a:ln>
                  <a:noFill/>
                </a:ln>
                <a:solidFill>
                  <a:schemeClr val="tx1"/>
                </a:solidFill>
                <a:effectLst/>
                <a:uLnTx/>
                <a:uFillTx/>
                <a:latin typeface="+mn-lt"/>
                <a:ea typeface="+mn-ea"/>
                <a:cs typeface="+mn-cs"/>
              </a:rPr>
              <a:t>is auto generated by the tools</a:t>
            </a:r>
          </a:p>
          <a:p>
            <a:pPr marL="163513" marR="0" lvl="0" indent="-163513" algn="l" defTabSz="915988" rtl="0" eaLnBrk="0" fontAlgn="base" latinLnBrk="0" hangingPunct="0">
              <a:spcBef>
                <a:spcPct val="0"/>
              </a:spcBef>
              <a:spcAft>
                <a:spcPts val="300"/>
              </a:spcAft>
              <a:buClr>
                <a:srgbClr val="E19900"/>
              </a:buClr>
              <a:buSzTx/>
              <a:buFont typeface="Arial" charset="0"/>
              <a:buBlip>
                <a:blip r:embed="rId3"/>
              </a:buBlip>
              <a:tabLst/>
              <a:defRPr/>
            </a:pPr>
            <a:r>
              <a:rPr lang="en-US" b="1" kern="0" dirty="0" smtClean="0">
                <a:latin typeface="+mn-lt"/>
              </a:rPr>
              <a:t>Based on property links dependent widgets are notified to recalculate value of their properties</a:t>
            </a:r>
            <a:endParaRPr kumimoji="0" lang="en-US" sz="1500" b="1" i="0" u="none" strike="noStrike" kern="0" cap="none" spc="0" normalizeH="0" baseline="0" noProof="0" dirty="0" smtClean="0">
              <a:ln>
                <a:noFill/>
              </a:ln>
              <a:solidFill>
                <a:schemeClr val="tx1"/>
              </a:solidFill>
              <a:effectLst/>
              <a:uLnTx/>
              <a:uFillTx/>
              <a:latin typeface="+mn-lt"/>
              <a:ea typeface="+mn-ea"/>
              <a:cs typeface="+mn-cs"/>
            </a:endParaRPr>
          </a:p>
        </p:txBody>
      </p:sp>
      <p:sp>
        <p:nvSpPr>
          <p:cNvPr id="34" name="Rectangle 39"/>
          <p:cNvSpPr>
            <a:spLocks noChangeArrowheads="1"/>
          </p:cNvSpPr>
          <p:nvPr/>
        </p:nvSpPr>
        <p:spPr bwMode="auto">
          <a:xfrm>
            <a:off x="7238789" y="998538"/>
            <a:ext cx="2333625" cy="2858275"/>
          </a:xfrm>
          <a:prstGeom prst="rect">
            <a:avLst/>
          </a:prstGeom>
          <a:gradFill rotWithShape="1">
            <a:gsLst>
              <a:gs pos="0">
                <a:schemeClr val="bg1">
                  <a:alpha val="90000"/>
                </a:schemeClr>
              </a:gs>
              <a:gs pos="100000">
                <a:schemeClr val="bg1">
                  <a:gamma/>
                  <a:shade val="46275"/>
                  <a:invGamma/>
                  <a:alpha val="50999"/>
                </a:schemeClr>
              </a:gs>
            </a:gsLst>
            <a:lin ang="18900000" scaled="1"/>
          </a:gradFill>
          <a:ln w="25400">
            <a:solidFill>
              <a:schemeClr val="tx1"/>
            </a:solidFill>
            <a:miter lim="800000"/>
            <a:headEnd/>
            <a:tailEnd/>
          </a:ln>
          <a:effectLst/>
          <a:extLst/>
        </p:spPr>
        <p:txBody>
          <a:bodyPr wrap="none" lIns="83942" tIns="41971" rIns="83942" bIns="41971" anchor="ctr"/>
          <a:lstStyle/>
          <a:p>
            <a:pPr defTabSz="839788">
              <a:defRPr/>
            </a:pPr>
            <a:endParaRPr lang="en-US" sz="1800"/>
          </a:p>
        </p:txBody>
      </p:sp>
      <p:sp>
        <p:nvSpPr>
          <p:cNvPr id="37" name="Rectangle 42"/>
          <p:cNvSpPr>
            <a:spLocks noChangeArrowheads="1"/>
          </p:cNvSpPr>
          <p:nvPr/>
        </p:nvSpPr>
        <p:spPr bwMode="auto">
          <a:xfrm>
            <a:off x="7300828" y="1050651"/>
            <a:ext cx="678409" cy="326837"/>
          </a:xfrm>
          <a:prstGeom prst="rect">
            <a:avLst/>
          </a:prstGeom>
          <a:pattFill prst="pct90">
            <a:fgClr>
              <a:schemeClr val="bg1">
                <a:alpha val="50980"/>
              </a:schemeClr>
            </a:fgClr>
            <a:bgClr>
              <a:srgbClr val="767676">
                <a:alpha val="50980"/>
              </a:srgbClr>
            </a:bgClr>
          </a:patt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nchor="ctr"/>
          <a:lstStyle/>
          <a:p>
            <a:pPr defTabSz="839788"/>
            <a:r>
              <a:rPr lang="en-US" sz="1600" dirty="0" smtClean="0"/>
              <a:t>10:25</a:t>
            </a:r>
            <a:endParaRPr lang="en-US" sz="1600" dirty="0"/>
          </a:p>
        </p:txBody>
      </p:sp>
      <p:sp>
        <p:nvSpPr>
          <p:cNvPr id="48" name="Line 54"/>
          <p:cNvSpPr>
            <a:spLocks noChangeShapeType="1"/>
          </p:cNvSpPr>
          <p:nvPr/>
        </p:nvSpPr>
        <p:spPr bwMode="auto">
          <a:xfrm>
            <a:off x="7248315" y="1418128"/>
            <a:ext cx="233362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Rectangle 42"/>
          <p:cNvSpPr>
            <a:spLocks noChangeArrowheads="1"/>
          </p:cNvSpPr>
          <p:nvPr/>
        </p:nvSpPr>
        <p:spPr bwMode="auto">
          <a:xfrm>
            <a:off x="9170777" y="1050651"/>
            <a:ext cx="339204" cy="326837"/>
          </a:xfrm>
          <a:prstGeom prst="rect">
            <a:avLst/>
          </a:prstGeom>
          <a:pattFill prst="pct90">
            <a:fgClr>
              <a:schemeClr val="bg1">
                <a:alpha val="50980"/>
              </a:schemeClr>
            </a:fgClr>
            <a:bgClr>
              <a:srgbClr val="767676">
                <a:alpha val="50980"/>
              </a:srgbClr>
            </a:bgClr>
          </a:patt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nchor="ctr"/>
          <a:lstStyle/>
          <a:p>
            <a:pPr defTabSz="839788"/>
            <a:r>
              <a:rPr lang="en-US" sz="1600" dirty="0" smtClean="0"/>
              <a:t>5</a:t>
            </a:r>
            <a:endParaRPr lang="en-US" sz="1600" dirty="0"/>
          </a:p>
        </p:txBody>
      </p:sp>
      <p:sp>
        <p:nvSpPr>
          <p:cNvPr id="53" name="Line 54"/>
          <p:cNvSpPr>
            <a:spLocks noChangeShapeType="1"/>
          </p:cNvSpPr>
          <p:nvPr/>
        </p:nvSpPr>
        <p:spPr bwMode="auto">
          <a:xfrm>
            <a:off x="7238789" y="3455446"/>
            <a:ext cx="233362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Rectangle 42"/>
          <p:cNvSpPr>
            <a:spLocks noChangeArrowheads="1"/>
          </p:cNvSpPr>
          <p:nvPr/>
        </p:nvSpPr>
        <p:spPr bwMode="auto">
          <a:xfrm>
            <a:off x="8405602" y="3488649"/>
            <a:ext cx="1104379" cy="326837"/>
          </a:xfrm>
          <a:prstGeom prst="rect">
            <a:avLst/>
          </a:prstGeom>
          <a:pattFill prst="pct90">
            <a:fgClr>
              <a:schemeClr val="bg1">
                <a:alpha val="50980"/>
              </a:schemeClr>
            </a:fgClr>
            <a:bgClr>
              <a:srgbClr val="767676">
                <a:alpha val="50980"/>
              </a:srgbClr>
            </a:bgClr>
          </a:patt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nchor="ctr"/>
          <a:lstStyle/>
          <a:p>
            <a:pPr algn="r" defTabSz="839788"/>
            <a:r>
              <a:rPr lang="en-US" sz="1600" dirty="0" smtClean="0"/>
              <a:t>57.3 km</a:t>
            </a:r>
            <a:endParaRPr lang="en-US" sz="1600" dirty="0"/>
          </a:p>
        </p:txBody>
      </p:sp>
      <p:sp>
        <p:nvSpPr>
          <p:cNvPr id="56" name="Rectangle 42"/>
          <p:cNvSpPr>
            <a:spLocks noChangeArrowheads="1"/>
          </p:cNvSpPr>
          <p:nvPr/>
        </p:nvSpPr>
        <p:spPr bwMode="auto">
          <a:xfrm>
            <a:off x="7249691" y="3488649"/>
            <a:ext cx="1155912" cy="326837"/>
          </a:xfrm>
          <a:prstGeom prst="rect">
            <a:avLst/>
          </a:prstGeom>
          <a:pattFill prst="pct90">
            <a:fgClr>
              <a:schemeClr val="bg1">
                <a:alpha val="50980"/>
              </a:schemeClr>
            </a:fgClr>
            <a:bgClr>
              <a:srgbClr val="767676">
                <a:alpha val="50980"/>
              </a:srgbClr>
            </a:bgClr>
          </a:patt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83942" tIns="41971" rIns="83942" bIns="41971" anchor="ctr"/>
          <a:lstStyle/>
          <a:p>
            <a:pPr algn="l" defTabSz="839788"/>
            <a:r>
              <a:rPr lang="en-US" sz="1600" dirty="0" smtClean="0"/>
              <a:t>trip: 00:45</a:t>
            </a:r>
            <a:endParaRPr lang="en-US" sz="1600" dirty="0"/>
          </a:p>
        </p:txBody>
      </p:sp>
      <p:sp>
        <p:nvSpPr>
          <p:cNvPr id="97" name="Oval 15"/>
          <p:cNvSpPr>
            <a:spLocks noChangeArrowheads="1"/>
          </p:cNvSpPr>
          <p:nvPr/>
        </p:nvSpPr>
        <p:spPr bwMode="auto">
          <a:xfrm>
            <a:off x="7207625" y="4266313"/>
            <a:ext cx="540000" cy="540000"/>
          </a:xfrm>
          <a:prstGeom prst="ellipse">
            <a:avLst/>
          </a:prstGeom>
          <a:solidFill>
            <a:srgbClr val="00FF00"/>
          </a:solidFill>
          <a:ln w="9525" algn="ctr">
            <a:solidFill>
              <a:schemeClr val="tx1"/>
            </a:solidFill>
            <a:round/>
            <a:headEnd/>
            <a:tailEnd/>
          </a:ln>
        </p:spPr>
        <p:txBody>
          <a:bodyPr wrap="none" anchor="ctr"/>
          <a:lstStyle/>
          <a:p>
            <a:r>
              <a:rPr lang="en-US" sz="1000" dirty="0" smtClean="0"/>
              <a:t>Trip</a:t>
            </a:r>
            <a:br>
              <a:rPr lang="en-US" sz="1000" dirty="0" smtClean="0"/>
            </a:br>
            <a:r>
              <a:rPr lang="en-US" sz="1000" dirty="0" smtClean="0"/>
              <a:t>time</a:t>
            </a:r>
            <a:endParaRPr lang="en-US" sz="1000" dirty="0"/>
          </a:p>
        </p:txBody>
      </p:sp>
      <p:cxnSp>
        <p:nvCxnSpPr>
          <p:cNvPr id="98" name="AutoShape 17"/>
          <p:cNvCxnSpPr>
            <a:cxnSpLocks noChangeShapeType="1"/>
            <a:stCxn id="6" idx="4"/>
            <a:endCxn id="97" idx="0"/>
          </p:cNvCxnSpPr>
          <p:nvPr/>
        </p:nvCxnSpPr>
        <p:spPr bwMode="auto">
          <a:xfrm>
            <a:off x="5321451" y="3868529"/>
            <a:ext cx="2156174" cy="397784"/>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05" name="Rectangle 104"/>
          <p:cNvSpPr/>
          <p:nvPr/>
        </p:nvSpPr>
        <p:spPr bwMode="auto">
          <a:xfrm>
            <a:off x="7315022" y="2933945"/>
            <a:ext cx="2194959" cy="4796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5988" rtl="0" eaLnBrk="1" fontAlgn="base" latinLnBrk="0" hangingPunct="1">
              <a:lnSpc>
                <a:spcPct val="100000"/>
              </a:lnSpc>
              <a:spcBef>
                <a:spcPct val="0"/>
              </a:spcBef>
              <a:spcAft>
                <a:spcPct val="0"/>
              </a:spcAft>
              <a:buClrTx/>
              <a:buSzTx/>
              <a:buFontTx/>
              <a:buNone/>
              <a:tabLst/>
            </a:pPr>
            <a:endParaRPr kumimoji="0" lang="en-US" sz="1500" b="0" i="0" u="none" strike="noStrike" cap="none" normalizeH="0" baseline="0" dirty="0" smtClean="0">
              <a:ln>
                <a:noFill/>
              </a:ln>
              <a:solidFill>
                <a:schemeClr val="tx1"/>
              </a:solidFill>
              <a:effectLst/>
              <a:latin typeface="Arial" charset="0"/>
            </a:endParaRPr>
          </a:p>
        </p:txBody>
      </p:sp>
      <p:sp>
        <p:nvSpPr>
          <p:cNvPr id="104" name="Text Box 50"/>
          <p:cNvSpPr txBox="1">
            <a:spLocks noChangeArrowheads="1"/>
          </p:cNvSpPr>
          <p:nvPr/>
        </p:nvSpPr>
        <p:spPr bwMode="auto">
          <a:xfrm>
            <a:off x="7394172" y="3000783"/>
            <a:ext cx="2050478" cy="330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3942" tIns="41971" rIns="83942" bIns="41971">
            <a:spAutoFit/>
          </a:bodyPr>
          <a:lstStyle>
            <a:lvl1pPr defTabSz="839788" eaLnBrk="0" hangingPunct="0">
              <a:defRPr sz="1500">
                <a:solidFill>
                  <a:schemeClr val="tx1"/>
                </a:solidFill>
                <a:latin typeface="Arial" charset="0"/>
              </a:defRPr>
            </a:lvl1pPr>
            <a:lvl2pPr marL="742950" indent="-285750" defTabSz="839788" eaLnBrk="0" hangingPunct="0">
              <a:defRPr sz="1500">
                <a:solidFill>
                  <a:schemeClr val="tx1"/>
                </a:solidFill>
                <a:latin typeface="Arial" charset="0"/>
              </a:defRPr>
            </a:lvl2pPr>
            <a:lvl3pPr marL="1143000" indent="-228600" defTabSz="839788" eaLnBrk="0" hangingPunct="0">
              <a:defRPr sz="1500">
                <a:solidFill>
                  <a:schemeClr val="tx1"/>
                </a:solidFill>
                <a:latin typeface="Arial" charset="0"/>
              </a:defRPr>
            </a:lvl3pPr>
            <a:lvl4pPr marL="1600200" indent="-228600" defTabSz="839788" eaLnBrk="0" hangingPunct="0">
              <a:defRPr sz="1500">
                <a:solidFill>
                  <a:schemeClr val="tx1"/>
                </a:solidFill>
                <a:latin typeface="Arial" charset="0"/>
              </a:defRPr>
            </a:lvl4pPr>
            <a:lvl5pPr marL="2057400" indent="-228600" defTabSz="839788" eaLnBrk="0" hangingPunct="0">
              <a:defRPr sz="1500">
                <a:solidFill>
                  <a:schemeClr val="tx1"/>
                </a:solidFill>
                <a:latin typeface="Arial" charset="0"/>
              </a:defRPr>
            </a:lvl5pPr>
            <a:lvl6pPr marL="2514600" indent="-228600" algn="ctr" defTabSz="839788" eaLnBrk="0" fontAlgn="base" hangingPunct="0">
              <a:spcBef>
                <a:spcPct val="0"/>
              </a:spcBef>
              <a:spcAft>
                <a:spcPct val="0"/>
              </a:spcAft>
              <a:defRPr sz="1500">
                <a:solidFill>
                  <a:schemeClr val="tx1"/>
                </a:solidFill>
                <a:latin typeface="Arial" charset="0"/>
              </a:defRPr>
            </a:lvl6pPr>
            <a:lvl7pPr marL="2971800" indent="-228600" algn="ctr" defTabSz="839788" eaLnBrk="0" fontAlgn="base" hangingPunct="0">
              <a:spcBef>
                <a:spcPct val="0"/>
              </a:spcBef>
              <a:spcAft>
                <a:spcPct val="0"/>
              </a:spcAft>
              <a:defRPr sz="1500">
                <a:solidFill>
                  <a:schemeClr val="tx1"/>
                </a:solidFill>
                <a:latin typeface="Arial" charset="0"/>
              </a:defRPr>
            </a:lvl7pPr>
            <a:lvl8pPr marL="3429000" indent="-228600" algn="ctr" defTabSz="839788" eaLnBrk="0" fontAlgn="base" hangingPunct="0">
              <a:spcBef>
                <a:spcPct val="0"/>
              </a:spcBef>
              <a:spcAft>
                <a:spcPct val="0"/>
              </a:spcAft>
              <a:defRPr sz="1500">
                <a:solidFill>
                  <a:schemeClr val="tx1"/>
                </a:solidFill>
                <a:latin typeface="Arial" charset="0"/>
              </a:defRPr>
            </a:lvl8pPr>
            <a:lvl9pPr marL="3886200" indent="-228600" algn="ctr" defTabSz="839788" eaLnBrk="0" fontAlgn="base" hangingPunct="0">
              <a:spcBef>
                <a:spcPct val="0"/>
              </a:spcBef>
              <a:spcAft>
                <a:spcPct val="0"/>
              </a:spcAft>
              <a:defRPr sz="1500">
                <a:solidFill>
                  <a:schemeClr val="tx1"/>
                </a:solidFill>
                <a:latin typeface="Arial" charset="0"/>
              </a:defRPr>
            </a:lvl9pPr>
          </a:lstStyle>
          <a:p>
            <a:pPr algn="l" eaLnBrk="1" hangingPunct="1"/>
            <a:r>
              <a:rPr lang="en-US" sz="1600" dirty="0" smtClean="0"/>
              <a:t>Speed: 76.4 km/h</a:t>
            </a:r>
            <a:endParaRPr lang="en-US" sz="1600" dirty="0"/>
          </a:p>
        </p:txBody>
      </p:sp>
      <p:sp>
        <p:nvSpPr>
          <p:cNvPr id="106" name="TextBox 105"/>
          <p:cNvSpPr txBox="1"/>
          <p:nvPr/>
        </p:nvSpPr>
        <p:spPr>
          <a:xfrm>
            <a:off x="7363924" y="2810834"/>
            <a:ext cx="694421" cy="246221"/>
          </a:xfrm>
          <a:prstGeom prst="rect">
            <a:avLst/>
          </a:prstGeom>
          <a:solidFill>
            <a:schemeClr val="bg1">
              <a:lumMod val="85000"/>
            </a:schemeClr>
          </a:solidFill>
        </p:spPr>
        <p:txBody>
          <a:bodyPr wrap="square" rtlCol="0">
            <a:spAutoFit/>
          </a:bodyPr>
          <a:lstStyle/>
          <a:p>
            <a:r>
              <a:rPr lang="en-US" sz="1000" dirty="0" smtClean="0"/>
              <a:t>Average:</a:t>
            </a:r>
            <a:endParaRPr lang="en-US" sz="1000" dirty="0"/>
          </a:p>
        </p:txBody>
      </p:sp>
      <p:sp>
        <p:nvSpPr>
          <p:cNvPr id="110" name="Oval 15"/>
          <p:cNvSpPr>
            <a:spLocks noChangeArrowheads="1"/>
          </p:cNvSpPr>
          <p:nvPr/>
        </p:nvSpPr>
        <p:spPr bwMode="auto">
          <a:xfrm>
            <a:off x="8135603" y="4266313"/>
            <a:ext cx="540000" cy="540000"/>
          </a:xfrm>
          <a:prstGeom prst="ellipse">
            <a:avLst/>
          </a:prstGeom>
          <a:solidFill>
            <a:srgbClr val="00FF00"/>
          </a:solidFill>
          <a:ln w="9525" algn="ctr">
            <a:solidFill>
              <a:schemeClr val="tx1"/>
            </a:solidFill>
            <a:round/>
            <a:headEnd/>
            <a:tailEnd/>
          </a:ln>
        </p:spPr>
        <p:txBody>
          <a:bodyPr wrap="none" anchor="ctr"/>
          <a:lstStyle/>
          <a:p>
            <a:r>
              <a:rPr lang="en-US" sz="1000" dirty="0" smtClean="0"/>
              <a:t>Trip</a:t>
            </a:r>
            <a:br>
              <a:rPr lang="en-US" sz="1000" dirty="0" smtClean="0"/>
            </a:br>
            <a:r>
              <a:rPr lang="en-US" sz="1000" dirty="0" smtClean="0"/>
              <a:t>Dist</a:t>
            </a:r>
            <a:endParaRPr lang="en-US" sz="1000" dirty="0"/>
          </a:p>
        </p:txBody>
      </p:sp>
      <p:cxnSp>
        <p:nvCxnSpPr>
          <p:cNvPr id="111" name="AutoShape 17"/>
          <p:cNvCxnSpPr>
            <a:cxnSpLocks noChangeShapeType="1"/>
            <a:stCxn id="6" idx="4"/>
            <a:endCxn id="110" idx="0"/>
          </p:cNvCxnSpPr>
          <p:nvPr/>
        </p:nvCxnSpPr>
        <p:spPr bwMode="auto">
          <a:xfrm>
            <a:off x="5321451" y="3868529"/>
            <a:ext cx="3084152" cy="397784"/>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15" name="Oval 14"/>
          <p:cNvSpPr>
            <a:spLocks noChangeArrowheads="1"/>
          </p:cNvSpPr>
          <p:nvPr/>
        </p:nvSpPr>
        <p:spPr bwMode="auto">
          <a:xfrm>
            <a:off x="3495713" y="4266313"/>
            <a:ext cx="540000" cy="540000"/>
          </a:xfrm>
          <a:prstGeom prst="ellipse">
            <a:avLst/>
          </a:prstGeom>
          <a:noFill/>
          <a:ln w="9525" algn="ctr">
            <a:solidFill>
              <a:schemeClr val="tx1"/>
            </a:solidFill>
            <a:round/>
            <a:headEnd/>
            <a:tailEnd/>
          </a:ln>
        </p:spPr>
        <p:txBody>
          <a:bodyPr wrap="none" anchor="ctr"/>
          <a:lstStyle/>
          <a:p>
            <a:r>
              <a:rPr lang="en-US" sz="1000" dirty="0" smtClean="0"/>
              <a:t>Start</a:t>
            </a:r>
            <a:br>
              <a:rPr lang="en-US" sz="1000" dirty="0" smtClean="0"/>
            </a:br>
            <a:r>
              <a:rPr lang="en-US" sz="1000" dirty="0" smtClean="0"/>
              <a:t>dist</a:t>
            </a:r>
            <a:endParaRPr lang="en-US" sz="1000" dirty="0"/>
          </a:p>
        </p:txBody>
      </p:sp>
      <p:cxnSp>
        <p:nvCxnSpPr>
          <p:cNvPr id="116" name="AutoShape 16"/>
          <p:cNvCxnSpPr>
            <a:cxnSpLocks noChangeShapeType="1"/>
            <a:stCxn id="5" idx="4"/>
            <a:endCxn id="115" idx="0"/>
          </p:cNvCxnSpPr>
          <p:nvPr/>
        </p:nvCxnSpPr>
        <p:spPr bwMode="auto">
          <a:xfrm flipH="1">
            <a:off x="3765713" y="3331766"/>
            <a:ext cx="1572406" cy="93454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17" name="Oval 14"/>
          <p:cNvSpPr>
            <a:spLocks noChangeArrowheads="1"/>
          </p:cNvSpPr>
          <p:nvPr/>
        </p:nvSpPr>
        <p:spPr bwMode="auto">
          <a:xfrm>
            <a:off x="2567735" y="4266313"/>
            <a:ext cx="540000" cy="540000"/>
          </a:xfrm>
          <a:prstGeom prst="ellipse">
            <a:avLst/>
          </a:prstGeom>
          <a:noFill/>
          <a:ln w="9525" algn="ctr">
            <a:solidFill>
              <a:schemeClr val="tx1"/>
            </a:solidFill>
            <a:round/>
            <a:headEnd/>
            <a:tailEnd/>
          </a:ln>
        </p:spPr>
        <p:txBody>
          <a:bodyPr wrap="none" anchor="ctr"/>
          <a:lstStyle/>
          <a:p>
            <a:r>
              <a:rPr lang="en-US" sz="1000" dirty="0" smtClean="0"/>
              <a:t>Start</a:t>
            </a:r>
            <a:br>
              <a:rPr lang="en-US" sz="1000" dirty="0" smtClean="0"/>
            </a:br>
            <a:r>
              <a:rPr lang="en-US" sz="1000" dirty="0" smtClean="0"/>
              <a:t>time</a:t>
            </a:r>
            <a:endParaRPr lang="en-US" sz="1000" dirty="0"/>
          </a:p>
        </p:txBody>
      </p:sp>
      <p:cxnSp>
        <p:nvCxnSpPr>
          <p:cNvPr id="118" name="AutoShape 16"/>
          <p:cNvCxnSpPr>
            <a:cxnSpLocks noChangeShapeType="1"/>
            <a:stCxn id="5" idx="4"/>
            <a:endCxn id="117" idx="0"/>
          </p:cNvCxnSpPr>
          <p:nvPr/>
        </p:nvCxnSpPr>
        <p:spPr bwMode="auto">
          <a:xfrm flipH="1">
            <a:off x="2837735" y="3331766"/>
            <a:ext cx="2500384" cy="934547"/>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43" name="Straight Arrow Connector 142"/>
          <p:cNvCxnSpPr>
            <a:stCxn id="13" idx="0"/>
            <a:endCxn id="37" idx="1"/>
          </p:cNvCxnSpPr>
          <p:nvPr/>
        </p:nvCxnSpPr>
        <p:spPr bwMode="auto">
          <a:xfrm rot="5400000" flipH="1" flipV="1">
            <a:off x="4471138" y="1436624"/>
            <a:ext cx="3052243" cy="2607137"/>
          </a:xfrm>
          <a:prstGeom prst="curvedConnector2">
            <a:avLst/>
          </a:prstGeom>
          <a:solidFill>
            <a:schemeClr val="accent1"/>
          </a:solidFill>
          <a:ln w="9525" cap="flat" cmpd="sng" algn="ctr">
            <a:solidFill>
              <a:srgbClr val="00B05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5" name="Straight Arrow Connector 142"/>
          <p:cNvCxnSpPr>
            <a:stCxn id="12" idx="0"/>
            <a:endCxn id="52" idx="1"/>
          </p:cNvCxnSpPr>
          <p:nvPr/>
        </p:nvCxnSpPr>
        <p:spPr bwMode="auto">
          <a:xfrm rot="5400000" flipH="1" flipV="1">
            <a:off x="5870102" y="965638"/>
            <a:ext cx="3052243" cy="3549108"/>
          </a:xfrm>
          <a:prstGeom prst="curvedConnector2">
            <a:avLst/>
          </a:prstGeom>
          <a:solidFill>
            <a:schemeClr val="accent1"/>
          </a:solidFill>
          <a:ln w="9525" cap="flat" cmpd="sng" algn="ctr">
            <a:solidFill>
              <a:srgbClr val="00B05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2" name="Straight Arrow Connector 142"/>
          <p:cNvCxnSpPr>
            <a:stCxn id="14" idx="0"/>
            <a:endCxn id="104" idx="1"/>
          </p:cNvCxnSpPr>
          <p:nvPr/>
        </p:nvCxnSpPr>
        <p:spPr bwMode="auto">
          <a:xfrm rot="5400000" flipH="1" flipV="1">
            <a:off x="6421890" y="3294032"/>
            <a:ext cx="1100038" cy="844525"/>
          </a:xfrm>
          <a:prstGeom prst="curvedConnector2">
            <a:avLst/>
          </a:prstGeom>
          <a:solidFill>
            <a:schemeClr val="accent1"/>
          </a:solidFill>
          <a:ln w="9525" cap="flat" cmpd="sng" algn="ctr">
            <a:solidFill>
              <a:srgbClr val="00B05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8" name="Straight Arrow Connector 142"/>
          <p:cNvCxnSpPr>
            <a:stCxn id="97" idx="0"/>
            <a:endCxn id="56" idx="2"/>
          </p:cNvCxnSpPr>
          <p:nvPr/>
        </p:nvCxnSpPr>
        <p:spPr bwMode="auto">
          <a:xfrm rot="5400000" flipH="1" flipV="1">
            <a:off x="7427223" y="3865889"/>
            <a:ext cx="450827" cy="350022"/>
          </a:xfrm>
          <a:prstGeom prst="curvedConnector3">
            <a:avLst>
              <a:gd name="adj1" fmla="val 50000"/>
            </a:avLst>
          </a:prstGeom>
          <a:solidFill>
            <a:schemeClr val="accent1"/>
          </a:solidFill>
          <a:ln w="9525" cap="flat" cmpd="sng" algn="ctr">
            <a:solidFill>
              <a:srgbClr val="00B05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1" name="Straight Arrow Connector 142"/>
          <p:cNvCxnSpPr>
            <a:stCxn id="110" idx="6"/>
            <a:endCxn id="54" idx="2"/>
          </p:cNvCxnSpPr>
          <p:nvPr/>
        </p:nvCxnSpPr>
        <p:spPr bwMode="auto">
          <a:xfrm flipV="1">
            <a:off x="8675603" y="3815486"/>
            <a:ext cx="282189" cy="720827"/>
          </a:xfrm>
          <a:prstGeom prst="curvedConnector2">
            <a:avLst/>
          </a:prstGeom>
          <a:solidFill>
            <a:schemeClr val="accent1"/>
          </a:solidFill>
          <a:ln w="9525" cap="flat" cmpd="sng" algn="ctr">
            <a:solidFill>
              <a:srgbClr val="00B05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5" name="Rectangle 5"/>
          <p:cNvSpPr>
            <a:spLocks noChangeArrowheads="1"/>
          </p:cNvSpPr>
          <p:nvPr/>
        </p:nvSpPr>
        <p:spPr bwMode="auto">
          <a:xfrm>
            <a:off x="587515" y="3856812"/>
            <a:ext cx="810090" cy="2086788"/>
          </a:xfrm>
          <a:prstGeom prst="rect">
            <a:avLst/>
          </a:prstGeom>
          <a:gradFill rotWithShape="0">
            <a:gsLst>
              <a:gs pos="0">
                <a:schemeClr val="accent1"/>
              </a:gs>
              <a:gs pos="100000">
                <a:srgbClr val="FFFFFF"/>
              </a:gs>
            </a:gsLst>
            <a:lin ang="5400000" scaled="1"/>
          </a:gradFill>
          <a:ln w="9525">
            <a:solidFill>
              <a:schemeClr val="tx1"/>
            </a:solidFill>
            <a:miter lim="800000"/>
            <a:headEnd/>
            <a:tailEnd/>
          </a:ln>
        </p:spPr>
        <p:txBody>
          <a:bodyPr wrap="none" lIns="83969" tIns="41985" rIns="83969" bIns="41985"/>
          <a:lstStyle/>
          <a:p>
            <a:pPr defTabSz="839788"/>
            <a:r>
              <a:rPr lang="de-DE" sz="1300" b="1" dirty="0" smtClean="0"/>
              <a:t>API</a:t>
            </a:r>
          </a:p>
          <a:p>
            <a:pPr defTabSz="839788"/>
            <a:r>
              <a:rPr lang="de-DE" sz="1300" b="1" dirty="0" smtClean="0"/>
              <a:t>(DPOOL)</a:t>
            </a:r>
            <a:endParaRPr lang="en-US" sz="1300" b="1" dirty="0"/>
          </a:p>
        </p:txBody>
      </p:sp>
      <p:sp>
        <p:nvSpPr>
          <p:cNvPr id="166" name="Rectangle 7"/>
          <p:cNvSpPr>
            <a:spLocks noChangeArrowheads="1"/>
          </p:cNvSpPr>
          <p:nvPr/>
        </p:nvSpPr>
        <p:spPr bwMode="auto">
          <a:xfrm>
            <a:off x="766903" y="4602863"/>
            <a:ext cx="512762" cy="207962"/>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dirty="0" smtClean="0"/>
              <a:t>time</a:t>
            </a:r>
            <a:endParaRPr lang="en-US" sz="1100" b="1" dirty="0"/>
          </a:p>
        </p:txBody>
      </p:sp>
      <p:sp>
        <p:nvSpPr>
          <p:cNvPr id="167" name="Rectangle 8"/>
          <p:cNvSpPr>
            <a:spLocks noChangeArrowheads="1"/>
          </p:cNvSpPr>
          <p:nvPr/>
        </p:nvSpPr>
        <p:spPr bwMode="auto">
          <a:xfrm>
            <a:off x="766903" y="4861899"/>
            <a:ext cx="512762" cy="206375"/>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dirty="0" smtClean="0"/>
              <a:t>dist</a:t>
            </a:r>
            <a:endParaRPr lang="en-US" sz="1100" b="1" dirty="0"/>
          </a:p>
        </p:txBody>
      </p:sp>
      <p:sp>
        <p:nvSpPr>
          <p:cNvPr id="168" name="Rectangle 24"/>
          <p:cNvSpPr>
            <a:spLocks noChangeArrowheads="1"/>
          </p:cNvSpPr>
          <p:nvPr/>
        </p:nvSpPr>
        <p:spPr bwMode="auto">
          <a:xfrm>
            <a:off x="766903" y="5376797"/>
            <a:ext cx="512762" cy="206375"/>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dirty="0" smtClean="0"/>
              <a:t>gear</a:t>
            </a:r>
            <a:endParaRPr lang="en-US" sz="1100" b="1" dirty="0"/>
          </a:p>
        </p:txBody>
      </p:sp>
      <p:sp>
        <p:nvSpPr>
          <p:cNvPr id="169" name="Rectangle 25"/>
          <p:cNvSpPr>
            <a:spLocks noChangeArrowheads="1"/>
          </p:cNvSpPr>
          <p:nvPr/>
        </p:nvSpPr>
        <p:spPr bwMode="auto">
          <a:xfrm>
            <a:off x="766903" y="5119348"/>
            <a:ext cx="512762" cy="206375"/>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dirty="0" smtClean="0"/>
              <a:t>oil</a:t>
            </a:r>
            <a:endParaRPr lang="en-US" sz="1100" b="1" dirty="0"/>
          </a:p>
        </p:txBody>
      </p:sp>
      <p:cxnSp>
        <p:nvCxnSpPr>
          <p:cNvPr id="170" name="Straight Arrow Connector 142"/>
          <p:cNvCxnSpPr>
            <a:stCxn id="117" idx="2"/>
            <a:endCxn id="166" idx="3"/>
          </p:cNvCxnSpPr>
          <p:nvPr/>
        </p:nvCxnSpPr>
        <p:spPr bwMode="auto">
          <a:xfrm rot="10800000" flipV="1">
            <a:off x="1279665" y="4536312"/>
            <a:ext cx="1288070" cy="170531"/>
          </a:xfrm>
          <a:prstGeom prst="curvedConnector3">
            <a:avLst>
              <a:gd name="adj1" fmla="val 50000"/>
            </a:avLst>
          </a:prstGeom>
          <a:solidFill>
            <a:schemeClr val="accent1"/>
          </a:solidFill>
          <a:ln w="9525" cap="flat" cmpd="sng" algn="ctr">
            <a:solidFill>
              <a:srgbClr val="7030A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4" name="Straight Arrow Connector 142"/>
          <p:cNvCxnSpPr>
            <a:stCxn id="115" idx="4"/>
            <a:endCxn id="167" idx="3"/>
          </p:cNvCxnSpPr>
          <p:nvPr/>
        </p:nvCxnSpPr>
        <p:spPr bwMode="auto">
          <a:xfrm rot="5400000">
            <a:off x="2443302" y="3642676"/>
            <a:ext cx="158774" cy="2486048"/>
          </a:xfrm>
          <a:prstGeom prst="curvedConnector2">
            <a:avLst/>
          </a:prstGeom>
          <a:solidFill>
            <a:schemeClr val="accent1"/>
          </a:solidFill>
          <a:ln w="9525" cap="flat" cmpd="sng" algn="ctr">
            <a:solidFill>
              <a:srgbClr val="7030A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5" name="AutoShape 27"/>
          <p:cNvSpPr>
            <a:spLocks noChangeArrowheads="1"/>
          </p:cNvSpPr>
          <p:nvPr/>
        </p:nvSpPr>
        <p:spPr bwMode="auto">
          <a:xfrm>
            <a:off x="1217585" y="3413634"/>
            <a:ext cx="1060450" cy="388937"/>
          </a:xfrm>
          <a:prstGeom prst="roundRect">
            <a:avLst>
              <a:gd name="adj" fmla="val 16667"/>
            </a:avLst>
          </a:prstGeom>
          <a:solidFill>
            <a:srgbClr val="FF9900"/>
          </a:solidFill>
          <a:ln w="9525" algn="ctr">
            <a:solidFill>
              <a:schemeClr val="tx1"/>
            </a:solidFill>
            <a:round/>
            <a:headEnd/>
            <a:tailEnd/>
          </a:ln>
        </p:spPr>
        <p:txBody>
          <a:bodyPr wrap="none" lIns="83958" tIns="41979" rIns="83958" bIns="41979" anchor="ctr"/>
          <a:lstStyle/>
          <a:p>
            <a:pPr defTabSz="915988"/>
            <a:r>
              <a:rPr lang="en-US" sz="1200" dirty="0" err="1" smtClean="0"/>
              <a:t>StartTrip</a:t>
            </a:r>
            <a:endParaRPr lang="en-US" sz="1200" dirty="0" smtClean="0"/>
          </a:p>
          <a:p>
            <a:pPr defTabSz="915988"/>
            <a:r>
              <a:rPr lang="en-US" sz="1200" dirty="0" smtClean="0"/>
              <a:t>Direct Message</a:t>
            </a:r>
            <a:endParaRPr lang="en-US" sz="1200" dirty="0"/>
          </a:p>
        </p:txBody>
      </p:sp>
      <p:cxnSp>
        <p:nvCxnSpPr>
          <p:cNvPr id="187" name="Straight Arrow Connector 186"/>
          <p:cNvCxnSpPr>
            <a:stCxn id="185" idx="2"/>
            <a:endCxn id="117" idx="0"/>
          </p:cNvCxnSpPr>
          <p:nvPr/>
        </p:nvCxnSpPr>
        <p:spPr bwMode="auto">
          <a:xfrm>
            <a:off x="1747810" y="3802571"/>
            <a:ext cx="1089925" cy="463742"/>
          </a:xfrm>
          <a:prstGeom prst="straightConnector1">
            <a:avLst/>
          </a:prstGeom>
          <a:solidFill>
            <a:schemeClr val="accent1"/>
          </a:solidFill>
          <a:ln w="9525" cap="flat" cmpd="sng" algn="ctr">
            <a:solidFill>
              <a:srgbClr val="7030A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9" name="Straight Arrow Connector 188"/>
          <p:cNvCxnSpPr>
            <a:stCxn id="185" idx="2"/>
            <a:endCxn id="115" idx="1"/>
          </p:cNvCxnSpPr>
          <p:nvPr/>
        </p:nvCxnSpPr>
        <p:spPr bwMode="auto">
          <a:xfrm>
            <a:off x="1747810" y="3802571"/>
            <a:ext cx="1826984" cy="542823"/>
          </a:xfrm>
          <a:prstGeom prst="straightConnector1">
            <a:avLst/>
          </a:prstGeom>
          <a:solidFill>
            <a:schemeClr val="accent1"/>
          </a:solidFill>
          <a:ln w="9525" cap="flat" cmpd="sng" algn="ctr">
            <a:solidFill>
              <a:srgbClr val="7030A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2" name="Straight Arrow Connector 142"/>
          <p:cNvCxnSpPr>
            <a:stCxn id="110" idx="4"/>
            <a:endCxn id="115" idx="4"/>
          </p:cNvCxnSpPr>
          <p:nvPr/>
        </p:nvCxnSpPr>
        <p:spPr bwMode="auto">
          <a:xfrm rot="5400000">
            <a:off x="6085658" y="2486368"/>
            <a:ext cx="12700" cy="4639890"/>
          </a:xfrm>
          <a:prstGeom prst="curvedConnector3">
            <a:avLst>
              <a:gd name="adj1" fmla="val 7640002"/>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6" name="Rectangle 24"/>
          <p:cNvSpPr>
            <a:spLocks noChangeArrowheads="1"/>
          </p:cNvSpPr>
          <p:nvPr/>
        </p:nvSpPr>
        <p:spPr bwMode="auto">
          <a:xfrm>
            <a:off x="766903" y="5634245"/>
            <a:ext cx="512762" cy="206375"/>
          </a:xfrm>
          <a:prstGeom prst="rect">
            <a:avLst/>
          </a:prstGeom>
          <a:gradFill rotWithShape="0">
            <a:gsLst>
              <a:gs pos="0">
                <a:srgbClr val="33CC33"/>
              </a:gs>
              <a:gs pos="100000">
                <a:schemeClr val="bg1"/>
              </a:gs>
            </a:gsLst>
            <a:lin ang="5400000" scaled="1"/>
          </a:gradFill>
          <a:ln w="9525" algn="ctr">
            <a:solidFill>
              <a:schemeClr val="tx1"/>
            </a:solidFill>
            <a:miter lim="800000"/>
            <a:headEnd/>
            <a:tailEnd/>
          </a:ln>
        </p:spPr>
        <p:txBody>
          <a:bodyPr wrap="none" lIns="83969" tIns="41985" rIns="83969" bIns="41985" anchor="ctr"/>
          <a:lstStyle/>
          <a:p>
            <a:pPr defTabSz="839788"/>
            <a:r>
              <a:rPr lang="en-US" sz="1100" b="1" dirty="0" smtClean="0"/>
              <a:t>speed</a:t>
            </a:r>
            <a:endParaRPr lang="en-US" sz="1100" b="1" dirty="0"/>
          </a:p>
        </p:txBody>
      </p:sp>
      <p:cxnSp>
        <p:nvCxnSpPr>
          <p:cNvPr id="197" name="Straight Arrow Connector 142"/>
          <p:cNvCxnSpPr>
            <a:stCxn id="97" idx="4"/>
            <a:endCxn id="166" idx="3"/>
          </p:cNvCxnSpPr>
          <p:nvPr/>
        </p:nvCxnSpPr>
        <p:spPr bwMode="auto">
          <a:xfrm rot="5400000" flipH="1">
            <a:off x="4328910" y="1657599"/>
            <a:ext cx="99469" cy="6197960"/>
          </a:xfrm>
          <a:prstGeom prst="curvedConnector4">
            <a:avLst>
              <a:gd name="adj1" fmla="val -760963"/>
              <a:gd name="adj2" fmla="val 77586"/>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142"/>
          <p:cNvCxnSpPr>
            <a:stCxn id="97" idx="4"/>
            <a:endCxn id="117" idx="4"/>
          </p:cNvCxnSpPr>
          <p:nvPr/>
        </p:nvCxnSpPr>
        <p:spPr bwMode="auto">
          <a:xfrm rot="5400000">
            <a:off x="5157680" y="2486368"/>
            <a:ext cx="12700" cy="4639890"/>
          </a:xfrm>
          <a:prstGeom prst="curvedConnector3">
            <a:avLst>
              <a:gd name="adj1" fmla="val 5640002"/>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6" name="Straight Arrow Connector 142"/>
          <p:cNvCxnSpPr>
            <a:stCxn id="110" idx="4"/>
            <a:endCxn id="167" idx="3"/>
          </p:cNvCxnSpPr>
          <p:nvPr/>
        </p:nvCxnSpPr>
        <p:spPr bwMode="auto">
          <a:xfrm rot="5400000">
            <a:off x="4763247" y="1322731"/>
            <a:ext cx="158774" cy="7125938"/>
          </a:xfrm>
          <a:prstGeom prst="curvedConnector2">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 name="Straight Arrow Connector 142"/>
          <p:cNvCxnSpPr>
            <a:stCxn id="14" idx="4"/>
            <a:endCxn id="97" idx="3"/>
          </p:cNvCxnSpPr>
          <p:nvPr/>
        </p:nvCxnSpPr>
        <p:spPr bwMode="auto">
          <a:xfrm rot="5400000" flipH="1" flipV="1">
            <a:off x="6878635" y="4398243"/>
            <a:ext cx="79081" cy="737059"/>
          </a:xfrm>
          <a:prstGeom prst="curvedConnector3">
            <a:avLst>
              <a:gd name="adj1" fmla="val -417547"/>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8" name="Straight Arrow Connector 142"/>
          <p:cNvCxnSpPr>
            <a:stCxn id="14" idx="4"/>
            <a:endCxn id="110" idx="3"/>
          </p:cNvCxnSpPr>
          <p:nvPr/>
        </p:nvCxnSpPr>
        <p:spPr bwMode="auto">
          <a:xfrm rot="5400000" flipH="1" flipV="1">
            <a:off x="7342624" y="3934254"/>
            <a:ext cx="79081" cy="1665037"/>
          </a:xfrm>
          <a:prstGeom prst="curvedConnector3">
            <a:avLst>
              <a:gd name="adj1" fmla="val -725889"/>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6" name="Straight Arrow Connector 142"/>
          <p:cNvCxnSpPr>
            <a:stCxn id="13" idx="4"/>
          </p:cNvCxnSpPr>
          <p:nvPr/>
        </p:nvCxnSpPr>
        <p:spPr bwMode="auto">
          <a:xfrm rot="5400000" flipH="1">
            <a:off x="2936943" y="3049565"/>
            <a:ext cx="99470" cy="3414026"/>
          </a:xfrm>
          <a:prstGeom prst="curvedConnector4">
            <a:avLst>
              <a:gd name="adj1" fmla="val -440254"/>
              <a:gd name="adj2" fmla="val 61376"/>
            </a:avLst>
          </a:prstGeom>
          <a:solidFill>
            <a:schemeClr val="accent1"/>
          </a:solidFill>
          <a:ln w="9525" cap="flat" cmpd="sng" algn="ctr">
            <a:solidFill>
              <a:srgbClr val="7030A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0" name="Straight Arrow Connector 142"/>
          <p:cNvCxnSpPr>
            <a:stCxn id="12" idx="4"/>
          </p:cNvCxnSpPr>
          <p:nvPr/>
        </p:nvCxnSpPr>
        <p:spPr bwMode="auto">
          <a:xfrm rot="5400000">
            <a:off x="3113831" y="2972147"/>
            <a:ext cx="673672" cy="4342004"/>
          </a:xfrm>
          <a:prstGeom prst="curvedConnector2">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7" name="AutoShape 27"/>
          <p:cNvSpPr>
            <a:spLocks noChangeArrowheads="1"/>
          </p:cNvSpPr>
          <p:nvPr/>
        </p:nvSpPr>
        <p:spPr bwMode="auto">
          <a:xfrm>
            <a:off x="2415563" y="2969326"/>
            <a:ext cx="1060450" cy="388937"/>
          </a:xfrm>
          <a:prstGeom prst="roundRect">
            <a:avLst>
              <a:gd name="adj" fmla="val 16667"/>
            </a:avLst>
          </a:prstGeom>
          <a:solidFill>
            <a:srgbClr val="FF9900"/>
          </a:solidFill>
          <a:ln w="9525" algn="ctr">
            <a:solidFill>
              <a:schemeClr val="tx1"/>
            </a:solidFill>
            <a:round/>
            <a:headEnd/>
            <a:tailEnd/>
          </a:ln>
        </p:spPr>
        <p:txBody>
          <a:bodyPr wrap="none" lIns="83958" tIns="41979" rIns="83958" bIns="41979" anchor="ctr"/>
          <a:lstStyle/>
          <a:p>
            <a:pPr defTabSz="915988"/>
            <a:r>
              <a:rPr lang="en-US" sz="1200" dirty="0" smtClean="0"/>
              <a:t>Timer activation</a:t>
            </a:r>
            <a:endParaRPr lang="en-US" sz="1200" dirty="0"/>
          </a:p>
        </p:txBody>
      </p:sp>
      <p:cxnSp>
        <p:nvCxnSpPr>
          <p:cNvPr id="70" name="Straight Arrow Connector 69"/>
          <p:cNvCxnSpPr>
            <a:stCxn id="67" idx="3"/>
            <a:endCxn id="5" idx="2"/>
          </p:cNvCxnSpPr>
          <p:nvPr/>
        </p:nvCxnSpPr>
        <p:spPr bwMode="auto">
          <a:xfrm flipV="1">
            <a:off x="3476013" y="3132856"/>
            <a:ext cx="1673880" cy="30939"/>
          </a:xfrm>
          <a:prstGeom prst="straightConnector1">
            <a:avLst/>
          </a:prstGeom>
          <a:solidFill>
            <a:schemeClr val="accent1"/>
          </a:solidFill>
          <a:ln w="9525" cap="flat" cmpd="sng" algn="ctr">
            <a:solidFill>
              <a:srgbClr val="7030A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6" name="AutoShape 27"/>
          <p:cNvSpPr>
            <a:spLocks noChangeArrowheads="1"/>
          </p:cNvSpPr>
          <p:nvPr/>
        </p:nvSpPr>
        <p:spPr bwMode="auto">
          <a:xfrm>
            <a:off x="2415563" y="3413634"/>
            <a:ext cx="1060450" cy="388937"/>
          </a:xfrm>
          <a:prstGeom prst="roundRect">
            <a:avLst>
              <a:gd name="adj" fmla="val 16667"/>
            </a:avLst>
          </a:prstGeom>
          <a:solidFill>
            <a:srgbClr val="FF9900"/>
          </a:solidFill>
          <a:ln w="9525" algn="ctr">
            <a:solidFill>
              <a:schemeClr val="tx1"/>
            </a:solidFill>
            <a:round/>
            <a:headEnd/>
            <a:tailEnd/>
          </a:ln>
        </p:spPr>
        <p:txBody>
          <a:bodyPr wrap="none" lIns="83958" tIns="41979" rIns="83958" bIns="41979" anchor="ctr"/>
          <a:lstStyle/>
          <a:p>
            <a:pPr defTabSz="915988"/>
            <a:r>
              <a:rPr lang="en-US" sz="1200" dirty="0" err="1" smtClean="0"/>
              <a:t>DPool</a:t>
            </a:r>
            <a:r>
              <a:rPr lang="en-US" sz="1200" dirty="0" smtClean="0"/>
              <a:t> </a:t>
            </a:r>
            <a:r>
              <a:rPr lang="en-US" sz="1200" dirty="0" smtClean="0"/>
              <a:t>changes</a:t>
            </a:r>
            <a:endParaRPr lang="en-US" sz="1200" dirty="0"/>
          </a:p>
        </p:txBody>
      </p:sp>
      <p:cxnSp>
        <p:nvCxnSpPr>
          <p:cNvPr id="77" name="Straight Arrow Connector 76"/>
          <p:cNvCxnSpPr>
            <a:stCxn id="76" idx="3"/>
            <a:endCxn id="5" idx="2"/>
          </p:cNvCxnSpPr>
          <p:nvPr/>
        </p:nvCxnSpPr>
        <p:spPr bwMode="auto">
          <a:xfrm flipV="1">
            <a:off x="3476013" y="3132856"/>
            <a:ext cx="1673880" cy="475247"/>
          </a:xfrm>
          <a:prstGeom prst="straightConnector1">
            <a:avLst/>
          </a:prstGeom>
          <a:solidFill>
            <a:schemeClr val="accent1"/>
          </a:solidFill>
          <a:ln w="9525" cap="flat" cmpd="sng" algn="ctr">
            <a:solidFill>
              <a:srgbClr val="7030A0"/>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502063DE-35BB-4436-83DB-378D6ADF0637}" type="slidenum">
              <a:rPr lang="en-US" sz="600" smtClean="0"/>
              <a:pPr eaLnBrk="1" hangingPunct="1"/>
              <a:t>18</a:t>
            </a:fld>
            <a:r>
              <a:rPr lang="en-US" sz="600" smtClean="0"/>
              <a:t> / B. Bach / ID RD SW GA-M/  Nov-2010   © Continental AG</a:t>
            </a:r>
          </a:p>
        </p:txBody>
      </p:sp>
      <p:sp>
        <p:nvSpPr>
          <p:cNvPr id="20483" name="Rectangle 3"/>
          <p:cNvSpPr>
            <a:spLocks noGrp="1" noChangeArrowheads="1"/>
          </p:cNvSpPr>
          <p:nvPr>
            <p:ph type="title"/>
          </p:nvPr>
        </p:nvSpPr>
        <p:spPr/>
        <p:txBody>
          <a:bodyPr/>
          <a:lstStyle/>
          <a:p>
            <a:pPr eaLnBrk="1" hangingPunct="1"/>
            <a:r>
              <a:rPr lang="en-US" dirty="0" err="1" smtClean="0"/>
              <a:t>Artemmis</a:t>
            </a:r>
            <a:r>
              <a:rPr lang="en-US" dirty="0" smtClean="0"/>
              <a:t> Framework &amp; Tool Chain for Automotive Platforms </a:t>
            </a:r>
            <a:br>
              <a:rPr lang="en-US" dirty="0" smtClean="0"/>
            </a:br>
            <a:r>
              <a:rPr lang="en-US" dirty="0" smtClean="0"/>
              <a:t>Widget Tree Control: Scene Management</a:t>
            </a:r>
          </a:p>
        </p:txBody>
      </p:sp>
      <p:sp>
        <p:nvSpPr>
          <p:cNvPr id="20484" name="Rectangle 10"/>
          <p:cNvSpPr>
            <a:spLocks noChangeArrowheads="1"/>
          </p:cNvSpPr>
          <p:nvPr/>
        </p:nvSpPr>
        <p:spPr bwMode="auto">
          <a:xfrm>
            <a:off x="5578475" y="1549400"/>
            <a:ext cx="3870325" cy="3287713"/>
          </a:xfrm>
          <a:prstGeom prst="rect">
            <a:avLst/>
          </a:prstGeom>
          <a:gradFill rotWithShape="1">
            <a:gsLst>
              <a:gs pos="0">
                <a:srgbClr val="5E9EFF"/>
              </a:gs>
              <a:gs pos="39999">
                <a:srgbClr val="85C2FF"/>
              </a:gs>
              <a:gs pos="70000">
                <a:srgbClr val="C4D6EB"/>
              </a:gs>
              <a:gs pos="100000">
                <a:srgbClr val="FFEBFA"/>
              </a:gs>
            </a:gsLst>
            <a:lin ang="5400000" scaled="1"/>
          </a:gra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anchor="ctr"/>
          <a:lstStyle/>
          <a:p>
            <a:endParaRPr lang="en-US"/>
          </a:p>
        </p:txBody>
      </p:sp>
      <p:sp>
        <p:nvSpPr>
          <p:cNvPr id="20526" name="Rectangle 12"/>
          <p:cNvSpPr>
            <a:spLocks noChangeArrowheads="1"/>
          </p:cNvSpPr>
          <p:nvPr/>
        </p:nvSpPr>
        <p:spPr bwMode="auto">
          <a:xfrm>
            <a:off x="5926138" y="3581400"/>
            <a:ext cx="687387" cy="720725"/>
          </a:xfrm>
          <a:prstGeom prst="rect">
            <a:avLst/>
          </a:prstGeom>
          <a:solidFill>
            <a:schemeClr val="accent1"/>
          </a:solidFill>
          <a:ln w="19050" algn="ctr">
            <a:solidFill>
              <a:schemeClr val="tx1"/>
            </a:solidFill>
            <a:miter lim="800000"/>
            <a:headEnd/>
            <a:tailEnd/>
          </a:ln>
        </p:spPr>
        <p:txBody>
          <a:bodyPr wrap="none" anchor="ctr"/>
          <a:lstStyle/>
          <a:p>
            <a:endParaRPr lang="en-US"/>
          </a:p>
        </p:txBody>
      </p:sp>
      <p:grpSp>
        <p:nvGrpSpPr>
          <p:cNvPr id="20527" name="Group 13"/>
          <p:cNvGrpSpPr>
            <a:grpSpLocks/>
          </p:cNvGrpSpPr>
          <p:nvPr/>
        </p:nvGrpSpPr>
        <p:grpSpPr bwMode="auto">
          <a:xfrm>
            <a:off x="6022713" y="3645244"/>
            <a:ext cx="480982" cy="609349"/>
            <a:chOff x="1582" y="1183"/>
            <a:chExt cx="1889" cy="2531"/>
          </a:xfrm>
        </p:grpSpPr>
        <p:sp>
          <p:nvSpPr>
            <p:cNvPr id="20528" name="Oval 14"/>
            <p:cNvSpPr>
              <a:spLocks noChangeArrowheads="1"/>
            </p:cNvSpPr>
            <p:nvPr/>
          </p:nvSpPr>
          <p:spPr bwMode="auto">
            <a:xfrm>
              <a:off x="1582" y="256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29" name="Oval 15"/>
            <p:cNvSpPr>
              <a:spLocks noChangeArrowheads="1"/>
            </p:cNvSpPr>
            <p:nvPr/>
          </p:nvSpPr>
          <p:spPr bwMode="auto">
            <a:xfrm>
              <a:off x="1587" y="1861"/>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30" name="Oval 16"/>
            <p:cNvSpPr>
              <a:spLocks noChangeArrowheads="1"/>
            </p:cNvSpPr>
            <p:nvPr/>
          </p:nvSpPr>
          <p:spPr bwMode="auto">
            <a:xfrm>
              <a:off x="1672" y="3374"/>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31" name="Oval 17"/>
            <p:cNvSpPr>
              <a:spLocks noChangeArrowheads="1"/>
            </p:cNvSpPr>
            <p:nvPr/>
          </p:nvSpPr>
          <p:spPr bwMode="auto">
            <a:xfrm>
              <a:off x="3151" y="255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cxnSp>
          <p:nvCxnSpPr>
            <p:cNvPr id="20532" name="AutoShape 18"/>
            <p:cNvCxnSpPr>
              <a:cxnSpLocks noChangeShapeType="1"/>
              <a:stCxn id="20539" idx="5"/>
              <a:endCxn id="20538" idx="0"/>
            </p:cNvCxnSpPr>
            <p:nvPr/>
          </p:nvCxnSpPr>
          <p:spPr bwMode="auto">
            <a:xfrm>
              <a:off x="2425" y="1460"/>
              <a:ext cx="478" cy="40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33" name="AutoShape 19"/>
            <p:cNvCxnSpPr>
              <a:cxnSpLocks noChangeShapeType="1"/>
              <a:stCxn id="20539" idx="3"/>
              <a:endCxn id="20529" idx="0"/>
            </p:cNvCxnSpPr>
            <p:nvPr/>
          </p:nvCxnSpPr>
          <p:spPr bwMode="auto">
            <a:xfrm flipH="1">
              <a:off x="1746" y="1460"/>
              <a:ext cx="455" cy="40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34" name="AutoShape 20"/>
            <p:cNvCxnSpPr>
              <a:cxnSpLocks noChangeShapeType="1"/>
              <a:stCxn id="20528" idx="0"/>
              <a:endCxn id="20529" idx="4"/>
            </p:cNvCxnSpPr>
            <p:nvPr/>
          </p:nvCxnSpPr>
          <p:spPr bwMode="auto">
            <a:xfrm flipV="1">
              <a:off x="1741" y="2186"/>
              <a:ext cx="5" cy="38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35" name="AutoShape 21"/>
            <p:cNvCxnSpPr>
              <a:cxnSpLocks noChangeShapeType="1"/>
              <a:stCxn id="20530" idx="7"/>
              <a:endCxn id="20547" idx="3"/>
            </p:cNvCxnSpPr>
            <p:nvPr/>
          </p:nvCxnSpPr>
          <p:spPr bwMode="auto">
            <a:xfrm flipV="1">
              <a:off x="1943" y="2844"/>
              <a:ext cx="520" cy="57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36" name="AutoShape 22"/>
            <p:cNvCxnSpPr>
              <a:cxnSpLocks noChangeShapeType="1"/>
              <a:stCxn id="20547" idx="0"/>
              <a:endCxn id="20538" idx="4"/>
            </p:cNvCxnSpPr>
            <p:nvPr/>
          </p:nvCxnSpPr>
          <p:spPr bwMode="auto">
            <a:xfrm flipV="1">
              <a:off x="2575" y="2192"/>
              <a:ext cx="328" cy="3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37" name="AutoShape 23"/>
            <p:cNvCxnSpPr>
              <a:cxnSpLocks noChangeShapeType="1"/>
              <a:stCxn id="20531" idx="0"/>
              <a:endCxn id="20538" idx="5"/>
            </p:cNvCxnSpPr>
            <p:nvPr/>
          </p:nvCxnSpPr>
          <p:spPr bwMode="auto">
            <a:xfrm flipH="1" flipV="1">
              <a:off x="3015" y="2144"/>
              <a:ext cx="295" cy="4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0538" name="Oval 24"/>
            <p:cNvSpPr>
              <a:spLocks noChangeArrowheads="1"/>
            </p:cNvSpPr>
            <p:nvPr/>
          </p:nvSpPr>
          <p:spPr bwMode="auto">
            <a:xfrm>
              <a:off x="2744" y="186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39" name="Oval 25"/>
            <p:cNvSpPr>
              <a:spLocks noChangeArrowheads="1"/>
            </p:cNvSpPr>
            <p:nvPr/>
          </p:nvSpPr>
          <p:spPr bwMode="auto">
            <a:xfrm>
              <a:off x="2154" y="1183"/>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40" name="Oval 26"/>
            <p:cNvSpPr>
              <a:spLocks noChangeArrowheads="1"/>
            </p:cNvSpPr>
            <p:nvPr/>
          </p:nvSpPr>
          <p:spPr bwMode="auto">
            <a:xfrm>
              <a:off x="2041" y="3389"/>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41" name="Oval 27"/>
            <p:cNvSpPr>
              <a:spLocks noChangeArrowheads="1"/>
            </p:cNvSpPr>
            <p:nvPr/>
          </p:nvSpPr>
          <p:spPr bwMode="auto">
            <a:xfrm>
              <a:off x="2778" y="3389"/>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42" name="Oval 28"/>
            <p:cNvSpPr>
              <a:spLocks noChangeArrowheads="1"/>
            </p:cNvSpPr>
            <p:nvPr/>
          </p:nvSpPr>
          <p:spPr bwMode="auto">
            <a:xfrm>
              <a:off x="2409" y="3389"/>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43" name="Oval 29"/>
            <p:cNvSpPr>
              <a:spLocks noChangeArrowheads="1"/>
            </p:cNvSpPr>
            <p:nvPr/>
          </p:nvSpPr>
          <p:spPr bwMode="auto">
            <a:xfrm>
              <a:off x="3153" y="3374"/>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cxnSp>
          <p:nvCxnSpPr>
            <p:cNvPr id="20544" name="AutoShape 30"/>
            <p:cNvCxnSpPr>
              <a:cxnSpLocks noChangeShapeType="1"/>
              <a:stCxn id="20540" idx="0"/>
              <a:endCxn id="20547" idx="3"/>
            </p:cNvCxnSpPr>
            <p:nvPr/>
          </p:nvCxnSpPr>
          <p:spPr bwMode="auto">
            <a:xfrm flipV="1">
              <a:off x="2200" y="2844"/>
              <a:ext cx="263"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45" name="AutoShape 31"/>
            <p:cNvCxnSpPr>
              <a:cxnSpLocks noChangeShapeType="1"/>
              <a:stCxn id="20542" idx="0"/>
              <a:endCxn id="20547" idx="4"/>
            </p:cNvCxnSpPr>
            <p:nvPr/>
          </p:nvCxnSpPr>
          <p:spPr bwMode="auto">
            <a:xfrm flipV="1">
              <a:off x="2568" y="2892"/>
              <a:ext cx="7" cy="49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46" name="AutoShape 32"/>
            <p:cNvCxnSpPr>
              <a:cxnSpLocks noChangeShapeType="1"/>
              <a:stCxn id="20541" idx="0"/>
              <a:endCxn id="20547" idx="5"/>
            </p:cNvCxnSpPr>
            <p:nvPr/>
          </p:nvCxnSpPr>
          <p:spPr bwMode="auto">
            <a:xfrm flipH="1" flipV="1">
              <a:off x="2687" y="2844"/>
              <a:ext cx="250"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0547" name="Oval 33"/>
            <p:cNvSpPr>
              <a:spLocks noChangeArrowheads="1"/>
            </p:cNvSpPr>
            <p:nvPr/>
          </p:nvSpPr>
          <p:spPr bwMode="auto">
            <a:xfrm>
              <a:off x="2416" y="256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cxnSp>
          <p:nvCxnSpPr>
            <p:cNvPr id="20548" name="AutoShape 34"/>
            <p:cNvCxnSpPr>
              <a:cxnSpLocks noChangeShapeType="1"/>
              <a:stCxn id="20543" idx="0"/>
              <a:endCxn id="20547" idx="5"/>
            </p:cNvCxnSpPr>
            <p:nvPr/>
          </p:nvCxnSpPr>
          <p:spPr bwMode="auto">
            <a:xfrm flipH="1" flipV="1">
              <a:off x="2687" y="2844"/>
              <a:ext cx="625" cy="530"/>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49" name="AutoShape 35"/>
            <p:cNvCxnSpPr>
              <a:cxnSpLocks noChangeShapeType="1"/>
              <a:stCxn id="20539" idx="4"/>
              <a:endCxn id="20550" idx="0"/>
            </p:cNvCxnSpPr>
            <p:nvPr/>
          </p:nvCxnSpPr>
          <p:spPr bwMode="auto">
            <a:xfrm flipH="1">
              <a:off x="2304" y="1508"/>
              <a:ext cx="9" cy="359"/>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0550" name="Oval 36"/>
            <p:cNvSpPr>
              <a:spLocks noChangeArrowheads="1"/>
            </p:cNvSpPr>
            <p:nvPr/>
          </p:nvSpPr>
          <p:spPr bwMode="auto">
            <a:xfrm>
              <a:off x="2145" y="186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grpSp>
      <p:sp>
        <p:nvSpPr>
          <p:cNvPr id="20501" name="Rectangle 38"/>
          <p:cNvSpPr>
            <a:spLocks noChangeArrowheads="1"/>
          </p:cNvSpPr>
          <p:nvPr/>
        </p:nvSpPr>
        <p:spPr bwMode="auto">
          <a:xfrm>
            <a:off x="7766050" y="3611563"/>
            <a:ext cx="687388" cy="720725"/>
          </a:xfrm>
          <a:prstGeom prst="rect">
            <a:avLst/>
          </a:prstGeom>
          <a:solidFill>
            <a:schemeClr val="accent1"/>
          </a:solidFill>
          <a:ln w="19050" algn="ctr">
            <a:solidFill>
              <a:schemeClr val="tx1"/>
            </a:solidFill>
            <a:miter lim="800000"/>
            <a:headEnd/>
            <a:tailEnd/>
          </a:ln>
        </p:spPr>
        <p:txBody>
          <a:bodyPr wrap="none" anchor="ctr"/>
          <a:lstStyle/>
          <a:p>
            <a:endParaRPr lang="en-US"/>
          </a:p>
        </p:txBody>
      </p:sp>
      <p:grpSp>
        <p:nvGrpSpPr>
          <p:cNvPr id="20502" name="Group 39"/>
          <p:cNvGrpSpPr>
            <a:grpSpLocks/>
          </p:cNvGrpSpPr>
          <p:nvPr/>
        </p:nvGrpSpPr>
        <p:grpSpPr bwMode="auto">
          <a:xfrm>
            <a:off x="7804571" y="3675407"/>
            <a:ext cx="519940" cy="587200"/>
            <a:chOff x="1354" y="1183"/>
            <a:chExt cx="2042" cy="2439"/>
          </a:xfrm>
        </p:grpSpPr>
        <p:sp>
          <p:nvSpPr>
            <p:cNvPr id="20503" name="Oval 40"/>
            <p:cNvSpPr>
              <a:spLocks noChangeArrowheads="1"/>
            </p:cNvSpPr>
            <p:nvPr/>
          </p:nvSpPr>
          <p:spPr bwMode="auto">
            <a:xfrm>
              <a:off x="1582" y="256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04" name="Oval 41"/>
            <p:cNvSpPr>
              <a:spLocks noChangeArrowheads="1"/>
            </p:cNvSpPr>
            <p:nvPr/>
          </p:nvSpPr>
          <p:spPr bwMode="auto">
            <a:xfrm>
              <a:off x="1587" y="1861"/>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05" name="Oval 42"/>
            <p:cNvSpPr>
              <a:spLocks noChangeArrowheads="1"/>
            </p:cNvSpPr>
            <p:nvPr/>
          </p:nvSpPr>
          <p:spPr bwMode="auto">
            <a:xfrm>
              <a:off x="1354" y="329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06" name="Oval 43"/>
            <p:cNvSpPr>
              <a:spLocks noChangeArrowheads="1"/>
            </p:cNvSpPr>
            <p:nvPr/>
          </p:nvSpPr>
          <p:spPr bwMode="auto">
            <a:xfrm>
              <a:off x="2145" y="2556"/>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cxnSp>
          <p:nvCxnSpPr>
            <p:cNvPr id="20507" name="AutoShape 44"/>
            <p:cNvCxnSpPr>
              <a:cxnSpLocks noChangeShapeType="1"/>
              <a:stCxn id="20514" idx="4"/>
              <a:endCxn id="20513" idx="0"/>
            </p:cNvCxnSpPr>
            <p:nvPr/>
          </p:nvCxnSpPr>
          <p:spPr bwMode="auto">
            <a:xfrm flipH="1">
              <a:off x="2304" y="1508"/>
              <a:ext cx="9" cy="31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08" name="AutoShape 45"/>
            <p:cNvCxnSpPr>
              <a:cxnSpLocks noChangeShapeType="1"/>
              <a:stCxn id="20514" idx="3"/>
              <a:endCxn id="20504" idx="0"/>
            </p:cNvCxnSpPr>
            <p:nvPr/>
          </p:nvCxnSpPr>
          <p:spPr bwMode="auto">
            <a:xfrm flipH="1">
              <a:off x="1746" y="1460"/>
              <a:ext cx="455" cy="40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09" name="AutoShape 46"/>
            <p:cNvCxnSpPr>
              <a:cxnSpLocks noChangeShapeType="1"/>
              <a:stCxn id="20503" idx="0"/>
              <a:endCxn id="20504" idx="4"/>
            </p:cNvCxnSpPr>
            <p:nvPr/>
          </p:nvCxnSpPr>
          <p:spPr bwMode="auto">
            <a:xfrm flipV="1">
              <a:off x="1741" y="2186"/>
              <a:ext cx="5" cy="38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10" name="AutoShape 47"/>
            <p:cNvCxnSpPr>
              <a:cxnSpLocks noChangeShapeType="1"/>
              <a:stCxn id="20505" idx="0"/>
              <a:endCxn id="20503" idx="4"/>
            </p:cNvCxnSpPr>
            <p:nvPr/>
          </p:nvCxnSpPr>
          <p:spPr bwMode="auto">
            <a:xfrm flipV="1">
              <a:off x="1513" y="2892"/>
              <a:ext cx="228" cy="40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11" name="AutoShape 48"/>
            <p:cNvCxnSpPr>
              <a:cxnSpLocks noChangeShapeType="1"/>
              <a:stCxn id="20522" idx="0"/>
              <a:endCxn id="20513" idx="4"/>
            </p:cNvCxnSpPr>
            <p:nvPr/>
          </p:nvCxnSpPr>
          <p:spPr bwMode="auto">
            <a:xfrm flipH="1" flipV="1">
              <a:off x="2304" y="2144"/>
              <a:ext cx="586" cy="412"/>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12" name="AutoShape 49"/>
            <p:cNvCxnSpPr>
              <a:cxnSpLocks noChangeShapeType="1"/>
              <a:stCxn id="20506" idx="0"/>
              <a:endCxn id="20513" idx="4"/>
            </p:cNvCxnSpPr>
            <p:nvPr/>
          </p:nvCxnSpPr>
          <p:spPr bwMode="auto">
            <a:xfrm flipV="1">
              <a:off x="2304" y="2144"/>
              <a:ext cx="0" cy="412"/>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0513" name="Oval 50"/>
            <p:cNvSpPr>
              <a:spLocks noChangeArrowheads="1"/>
            </p:cNvSpPr>
            <p:nvPr/>
          </p:nvSpPr>
          <p:spPr bwMode="auto">
            <a:xfrm>
              <a:off x="2145" y="1819"/>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14" name="Oval 51"/>
            <p:cNvSpPr>
              <a:spLocks noChangeArrowheads="1"/>
            </p:cNvSpPr>
            <p:nvPr/>
          </p:nvSpPr>
          <p:spPr bwMode="auto">
            <a:xfrm>
              <a:off x="2154" y="1183"/>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15" name="Oval 52"/>
            <p:cNvSpPr>
              <a:spLocks noChangeArrowheads="1"/>
            </p:cNvSpPr>
            <p:nvPr/>
          </p:nvSpPr>
          <p:spPr bwMode="auto">
            <a:xfrm>
              <a:off x="1836" y="329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16" name="Oval 53"/>
            <p:cNvSpPr>
              <a:spLocks noChangeArrowheads="1"/>
            </p:cNvSpPr>
            <p:nvPr/>
          </p:nvSpPr>
          <p:spPr bwMode="auto">
            <a:xfrm>
              <a:off x="2704" y="329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17" name="Oval 54"/>
            <p:cNvSpPr>
              <a:spLocks noChangeArrowheads="1"/>
            </p:cNvSpPr>
            <p:nvPr/>
          </p:nvSpPr>
          <p:spPr bwMode="auto">
            <a:xfrm>
              <a:off x="2304" y="329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0518" name="Oval 55"/>
            <p:cNvSpPr>
              <a:spLocks noChangeArrowheads="1"/>
            </p:cNvSpPr>
            <p:nvPr/>
          </p:nvSpPr>
          <p:spPr bwMode="auto">
            <a:xfrm>
              <a:off x="3078" y="329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cxnSp>
          <p:nvCxnSpPr>
            <p:cNvPr id="20519" name="AutoShape 56"/>
            <p:cNvCxnSpPr>
              <a:cxnSpLocks noChangeShapeType="1"/>
              <a:stCxn id="20515" idx="0"/>
              <a:endCxn id="20503" idx="4"/>
            </p:cNvCxnSpPr>
            <p:nvPr/>
          </p:nvCxnSpPr>
          <p:spPr bwMode="auto">
            <a:xfrm flipH="1" flipV="1">
              <a:off x="1741" y="2892"/>
              <a:ext cx="254" cy="40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20" name="AutoShape 57"/>
            <p:cNvCxnSpPr>
              <a:cxnSpLocks noChangeShapeType="1"/>
              <a:stCxn id="20517" idx="0"/>
              <a:endCxn id="20522" idx="4"/>
            </p:cNvCxnSpPr>
            <p:nvPr/>
          </p:nvCxnSpPr>
          <p:spPr bwMode="auto">
            <a:xfrm flipV="1">
              <a:off x="2463" y="2881"/>
              <a:ext cx="427" cy="416"/>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21" name="AutoShape 58"/>
            <p:cNvCxnSpPr>
              <a:cxnSpLocks noChangeShapeType="1"/>
              <a:stCxn id="20516" idx="0"/>
              <a:endCxn id="20522" idx="4"/>
            </p:cNvCxnSpPr>
            <p:nvPr/>
          </p:nvCxnSpPr>
          <p:spPr bwMode="auto">
            <a:xfrm flipV="1">
              <a:off x="2863" y="2881"/>
              <a:ext cx="27" cy="416"/>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0522" name="Oval 59"/>
            <p:cNvSpPr>
              <a:spLocks noChangeArrowheads="1"/>
            </p:cNvSpPr>
            <p:nvPr/>
          </p:nvSpPr>
          <p:spPr bwMode="auto">
            <a:xfrm>
              <a:off x="2731" y="2556"/>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cxnSp>
          <p:nvCxnSpPr>
            <p:cNvPr id="20523" name="AutoShape 60"/>
            <p:cNvCxnSpPr>
              <a:cxnSpLocks noChangeShapeType="1"/>
              <a:stCxn id="20518" idx="0"/>
              <a:endCxn id="20522" idx="4"/>
            </p:cNvCxnSpPr>
            <p:nvPr/>
          </p:nvCxnSpPr>
          <p:spPr bwMode="auto">
            <a:xfrm flipH="1" flipV="1">
              <a:off x="2890" y="2881"/>
              <a:ext cx="347" cy="416"/>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524" name="AutoShape 61"/>
            <p:cNvCxnSpPr>
              <a:cxnSpLocks noChangeShapeType="1"/>
              <a:stCxn id="20514" idx="5"/>
              <a:endCxn id="20525" idx="0"/>
            </p:cNvCxnSpPr>
            <p:nvPr/>
          </p:nvCxnSpPr>
          <p:spPr bwMode="auto">
            <a:xfrm>
              <a:off x="2425" y="1460"/>
              <a:ext cx="494" cy="359"/>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0525" name="Oval 62"/>
            <p:cNvSpPr>
              <a:spLocks noChangeArrowheads="1"/>
            </p:cNvSpPr>
            <p:nvPr/>
          </p:nvSpPr>
          <p:spPr bwMode="auto">
            <a:xfrm>
              <a:off x="2760" y="1819"/>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grpSp>
      <p:cxnSp>
        <p:nvCxnSpPr>
          <p:cNvPr id="20487" name="AutoShape 64"/>
          <p:cNvCxnSpPr>
            <a:cxnSpLocks noChangeShapeType="1"/>
            <a:endCxn id="20526" idx="0"/>
          </p:cNvCxnSpPr>
          <p:nvPr/>
        </p:nvCxnSpPr>
        <p:spPr bwMode="auto">
          <a:xfrm flipH="1">
            <a:off x="6270625" y="3101975"/>
            <a:ext cx="838200" cy="46990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20488" name="AutoShape 65"/>
          <p:cNvCxnSpPr>
            <a:cxnSpLocks noChangeShapeType="1"/>
            <a:endCxn id="20501" idx="0"/>
          </p:cNvCxnSpPr>
          <p:nvPr/>
        </p:nvCxnSpPr>
        <p:spPr bwMode="auto">
          <a:xfrm>
            <a:off x="7110413" y="3101975"/>
            <a:ext cx="1000125" cy="500063"/>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0489" name="Line 66"/>
          <p:cNvSpPr>
            <a:spLocks noChangeShapeType="1"/>
          </p:cNvSpPr>
          <p:nvPr/>
        </p:nvSpPr>
        <p:spPr bwMode="auto">
          <a:xfrm>
            <a:off x="6791325" y="3916363"/>
            <a:ext cx="777875" cy="0"/>
          </a:xfrm>
          <a:prstGeom prst="line">
            <a:avLst/>
          </a:prstGeom>
          <a:noFill/>
          <a:ln w="9525">
            <a:solidFill>
              <a:schemeClr val="tx1"/>
            </a:solidFill>
            <a:prstDash val="lg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490" name="Text Box 67"/>
          <p:cNvSpPr txBox="1">
            <a:spLocks noChangeArrowheads="1"/>
          </p:cNvSpPr>
          <p:nvPr/>
        </p:nvSpPr>
        <p:spPr bwMode="auto">
          <a:xfrm>
            <a:off x="5684838" y="4332288"/>
            <a:ext cx="1179512" cy="25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2" tIns="41971" rIns="83942" bIns="41971">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1100"/>
              <a:t>Display Scene 1</a:t>
            </a:r>
          </a:p>
        </p:txBody>
      </p:sp>
      <p:sp>
        <p:nvSpPr>
          <p:cNvPr id="20491" name="Text Box 68"/>
          <p:cNvSpPr txBox="1">
            <a:spLocks noChangeArrowheads="1"/>
          </p:cNvSpPr>
          <p:nvPr/>
        </p:nvSpPr>
        <p:spPr bwMode="auto">
          <a:xfrm>
            <a:off x="7513638" y="4371975"/>
            <a:ext cx="1179512" cy="25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2" tIns="41971" rIns="83942" bIns="41971">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1100"/>
              <a:t>Display Scene n</a:t>
            </a:r>
          </a:p>
        </p:txBody>
      </p:sp>
      <p:sp>
        <p:nvSpPr>
          <p:cNvPr id="20492" name="Text Box 69"/>
          <p:cNvSpPr txBox="1">
            <a:spLocks noChangeArrowheads="1"/>
          </p:cNvSpPr>
          <p:nvPr/>
        </p:nvSpPr>
        <p:spPr bwMode="auto">
          <a:xfrm>
            <a:off x="6303963" y="2576513"/>
            <a:ext cx="592137"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1410" tIns="45707" rIns="91410" bIns="45707">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a:t>Root</a:t>
            </a:r>
          </a:p>
        </p:txBody>
      </p:sp>
      <p:sp>
        <p:nvSpPr>
          <p:cNvPr id="20493" name="Oval 71"/>
          <p:cNvSpPr>
            <a:spLocks noChangeArrowheads="1"/>
          </p:cNvSpPr>
          <p:nvPr/>
        </p:nvSpPr>
        <p:spPr bwMode="auto">
          <a:xfrm>
            <a:off x="7913688" y="2652713"/>
            <a:ext cx="488950" cy="493712"/>
          </a:xfrm>
          <a:prstGeom prst="ellipse">
            <a:avLst/>
          </a:prstGeom>
          <a:solidFill>
            <a:schemeClr val="accent2"/>
          </a:solidFill>
          <a:ln w="9525" algn="ctr">
            <a:solidFill>
              <a:schemeClr val="tx1"/>
            </a:solidFill>
            <a:round/>
            <a:headEnd/>
            <a:tailEnd/>
          </a:ln>
        </p:spPr>
        <p:txBody>
          <a:bodyPr wrap="none" lIns="83942" tIns="41971" rIns="83942" bIns="41971" anchor="ctr"/>
          <a:lstStyle/>
          <a:p>
            <a:pPr defTabSz="915988"/>
            <a:endParaRPr lang="en-US" sz="700"/>
          </a:p>
        </p:txBody>
      </p:sp>
      <p:sp>
        <p:nvSpPr>
          <p:cNvPr id="20494" name="Text Box 113"/>
          <p:cNvSpPr txBox="1">
            <a:spLocks noChangeArrowheads="1"/>
          </p:cNvSpPr>
          <p:nvPr/>
        </p:nvSpPr>
        <p:spPr bwMode="auto">
          <a:xfrm>
            <a:off x="8402638" y="2509838"/>
            <a:ext cx="946150"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1410" tIns="45707" rIns="91410" bIns="45707">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a:t>Manager</a:t>
            </a:r>
          </a:p>
        </p:txBody>
      </p:sp>
      <p:sp>
        <p:nvSpPr>
          <p:cNvPr id="20495" name="Oval 156"/>
          <p:cNvSpPr>
            <a:spLocks noChangeArrowheads="1"/>
          </p:cNvSpPr>
          <p:nvPr/>
        </p:nvSpPr>
        <p:spPr bwMode="auto">
          <a:xfrm>
            <a:off x="6910388" y="2671763"/>
            <a:ext cx="425450" cy="430212"/>
          </a:xfrm>
          <a:prstGeom prst="ellipse">
            <a:avLst/>
          </a:prstGeom>
          <a:gradFill rotWithShape="1">
            <a:gsLst>
              <a:gs pos="0">
                <a:srgbClr val="CCFFCC"/>
              </a:gs>
              <a:gs pos="100000">
                <a:srgbClr val="5E765E"/>
              </a:gs>
            </a:gsLst>
            <a:lin ang="18900000" scaled="1"/>
          </a:gradFill>
          <a:ln w="9525" algn="ctr">
            <a:solidFill>
              <a:schemeClr val="tx1"/>
            </a:solidFill>
            <a:round/>
            <a:headEnd/>
            <a:tailEnd/>
          </a:ln>
        </p:spPr>
        <p:txBody>
          <a:bodyPr wrap="none" anchor="ctr"/>
          <a:lstStyle/>
          <a:p>
            <a:endParaRPr lang="en-US"/>
          </a:p>
        </p:txBody>
      </p:sp>
      <p:cxnSp>
        <p:nvCxnSpPr>
          <p:cNvPr id="20496" name="AutoShape 157"/>
          <p:cNvCxnSpPr>
            <a:cxnSpLocks noChangeShapeType="1"/>
            <a:stCxn id="20495" idx="6"/>
            <a:endCxn id="20493" idx="2"/>
          </p:cNvCxnSpPr>
          <p:nvPr/>
        </p:nvCxnSpPr>
        <p:spPr bwMode="auto">
          <a:xfrm>
            <a:off x="7335838" y="2887663"/>
            <a:ext cx="577850" cy="12700"/>
          </a:xfrm>
          <a:prstGeom prst="straightConnector1">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0497" name="AutoShape 160"/>
          <p:cNvSpPr>
            <a:spLocks noChangeArrowheads="1"/>
          </p:cNvSpPr>
          <p:nvPr/>
        </p:nvSpPr>
        <p:spPr bwMode="auto">
          <a:xfrm>
            <a:off x="6013450" y="4689475"/>
            <a:ext cx="3008313" cy="1090613"/>
          </a:xfrm>
          <a:prstGeom prst="cloudCallout">
            <a:avLst>
              <a:gd name="adj1" fmla="val -13144"/>
              <a:gd name="adj2" fmla="val -205431"/>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Widget Tree Control to switch between multiple Scenes</a:t>
            </a:r>
          </a:p>
        </p:txBody>
      </p:sp>
      <p:sp>
        <p:nvSpPr>
          <p:cNvPr id="20498" name="Rectangle 3"/>
          <p:cNvSpPr txBox="1">
            <a:spLocks noChangeArrowheads="1"/>
          </p:cNvSpPr>
          <p:nvPr/>
        </p:nvSpPr>
        <p:spPr bwMode="auto">
          <a:xfrm>
            <a:off x="334963" y="998538"/>
            <a:ext cx="4797425" cy="499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marL="163513" indent="-163513" defTabSz="915988" eaLnBrk="0" hangingPunct="0">
              <a:defRPr sz="1500">
                <a:solidFill>
                  <a:schemeClr val="tx1"/>
                </a:solidFill>
                <a:latin typeface="Arial" charset="0"/>
              </a:defRPr>
            </a:lvl1pPr>
            <a:lvl2pPr marL="498475" indent="-166688"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algn="l">
              <a:lnSpc>
                <a:spcPts val="1650"/>
              </a:lnSpc>
              <a:spcAft>
                <a:spcPct val="55000"/>
              </a:spcAft>
              <a:buClr>
                <a:srgbClr val="E19900"/>
              </a:buClr>
              <a:buFont typeface="Arial" charset="0"/>
              <a:buBlip>
                <a:blip r:embed="rId3"/>
              </a:buBlip>
            </a:pPr>
            <a:r>
              <a:rPr lang="en-US" b="1" dirty="0"/>
              <a:t>Controllers are widgets which control which </a:t>
            </a:r>
            <a:r>
              <a:rPr lang="en-US" b="1" dirty="0" smtClean="0"/>
              <a:t>child (with its entire </a:t>
            </a:r>
            <a:r>
              <a:rPr lang="en-US" b="1" dirty="0" err="1" smtClean="0"/>
              <a:t>subtree</a:t>
            </a:r>
            <a:r>
              <a:rPr lang="en-US" b="1" dirty="0" smtClean="0"/>
              <a:t>) </a:t>
            </a:r>
            <a:r>
              <a:rPr lang="en-US" b="1" dirty="0"/>
              <a:t>is show at any moment</a:t>
            </a:r>
          </a:p>
          <a:p>
            <a:pPr algn="l">
              <a:lnSpc>
                <a:spcPts val="1650"/>
              </a:lnSpc>
              <a:spcAft>
                <a:spcPct val="55000"/>
              </a:spcAft>
              <a:buClr>
                <a:srgbClr val="E19900"/>
              </a:buClr>
              <a:buFont typeface="Arial" charset="0"/>
              <a:buBlip>
                <a:blip r:embed="rId3"/>
              </a:buBlip>
            </a:pPr>
            <a:r>
              <a:rPr lang="en-US" b="1" dirty="0"/>
              <a:t>Logic which scene (sub-tree) is shown is implemented as a finite-state-machine </a:t>
            </a:r>
            <a:r>
              <a:rPr lang="en-US" b="1" dirty="0" smtClean="0"/>
              <a:t>(or simply </a:t>
            </a:r>
            <a:r>
              <a:rPr lang="en-US" b="1" dirty="0"/>
              <a:t>state machine)</a:t>
            </a:r>
          </a:p>
          <a:p>
            <a:pPr algn="l">
              <a:lnSpc>
                <a:spcPts val="1650"/>
              </a:lnSpc>
              <a:spcAft>
                <a:spcPct val="55000"/>
              </a:spcAft>
              <a:buClr>
                <a:srgbClr val="E19900"/>
              </a:buClr>
              <a:buFont typeface="Arial" charset="0"/>
              <a:buBlip>
                <a:blip r:embed="rId3"/>
              </a:buBlip>
            </a:pPr>
            <a:r>
              <a:rPr lang="en-US" b="1" dirty="0"/>
              <a:t>For every state of a state machine there is usually associated sub-tree to display</a:t>
            </a:r>
          </a:p>
          <a:p>
            <a:pPr algn="l">
              <a:lnSpc>
                <a:spcPts val="1650"/>
              </a:lnSpc>
              <a:spcAft>
                <a:spcPct val="55000"/>
              </a:spcAft>
              <a:buClr>
                <a:srgbClr val="E19900"/>
              </a:buClr>
              <a:buFont typeface="Arial" charset="0"/>
              <a:buBlip>
                <a:blip r:embed="rId3"/>
              </a:buBlip>
            </a:pPr>
            <a:r>
              <a:rPr lang="en-US" b="1" dirty="0"/>
              <a:t>Depending of the type of Controllers:</a:t>
            </a:r>
          </a:p>
          <a:p>
            <a:pPr lvl="1" algn="l">
              <a:lnSpc>
                <a:spcPts val="1650"/>
              </a:lnSpc>
              <a:spcAft>
                <a:spcPct val="55000"/>
              </a:spcAft>
              <a:buClr>
                <a:srgbClr val="E19900"/>
              </a:buClr>
              <a:buFont typeface="Arial" charset="0"/>
              <a:buBlip>
                <a:blip r:embed="rId3"/>
              </a:buBlip>
            </a:pPr>
            <a:r>
              <a:rPr lang="en-US" b="1" dirty="0"/>
              <a:t>Visibility controllers show current scene and hide all others</a:t>
            </a:r>
          </a:p>
          <a:p>
            <a:pPr lvl="1" algn="l">
              <a:lnSpc>
                <a:spcPts val="1650"/>
              </a:lnSpc>
              <a:spcAft>
                <a:spcPct val="55000"/>
              </a:spcAft>
              <a:buClr>
                <a:srgbClr val="E19900"/>
              </a:buClr>
              <a:buFont typeface="Arial" charset="0"/>
              <a:buBlip>
                <a:blip r:embed="rId3"/>
              </a:buBlip>
            </a:pPr>
            <a:r>
              <a:rPr lang="en-US" b="1" dirty="0"/>
              <a:t>Lifetime controllers keep alive only current scene, all other sub-trees are destructed</a:t>
            </a:r>
          </a:p>
          <a:p>
            <a:pPr lvl="1" algn="l">
              <a:lnSpc>
                <a:spcPts val="1650"/>
              </a:lnSpc>
              <a:spcAft>
                <a:spcPct val="55000"/>
              </a:spcAft>
              <a:buClr>
                <a:srgbClr val="E19900"/>
              </a:buClr>
              <a:buFont typeface="Arial" charset="0"/>
              <a:buBlip>
                <a:blip r:embed="rId3"/>
              </a:buBlip>
            </a:pPr>
            <a:r>
              <a:rPr lang="en-US" b="1" dirty="0"/>
              <a:t>Transition controllers act like Lifetime but keep previous scene for a while, so new one and old one coexist for a short time</a:t>
            </a:r>
          </a:p>
          <a:p>
            <a:pPr algn="l">
              <a:lnSpc>
                <a:spcPts val="1650"/>
              </a:lnSpc>
              <a:spcAft>
                <a:spcPct val="55000"/>
              </a:spcAft>
              <a:buClr>
                <a:srgbClr val="E19900"/>
              </a:buClr>
              <a:buFont typeface="Arial" charset="0"/>
              <a:buBlip>
                <a:blip r:embed="rId3"/>
              </a:buBlip>
            </a:pPr>
            <a:r>
              <a:rPr lang="en-US" b="1" dirty="0"/>
              <a:t>State machine may change state in response to some message or may decide to change scene based on some data (properties or data from </a:t>
            </a:r>
            <a:r>
              <a:rPr lang="en-US" b="1" dirty="0" err="1"/>
              <a:t>DPool</a:t>
            </a:r>
            <a:r>
              <a:rPr lang="en-US" b="1" dirty="0"/>
              <a:t>)</a:t>
            </a:r>
          </a:p>
        </p:txBody>
      </p:sp>
      <p:sp>
        <p:nvSpPr>
          <p:cNvPr id="20499" name="Cloud Callout 70"/>
          <p:cNvSpPr>
            <a:spLocks noChangeArrowheads="1"/>
          </p:cNvSpPr>
          <p:nvPr/>
        </p:nvSpPr>
        <p:spPr bwMode="auto">
          <a:xfrm>
            <a:off x="5303838" y="1150938"/>
            <a:ext cx="1752600" cy="1046162"/>
          </a:xfrm>
          <a:prstGeom prst="cloudCallout">
            <a:avLst>
              <a:gd name="adj1" fmla="val 45106"/>
              <a:gd name="adj2" fmla="val 112560"/>
            </a:avLst>
          </a:prstGeom>
          <a:solidFill>
            <a:schemeClr val="accent1"/>
          </a:solidFill>
          <a:ln w="9525" algn="ctr">
            <a:solidFill>
              <a:schemeClr val="tx1"/>
            </a:solidFill>
            <a:round/>
            <a:headEnd/>
            <a:tailEnd/>
          </a:ln>
        </p:spPr>
        <p:txBody>
          <a:bodyPr wrap="none" anchor="ctr"/>
          <a:lstStyle/>
          <a:p>
            <a:pPr defTabSz="915988"/>
            <a:r>
              <a:rPr lang="en-US" sz="1400"/>
              <a:t>Root is </a:t>
            </a:r>
            <a:br>
              <a:rPr lang="en-US" sz="1400"/>
            </a:br>
            <a:r>
              <a:rPr lang="en-US" sz="1400"/>
              <a:t>implemented as</a:t>
            </a:r>
          </a:p>
          <a:p>
            <a:pPr defTabSz="915988"/>
            <a:r>
              <a:rPr lang="en-US" sz="1400"/>
              <a:t> SceneController</a:t>
            </a:r>
            <a:br>
              <a:rPr lang="en-US" sz="1400"/>
            </a:br>
            <a:r>
              <a:rPr lang="en-US" sz="1400"/>
              <a:t>widget</a:t>
            </a:r>
            <a:endParaRPr lang="en-US"/>
          </a:p>
        </p:txBody>
      </p:sp>
      <p:sp>
        <p:nvSpPr>
          <p:cNvPr id="20500" name="Cloud Callout 71"/>
          <p:cNvSpPr>
            <a:spLocks noChangeArrowheads="1"/>
          </p:cNvSpPr>
          <p:nvPr/>
        </p:nvSpPr>
        <p:spPr bwMode="auto">
          <a:xfrm>
            <a:off x="7569200" y="1019175"/>
            <a:ext cx="2097088" cy="1177925"/>
          </a:xfrm>
          <a:prstGeom prst="cloudCallout">
            <a:avLst>
              <a:gd name="adj1" fmla="val -22023"/>
              <a:gd name="adj2" fmla="val 90727"/>
            </a:avLst>
          </a:prstGeom>
          <a:solidFill>
            <a:schemeClr val="accent1"/>
          </a:solidFill>
          <a:ln w="9525" algn="ctr">
            <a:solidFill>
              <a:schemeClr val="tx1"/>
            </a:solidFill>
            <a:round/>
            <a:headEnd/>
            <a:tailEnd/>
          </a:ln>
        </p:spPr>
        <p:txBody>
          <a:bodyPr wrap="none" anchor="ctr"/>
          <a:lstStyle/>
          <a:p>
            <a:pPr defTabSz="915988"/>
            <a:r>
              <a:rPr lang="en-US" sz="1400"/>
              <a:t>Manager is </a:t>
            </a:r>
          </a:p>
          <a:p>
            <a:pPr defTabSz="915988"/>
            <a:r>
              <a:rPr lang="en-US" sz="1400"/>
              <a:t>implemented as </a:t>
            </a:r>
          </a:p>
          <a:p>
            <a:pPr defTabSz="915988"/>
            <a:r>
              <a:rPr lang="en-US" sz="1400"/>
              <a:t>a state-machine</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err="1" smtClean="0"/>
              <a:t>Artemmis</a:t>
            </a:r>
            <a:r>
              <a:rPr lang="en-US" dirty="0" smtClean="0"/>
              <a:t> Framework &amp; Tool Chain for Automotive Platforms </a:t>
            </a:r>
            <a:br>
              <a:rPr lang="en-US" dirty="0" smtClean="0"/>
            </a:br>
            <a:r>
              <a:rPr lang="en-US" dirty="0" smtClean="0"/>
              <a:t>Dependencies (localization)</a:t>
            </a:r>
          </a:p>
        </p:txBody>
      </p:sp>
      <p:sp>
        <p:nvSpPr>
          <p:cNvPr id="21507" name="Content Placeholder 2"/>
          <p:cNvSpPr>
            <a:spLocks noGrp="1"/>
          </p:cNvSpPr>
          <p:nvPr>
            <p:ph idx="1"/>
          </p:nvPr>
        </p:nvSpPr>
        <p:spPr>
          <a:xfrm>
            <a:off x="334963" y="998538"/>
            <a:ext cx="9236075" cy="4991100"/>
          </a:xfrm>
        </p:spPr>
        <p:txBody>
          <a:bodyPr/>
          <a:lstStyle/>
          <a:p>
            <a:r>
              <a:rPr lang="en-US" dirty="0" smtClean="0"/>
              <a:t>Localization in </a:t>
            </a:r>
            <a:r>
              <a:rPr lang="en-US" dirty="0" err="1" smtClean="0"/>
              <a:t>Artemmis</a:t>
            </a:r>
            <a:r>
              <a:rPr lang="en-US" dirty="0" smtClean="0"/>
              <a:t> is called “Dependency”, because widget visualization depends on “profile”, for example language, country, mode, etc.</a:t>
            </a:r>
          </a:p>
          <a:p>
            <a:r>
              <a:rPr lang="en-US" dirty="0" smtClean="0"/>
              <a:t>Dependency is supported by ARTEMMIS and GS2 </a:t>
            </a:r>
          </a:p>
          <a:p>
            <a:r>
              <a:rPr lang="en-US" dirty="0" smtClean="0"/>
              <a:t>In ARTEMMIS, we can switch widget property values based on the dependency setting.</a:t>
            </a:r>
          </a:p>
          <a:p>
            <a:r>
              <a:rPr lang="en-US" dirty="0" smtClean="0"/>
              <a:t>In GS2, we can switch the graphical resources like images, text, and font to another set based on the setting to provide different visualization.</a:t>
            </a:r>
          </a:p>
          <a:p>
            <a:r>
              <a:rPr lang="en-US" dirty="0" smtClean="0"/>
              <a:t>Example:</a:t>
            </a:r>
            <a:br>
              <a:rPr lang="en-US" dirty="0" smtClean="0"/>
            </a:br>
            <a:r>
              <a:rPr lang="en-US" dirty="0" smtClean="0"/>
              <a:t>In cruising mode, white dials with numbers are used and the values are shown by pointers.</a:t>
            </a:r>
            <a:br>
              <a:rPr lang="en-US" dirty="0" smtClean="0"/>
            </a:br>
            <a:r>
              <a:rPr lang="en-US" dirty="0" smtClean="0"/>
              <a:t>In race mode, black dials are used and the values are shown in numbers and bar graphs.</a:t>
            </a:r>
          </a:p>
        </p:txBody>
      </p:sp>
      <p:sp>
        <p:nvSpPr>
          <p:cNvPr id="21508"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D5292B59-51FB-44D5-97AD-68F6B856F289}" type="slidenum">
              <a:rPr lang="en-US" sz="600" smtClean="0"/>
              <a:pPr eaLnBrk="1" hangingPunct="1"/>
              <a:t>19</a:t>
            </a:fld>
            <a:r>
              <a:rPr lang="en-US" sz="600" smtClean="0"/>
              <a:t> / B. Bach / ID RD SW GA-M/  Nov-2010   © Continental AG</a:t>
            </a:r>
          </a:p>
        </p:txBody>
      </p:sp>
      <p:pic>
        <p:nvPicPr>
          <p:cNvPr id="21509"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1950" y="3654425"/>
            <a:ext cx="4506913" cy="168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21510"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54600" y="3654425"/>
            <a:ext cx="4533900" cy="168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21511" name="TextBox 8"/>
          <p:cNvSpPr txBox="1">
            <a:spLocks noChangeArrowheads="1"/>
          </p:cNvSpPr>
          <p:nvPr/>
        </p:nvSpPr>
        <p:spPr bwMode="auto">
          <a:xfrm>
            <a:off x="1712913" y="5343525"/>
            <a:ext cx="142875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a:t>Cruising mode</a:t>
            </a:r>
          </a:p>
        </p:txBody>
      </p:sp>
      <p:sp>
        <p:nvSpPr>
          <p:cNvPr id="21512" name="TextBox 9"/>
          <p:cNvSpPr txBox="1">
            <a:spLocks noChangeArrowheads="1"/>
          </p:cNvSpPr>
          <p:nvPr/>
        </p:nvSpPr>
        <p:spPr bwMode="auto">
          <a:xfrm>
            <a:off x="6662738" y="5343525"/>
            <a:ext cx="1171575"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a:t>Race mode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043B1F10-278B-4EEE-B71D-F2C93A581075}" type="slidenum">
              <a:rPr lang="en-US" sz="600" smtClean="0"/>
              <a:pPr eaLnBrk="1" hangingPunct="1"/>
              <a:t>2</a:t>
            </a:fld>
            <a:r>
              <a:rPr lang="en-US" sz="600" smtClean="0"/>
              <a:t> / B. Bach / ID RD SW GA-M/  Nov-2010   © Continental AG</a:t>
            </a:r>
          </a:p>
        </p:txBody>
      </p:sp>
      <p:sp>
        <p:nvSpPr>
          <p:cNvPr id="4099" name="Rectangle 3"/>
          <p:cNvSpPr>
            <a:spLocks noGrp="1" noChangeArrowheads="1"/>
          </p:cNvSpPr>
          <p:nvPr>
            <p:ph type="title"/>
          </p:nvPr>
        </p:nvSpPr>
        <p:spPr/>
        <p:txBody>
          <a:bodyPr/>
          <a:lstStyle/>
          <a:p>
            <a:pPr eaLnBrk="1" hangingPunct="1"/>
            <a:r>
              <a:rPr lang="en-GB" smtClean="0"/>
              <a:t>Artemmis Framework &amp; Tool Chain </a:t>
            </a:r>
            <a:br>
              <a:rPr lang="en-GB" smtClean="0"/>
            </a:br>
            <a:r>
              <a:rPr lang="en-GB" smtClean="0"/>
              <a:t>for Automotive Platforms</a:t>
            </a:r>
            <a:endParaRPr lang="en-US" smtClean="0"/>
          </a:p>
        </p:txBody>
      </p:sp>
      <p:pic>
        <p:nvPicPr>
          <p:cNvPr id="4100" name="Picture 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2588" y="1042988"/>
            <a:ext cx="9188450" cy="4859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1" name="WordArt 5"/>
          <p:cNvSpPr>
            <a:spLocks noChangeArrowheads="1" noChangeShapeType="1" noTextEdit="1"/>
          </p:cNvSpPr>
          <p:nvPr/>
        </p:nvSpPr>
        <p:spPr bwMode="auto">
          <a:xfrm>
            <a:off x="3017838" y="2889250"/>
            <a:ext cx="3694112" cy="1220788"/>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chemeClr val="hlink"/>
                </a:solidFill>
                <a:latin typeface="Arial Black"/>
              </a:rPr>
              <a:t>Introduction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dirty="0" err="1" smtClean="0"/>
              <a:t>Artemmis</a:t>
            </a:r>
            <a:r>
              <a:rPr lang="en-US" dirty="0" smtClean="0"/>
              <a:t> Framework</a:t>
            </a:r>
            <a:br>
              <a:rPr lang="en-US" dirty="0" smtClean="0"/>
            </a:br>
            <a:r>
              <a:rPr lang="en-US" dirty="0" smtClean="0"/>
              <a:t>Model based approach in </a:t>
            </a:r>
            <a:r>
              <a:rPr lang="en-US" dirty="0" err="1" smtClean="0"/>
              <a:t>Artemmis</a:t>
            </a:r>
            <a:endParaRPr lang="en-US" dirty="0" smtClean="0"/>
          </a:p>
        </p:txBody>
      </p:sp>
      <p:sp>
        <p:nvSpPr>
          <p:cNvPr id="22532" name="Rectangle 4"/>
          <p:cNvSpPr>
            <a:spLocks noChangeArrowheads="1"/>
          </p:cNvSpPr>
          <p:nvPr/>
        </p:nvSpPr>
        <p:spPr bwMode="auto">
          <a:xfrm>
            <a:off x="587375" y="1268413"/>
            <a:ext cx="2047875" cy="3990975"/>
          </a:xfrm>
          <a:prstGeom prst="rect">
            <a:avLst/>
          </a:prstGeom>
          <a:gradFill rotWithShape="0">
            <a:gsLst>
              <a:gs pos="0">
                <a:srgbClr val="5E9EFF"/>
              </a:gs>
              <a:gs pos="39999">
                <a:srgbClr val="85C2FF"/>
              </a:gs>
              <a:gs pos="70000">
                <a:srgbClr val="C4D6EB"/>
              </a:gs>
              <a:gs pos="100000">
                <a:srgbClr val="FFEBFA"/>
              </a:gs>
            </a:gsLst>
            <a:lin ang="5400000" scaled="1"/>
          </a:gradFill>
          <a:ln w="9525" algn="ctr">
            <a:solidFill>
              <a:schemeClr val="tx1"/>
            </a:solidFill>
            <a:round/>
            <a:headEnd/>
            <a:tailEnd/>
          </a:ln>
        </p:spPr>
        <p:txBody>
          <a:bodyPr wrap="none"/>
          <a:lstStyle/>
          <a:p>
            <a:pPr defTabSz="915988"/>
            <a:r>
              <a:rPr lang="en-US"/>
              <a:t>Customer Modeling</a:t>
            </a:r>
          </a:p>
          <a:p>
            <a:pPr defTabSz="915988"/>
            <a:r>
              <a:rPr lang="en-US"/>
              <a:t>Tool (if any)</a:t>
            </a:r>
          </a:p>
        </p:txBody>
      </p:sp>
      <p:sp>
        <p:nvSpPr>
          <p:cNvPr id="22533" name="AutoShape 6"/>
          <p:cNvSpPr>
            <a:spLocks noChangeArrowheads="1"/>
          </p:cNvSpPr>
          <p:nvPr/>
        </p:nvSpPr>
        <p:spPr bwMode="auto">
          <a:xfrm>
            <a:off x="1031875" y="1997075"/>
            <a:ext cx="785813" cy="750888"/>
          </a:xfrm>
          <a:prstGeom prst="roundRect">
            <a:avLst>
              <a:gd name="adj" fmla="val 16667"/>
            </a:avLst>
          </a:prstGeom>
          <a:gradFill rotWithShape="1">
            <a:gsLst>
              <a:gs pos="0">
                <a:schemeClr val="folHlink"/>
              </a:gs>
              <a:gs pos="100000">
                <a:srgbClr val="5E5C7E"/>
              </a:gs>
            </a:gsLst>
            <a:path path="shape">
              <a:fillToRect l="50000" t="50000" r="50000" b="50000"/>
            </a:path>
          </a:gradFill>
          <a:ln w="9525" algn="ctr">
            <a:solidFill>
              <a:schemeClr val="tx1"/>
            </a:solidFill>
            <a:round/>
            <a:headEnd/>
            <a:tailEnd/>
          </a:ln>
        </p:spPr>
        <p:txBody>
          <a:bodyPr wrap="none" lIns="72402" tIns="0" rIns="72402" bIns="0" anchor="ctr"/>
          <a:lstStyle/>
          <a:p>
            <a:pPr defTabSz="736600"/>
            <a:r>
              <a:rPr lang="en-US" sz="1300"/>
              <a:t>Customer</a:t>
            </a:r>
            <a:br>
              <a:rPr lang="en-US" sz="1300"/>
            </a:br>
            <a:r>
              <a:rPr lang="en-US" sz="1300"/>
              <a:t>Tool</a:t>
            </a:r>
          </a:p>
        </p:txBody>
      </p:sp>
      <p:sp>
        <p:nvSpPr>
          <p:cNvPr id="22534" name="AutoShape 7"/>
          <p:cNvSpPr>
            <a:spLocks noChangeArrowheads="1"/>
          </p:cNvSpPr>
          <p:nvPr/>
        </p:nvSpPr>
        <p:spPr bwMode="auto">
          <a:xfrm>
            <a:off x="900113" y="3117850"/>
            <a:ext cx="1050925" cy="561975"/>
          </a:xfrm>
          <a:prstGeom prst="flowChartMagneticDisk">
            <a:avLst/>
          </a:prstGeom>
          <a:gradFill rotWithShape="1">
            <a:gsLst>
              <a:gs pos="0">
                <a:srgbClr val="2F7647"/>
              </a:gs>
              <a:gs pos="100000">
                <a:srgbClr val="66FF99"/>
              </a:gs>
            </a:gsLst>
            <a:lin ang="18900000" scaled="1"/>
          </a:gradFill>
          <a:ln w="9525">
            <a:solidFill>
              <a:schemeClr val="tx1"/>
            </a:solidFill>
            <a:round/>
            <a:headEnd/>
            <a:tailEnd/>
          </a:ln>
        </p:spPr>
        <p:txBody>
          <a:bodyPr wrap="none" lIns="72402" tIns="0" rIns="72402" bIns="0" anchor="ctr"/>
          <a:lstStyle/>
          <a:p>
            <a:pPr defTabSz="736600"/>
            <a:r>
              <a:rPr lang="en-US" sz="1000"/>
              <a:t>Customer model</a:t>
            </a:r>
          </a:p>
        </p:txBody>
      </p:sp>
      <p:sp>
        <p:nvSpPr>
          <p:cNvPr id="22535" name="AutoShape 8"/>
          <p:cNvSpPr>
            <a:spLocks noChangeArrowheads="1"/>
          </p:cNvSpPr>
          <p:nvPr/>
        </p:nvSpPr>
        <p:spPr bwMode="auto">
          <a:xfrm>
            <a:off x="2735263" y="4025900"/>
            <a:ext cx="1360487" cy="652463"/>
          </a:xfrm>
          <a:prstGeom prst="flowChartMagneticDisk">
            <a:avLst/>
          </a:prstGeom>
          <a:gradFill rotWithShape="1">
            <a:gsLst>
              <a:gs pos="0">
                <a:srgbClr val="2F7647"/>
              </a:gs>
              <a:gs pos="100000">
                <a:srgbClr val="66FF99"/>
              </a:gs>
            </a:gsLst>
            <a:lin ang="18900000" scaled="1"/>
          </a:gradFill>
          <a:ln w="9525">
            <a:solidFill>
              <a:schemeClr val="tx1"/>
            </a:solidFill>
            <a:round/>
            <a:headEnd/>
            <a:tailEnd/>
          </a:ln>
        </p:spPr>
        <p:txBody>
          <a:bodyPr wrap="none" lIns="72402" tIns="0" rIns="72402" bIns="0" anchor="ctr"/>
          <a:lstStyle/>
          <a:p>
            <a:pPr defTabSz="736600"/>
            <a:r>
              <a:rPr lang="en-US" sz="1000"/>
              <a:t>VDO Embedded HMI</a:t>
            </a:r>
            <a:br>
              <a:rPr lang="en-US" sz="1000"/>
            </a:br>
            <a:r>
              <a:rPr lang="en-US" sz="1000"/>
              <a:t>Language </a:t>
            </a:r>
          </a:p>
        </p:txBody>
      </p:sp>
      <p:sp>
        <p:nvSpPr>
          <p:cNvPr id="22536" name="AutoShape 9"/>
          <p:cNvSpPr>
            <a:spLocks noChangeArrowheads="1"/>
          </p:cNvSpPr>
          <p:nvPr/>
        </p:nvSpPr>
        <p:spPr bwMode="auto">
          <a:xfrm>
            <a:off x="715963" y="4103688"/>
            <a:ext cx="1420812" cy="501650"/>
          </a:xfrm>
          <a:prstGeom prst="flowChartProcess">
            <a:avLst/>
          </a:prstGeom>
          <a:gradFill rotWithShape="1">
            <a:gsLst>
              <a:gs pos="0">
                <a:srgbClr val="FFFF66"/>
              </a:gs>
              <a:gs pos="100000">
                <a:srgbClr val="C2C24E"/>
              </a:gs>
            </a:gsLst>
            <a:path path="shape">
              <a:fillToRect l="50000" t="50000" r="50000" b="50000"/>
            </a:path>
          </a:gradFill>
          <a:ln w="9525" algn="ctr">
            <a:solidFill>
              <a:schemeClr val="tx1"/>
            </a:solidFill>
            <a:miter lim="800000"/>
            <a:headEnd/>
            <a:tailEnd/>
          </a:ln>
        </p:spPr>
        <p:txBody>
          <a:bodyPr wrap="none" lIns="72402" tIns="0" rIns="72402" bIns="0" anchor="ctr"/>
          <a:lstStyle/>
          <a:p>
            <a:pPr defTabSz="736600"/>
            <a:r>
              <a:rPr lang="en-US" sz="1100"/>
              <a:t>Cross Compiler</a:t>
            </a:r>
          </a:p>
        </p:txBody>
      </p:sp>
      <p:sp>
        <p:nvSpPr>
          <p:cNvPr id="22537" name="AutoShape 10"/>
          <p:cNvSpPr>
            <a:spLocks noChangeArrowheads="1"/>
          </p:cNvSpPr>
          <p:nvPr/>
        </p:nvSpPr>
        <p:spPr bwMode="auto">
          <a:xfrm>
            <a:off x="4352925" y="4103688"/>
            <a:ext cx="1050925" cy="501650"/>
          </a:xfrm>
          <a:prstGeom prst="flowChartProcess">
            <a:avLst/>
          </a:prstGeom>
          <a:gradFill rotWithShape="1">
            <a:gsLst>
              <a:gs pos="0">
                <a:srgbClr val="FFFF66"/>
              </a:gs>
              <a:gs pos="100000">
                <a:srgbClr val="C2C24E"/>
              </a:gs>
            </a:gsLst>
            <a:path path="shape">
              <a:fillToRect l="50000" t="50000" r="50000" b="50000"/>
            </a:path>
          </a:gradFill>
          <a:ln w="9525" algn="ctr">
            <a:solidFill>
              <a:schemeClr val="tx1"/>
            </a:solidFill>
            <a:miter lim="800000"/>
            <a:headEnd/>
            <a:tailEnd/>
          </a:ln>
        </p:spPr>
        <p:txBody>
          <a:bodyPr wrap="none" lIns="72402" tIns="0" rIns="72402" bIns="0" anchor="ctr"/>
          <a:lstStyle/>
          <a:p>
            <a:pPr defTabSz="736600"/>
            <a:r>
              <a:rPr lang="en-US" sz="1100"/>
              <a:t>HMI Language</a:t>
            </a:r>
            <a:br>
              <a:rPr lang="en-US" sz="1100"/>
            </a:br>
            <a:r>
              <a:rPr lang="en-US" sz="1100"/>
              <a:t>Compiler</a:t>
            </a:r>
          </a:p>
          <a:p>
            <a:pPr defTabSz="736600"/>
            <a:r>
              <a:rPr lang="en-US" sz="1100"/>
              <a:t>Brutus</a:t>
            </a:r>
          </a:p>
        </p:txBody>
      </p:sp>
      <p:sp>
        <p:nvSpPr>
          <p:cNvPr id="22538" name="AutoShape 11"/>
          <p:cNvSpPr>
            <a:spLocks noChangeArrowheads="1"/>
          </p:cNvSpPr>
          <p:nvPr/>
        </p:nvSpPr>
        <p:spPr bwMode="auto">
          <a:xfrm>
            <a:off x="4187825" y="4732338"/>
            <a:ext cx="1420813" cy="458787"/>
          </a:xfrm>
          <a:prstGeom prst="rightArrow">
            <a:avLst>
              <a:gd name="adj1" fmla="val 50000"/>
              <a:gd name="adj2" fmla="val 76920"/>
            </a:avLst>
          </a:prstGeom>
          <a:gradFill rotWithShape="1">
            <a:gsLst>
              <a:gs pos="0">
                <a:srgbClr val="B96F25"/>
              </a:gs>
              <a:gs pos="100000">
                <a:srgbClr val="FF9933"/>
              </a:gs>
            </a:gsLst>
            <a:lin ang="0" scaled="1"/>
          </a:gradFill>
          <a:ln w="9525" algn="ctr">
            <a:solidFill>
              <a:schemeClr val="tx1"/>
            </a:solidFill>
            <a:miter lim="800000"/>
            <a:headEnd/>
            <a:tailEnd/>
          </a:ln>
        </p:spPr>
        <p:txBody>
          <a:bodyPr wrap="none" lIns="72402" tIns="0" rIns="72402" bIns="0" anchor="ctr"/>
          <a:lstStyle/>
          <a:p>
            <a:pPr defTabSz="736600"/>
            <a:r>
              <a:rPr lang="en-US" sz="1000" b="1"/>
              <a:t>Code Generation</a:t>
            </a:r>
          </a:p>
        </p:txBody>
      </p:sp>
      <p:cxnSp>
        <p:nvCxnSpPr>
          <p:cNvPr id="22539" name="AutoShape 15"/>
          <p:cNvCxnSpPr>
            <a:cxnSpLocks noChangeShapeType="1"/>
            <a:stCxn id="22533" idx="2"/>
            <a:endCxn id="22534" idx="1"/>
          </p:cNvCxnSpPr>
          <p:nvPr/>
        </p:nvCxnSpPr>
        <p:spPr bwMode="auto">
          <a:xfrm>
            <a:off x="1425575" y="2747963"/>
            <a:ext cx="0" cy="3698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2540" name="AutoShape 16"/>
          <p:cNvCxnSpPr>
            <a:cxnSpLocks noChangeShapeType="1"/>
            <a:stCxn id="22534" idx="3"/>
            <a:endCxn id="22536" idx="0"/>
          </p:cNvCxnSpPr>
          <p:nvPr/>
        </p:nvCxnSpPr>
        <p:spPr bwMode="auto">
          <a:xfrm>
            <a:off x="1425575" y="3679825"/>
            <a:ext cx="0" cy="4238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2541" name="AutoShape 17"/>
          <p:cNvCxnSpPr>
            <a:cxnSpLocks noChangeShapeType="1"/>
            <a:stCxn id="22536" idx="3"/>
            <a:endCxn id="22535" idx="2"/>
          </p:cNvCxnSpPr>
          <p:nvPr/>
        </p:nvCxnSpPr>
        <p:spPr bwMode="auto">
          <a:xfrm flipV="1">
            <a:off x="2136775" y="4352925"/>
            <a:ext cx="598488" cy="15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2542" name="AutoShape 19"/>
          <p:cNvCxnSpPr>
            <a:cxnSpLocks noChangeShapeType="1"/>
            <a:stCxn id="22535" idx="4"/>
            <a:endCxn id="22537" idx="1"/>
          </p:cNvCxnSpPr>
          <p:nvPr/>
        </p:nvCxnSpPr>
        <p:spPr bwMode="auto">
          <a:xfrm>
            <a:off x="4095750" y="4352925"/>
            <a:ext cx="257175" cy="15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grpSp>
        <p:nvGrpSpPr>
          <p:cNvPr id="22543" name="Group 20"/>
          <p:cNvGrpSpPr>
            <a:grpSpLocks/>
          </p:cNvGrpSpPr>
          <p:nvPr/>
        </p:nvGrpSpPr>
        <p:grpSpPr bwMode="auto">
          <a:xfrm>
            <a:off x="5608638" y="2232025"/>
            <a:ext cx="3252787" cy="2681288"/>
            <a:chOff x="3629" y="1342"/>
            <a:chExt cx="2213" cy="1862"/>
          </a:xfrm>
        </p:grpSpPr>
        <p:sp>
          <p:nvSpPr>
            <p:cNvPr id="22576" name="Text Box 21"/>
            <p:cNvSpPr txBox="1">
              <a:spLocks noChangeArrowheads="1"/>
            </p:cNvSpPr>
            <p:nvPr/>
          </p:nvSpPr>
          <p:spPr bwMode="auto">
            <a:xfrm>
              <a:off x="3629" y="1342"/>
              <a:ext cx="1054" cy="208"/>
            </a:xfrm>
            <a:prstGeom prst="rect">
              <a:avLst/>
            </a:prstGeom>
            <a:gradFill rotWithShape="1">
              <a:gsLst>
                <a:gs pos="0">
                  <a:srgbClr val="5E9EFF"/>
                </a:gs>
                <a:gs pos="39999">
                  <a:srgbClr val="85C2FF"/>
                </a:gs>
                <a:gs pos="70000">
                  <a:srgbClr val="C4D6EB"/>
                </a:gs>
                <a:gs pos="100000">
                  <a:srgbClr val="FFEBFA"/>
                </a:gs>
              </a:gsLst>
              <a:lin ang="5400000" scaled="1"/>
            </a:gradFill>
            <a:ln w="9525" algn="ctr">
              <a:solidFill>
                <a:schemeClr val="tx1"/>
              </a:solidFill>
              <a:miter lim="800000"/>
              <a:headEnd/>
              <a:tailEnd/>
            </a:ln>
          </p:spPr>
          <p:txBody>
            <a:bodyPr lIns="80105" tIns="40053" rIns="80105" bIns="40053" anchor="ctr"/>
            <a:lstStyle>
              <a:lvl1pPr defTabSz="803275" eaLnBrk="0" hangingPunct="0">
                <a:defRPr sz="1500">
                  <a:solidFill>
                    <a:schemeClr val="tx1"/>
                  </a:solidFill>
                  <a:latin typeface="Arial" charset="0"/>
                </a:defRPr>
              </a:lvl1pPr>
              <a:lvl2pPr marL="742950" indent="-285750" defTabSz="803275" eaLnBrk="0" hangingPunct="0">
                <a:defRPr sz="1500">
                  <a:solidFill>
                    <a:schemeClr val="tx1"/>
                  </a:solidFill>
                  <a:latin typeface="Arial" charset="0"/>
                </a:defRPr>
              </a:lvl2pPr>
              <a:lvl3pPr marL="1143000" indent="-228600" defTabSz="803275" eaLnBrk="0" hangingPunct="0">
                <a:defRPr sz="1500">
                  <a:solidFill>
                    <a:schemeClr val="tx1"/>
                  </a:solidFill>
                  <a:latin typeface="Arial" charset="0"/>
                </a:defRPr>
              </a:lvl3pPr>
              <a:lvl4pPr marL="1600200" indent="-228600" defTabSz="803275" eaLnBrk="0" hangingPunct="0">
                <a:defRPr sz="1500">
                  <a:solidFill>
                    <a:schemeClr val="tx1"/>
                  </a:solidFill>
                  <a:latin typeface="Arial" charset="0"/>
                </a:defRPr>
              </a:lvl4pPr>
              <a:lvl5pPr marL="2057400" indent="-228600" defTabSz="803275" eaLnBrk="0" hangingPunct="0">
                <a:defRPr sz="1500">
                  <a:solidFill>
                    <a:schemeClr val="tx1"/>
                  </a:solidFill>
                  <a:latin typeface="Arial" charset="0"/>
                </a:defRPr>
              </a:lvl5pPr>
              <a:lvl6pPr marL="2514600" indent="-228600" algn="ctr" defTabSz="803275" eaLnBrk="0" fontAlgn="base" hangingPunct="0">
                <a:spcBef>
                  <a:spcPct val="0"/>
                </a:spcBef>
                <a:spcAft>
                  <a:spcPct val="0"/>
                </a:spcAft>
                <a:defRPr sz="1500">
                  <a:solidFill>
                    <a:schemeClr val="tx1"/>
                  </a:solidFill>
                  <a:latin typeface="Arial" charset="0"/>
                </a:defRPr>
              </a:lvl6pPr>
              <a:lvl7pPr marL="2971800" indent="-228600" algn="ctr" defTabSz="803275" eaLnBrk="0" fontAlgn="base" hangingPunct="0">
                <a:spcBef>
                  <a:spcPct val="0"/>
                </a:spcBef>
                <a:spcAft>
                  <a:spcPct val="0"/>
                </a:spcAft>
                <a:defRPr sz="1500">
                  <a:solidFill>
                    <a:schemeClr val="tx1"/>
                  </a:solidFill>
                  <a:latin typeface="Arial" charset="0"/>
                </a:defRPr>
              </a:lvl7pPr>
              <a:lvl8pPr marL="3429000" indent="-228600" algn="ctr" defTabSz="803275" eaLnBrk="0" fontAlgn="base" hangingPunct="0">
                <a:spcBef>
                  <a:spcPct val="0"/>
                </a:spcBef>
                <a:spcAft>
                  <a:spcPct val="0"/>
                </a:spcAft>
                <a:defRPr sz="1500">
                  <a:solidFill>
                    <a:schemeClr val="tx1"/>
                  </a:solidFill>
                  <a:latin typeface="Arial" charset="0"/>
                </a:defRPr>
              </a:lvl8pPr>
              <a:lvl9pPr marL="3886200" indent="-228600" algn="ctr" defTabSz="803275" eaLnBrk="0" fontAlgn="base" hangingPunct="0">
                <a:spcBef>
                  <a:spcPct val="0"/>
                </a:spcBef>
                <a:spcAft>
                  <a:spcPct val="0"/>
                </a:spcAft>
                <a:defRPr sz="1500">
                  <a:solidFill>
                    <a:schemeClr val="tx1"/>
                  </a:solidFill>
                  <a:latin typeface="Arial" charset="0"/>
                </a:defRPr>
              </a:lvl9pPr>
            </a:lstStyle>
            <a:p>
              <a:pPr eaLnBrk="1" hangingPunct="1"/>
              <a:r>
                <a:rPr lang="en-US" sz="1300" b="1"/>
                <a:t>HMI Subsystem</a:t>
              </a:r>
            </a:p>
          </p:txBody>
        </p:sp>
        <p:sp>
          <p:nvSpPr>
            <p:cNvPr id="22577" name="Rectangle 22"/>
            <p:cNvSpPr>
              <a:spLocks noChangeArrowheads="1"/>
            </p:cNvSpPr>
            <p:nvPr/>
          </p:nvSpPr>
          <p:spPr bwMode="auto">
            <a:xfrm>
              <a:off x="3631" y="1544"/>
              <a:ext cx="2211" cy="1660"/>
            </a:xfrm>
            <a:prstGeom prst="rect">
              <a:avLst/>
            </a:prstGeom>
            <a:gradFill rotWithShape="1">
              <a:gsLst>
                <a:gs pos="0">
                  <a:srgbClr val="5E9EFF"/>
                </a:gs>
                <a:gs pos="39999">
                  <a:srgbClr val="85C2FF"/>
                </a:gs>
                <a:gs pos="70000">
                  <a:srgbClr val="C4D6EB"/>
                </a:gs>
                <a:gs pos="100000">
                  <a:srgbClr val="FFEBFA"/>
                </a:gs>
              </a:gsLst>
              <a:lin ang="5400000" scaled="1"/>
            </a:gradFill>
            <a:ln w="9525" algn="ctr">
              <a:solidFill>
                <a:schemeClr val="tx1"/>
              </a:solidFill>
              <a:miter lim="800000"/>
              <a:headEnd/>
              <a:tailEnd/>
            </a:ln>
          </p:spPr>
          <p:txBody>
            <a:bodyPr lIns="80105" tIns="40053" rIns="80105" bIns="40053" anchor="ctr"/>
            <a:lstStyle/>
            <a:p>
              <a:pPr defTabSz="801688"/>
              <a:endParaRPr lang="en-SG" sz="700"/>
            </a:p>
          </p:txBody>
        </p:sp>
        <p:sp>
          <p:nvSpPr>
            <p:cNvPr id="22578" name="AutoShape 23"/>
            <p:cNvSpPr>
              <a:spLocks noChangeArrowheads="1"/>
            </p:cNvSpPr>
            <p:nvPr/>
          </p:nvSpPr>
          <p:spPr bwMode="auto">
            <a:xfrm>
              <a:off x="4184" y="2614"/>
              <a:ext cx="630" cy="411"/>
            </a:xfrm>
            <a:prstGeom prst="flowChartMagneticDisk">
              <a:avLst/>
            </a:prstGeom>
            <a:gradFill rotWithShape="1">
              <a:gsLst>
                <a:gs pos="0">
                  <a:srgbClr val="2F7647"/>
                </a:gs>
                <a:gs pos="100000">
                  <a:srgbClr val="66FF99"/>
                </a:gs>
              </a:gsLst>
              <a:lin ang="18900000" scaled="1"/>
            </a:gradFill>
            <a:ln w="9525">
              <a:solidFill>
                <a:schemeClr val="tx1"/>
              </a:solidFill>
              <a:round/>
              <a:headEnd/>
              <a:tailEnd/>
            </a:ln>
          </p:spPr>
          <p:txBody>
            <a:bodyPr wrap="none" lIns="72402" tIns="0" rIns="72402" bIns="0" anchor="ctr"/>
            <a:lstStyle/>
            <a:p>
              <a:pPr defTabSz="736600"/>
              <a:r>
                <a:rPr lang="en-US" sz="1000" dirty="0" smtClean="0"/>
                <a:t>HMI generated</a:t>
              </a:r>
              <a:br>
                <a:rPr lang="en-US" sz="1000" dirty="0" smtClean="0"/>
              </a:br>
              <a:r>
                <a:rPr lang="en-US" sz="1000" dirty="0" smtClean="0"/>
                <a:t>C++ code</a:t>
              </a:r>
              <a:endParaRPr lang="en-US" sz="1000" dirty="0"/>
            </a:p>
          </p:txBody>
        </p:sp>
        <p:sp>
          <p:nvSpPr>
            <p:cNvPr id="22579" name="Rectangle 24"/>
            <p:cNvSpPr>
              <a:spLocks noChangeArrowheads="1"/>
            </p:cNvSpPr>
            <p:nvPr/>
          </p:nvSpPr>
          <p:spPr bwMode="auto">
            <a:xfrm>
              <a:off x="3772" y="1844"/>
              <a:ext cx="723" cy="352"/>
            </a:xfrm>
            <a:prstGeom prst="rect">
              <a:avLst/>
            </a:prstGeom>
            <a:gradFill rotWithShape="1">
              <a:gsLst>
                <a:gs pos="0">
                  <a:srgbClr val="FFFF66"/>
                </a:gs>
                <a:gs pos="100000">
                  <a:srgbClr val="C2C24E"/>
                </a:gs>
              </a:gsLst>
              <a:path path="shape">
                <a:fillToRect l="50000" t="50000" r="50000" b="50000"/>
              </a:path>
            </a:gradFill>
            <a:ln w="9525" algn="ctr">
              <a:solidFill>
                <a:schemeClr val="tx1"/>
              </a:solidFill>
              <a:miter lim="800000"/>
              <a:headEnd/>
              <a:tailEnd/>
            </a:ln>
          </p:spPr>
          <p:txBody>
            <a:bodyPr wrap="none" lIns="72402" tIns="0" rIns="72402" bIns="0" anchor="ctr"/>
            <a:lstStyle/>
            <a:p>
              <a:pPr defTabSz="736600"/>
              <a:r>
                <a:rPr lang="en-US" sz="1100"/>
                <a:t>HMI </a:t>
              </a:r>
            </a:p>
            <a:p>
              <a:pPr defTabSz="736600"/>
              <a:r>
                <a:rPr lang="en-US" sz="1100"/>
                <a:t>Framework</a:t>
              </a:r>
            </a:p>
          </p:txBody>
        </p:sp>
        <p:sp>
          <p:nvSpPr>
            <p:cNvPr id="22580" name="Rectangle 25"/>
            <p:cNvSpPr>
              <a:spLocks noChangeArrowheads="1"/>
            </p:cNvSpPr>
            <p:nvPr/>
          </p:nvSpPr>
          <p:spPr bwMode="auto">
            <a:xfrm>
              <a:off x="4595" y="1783"/>
              <a:ext cx="1164" cy="496"/>
            </a:xfrm>
            <a:prstGeom prst="rect">
              <a:avLst/>
            </a:prstGeom>
            <a:gradFill rotWithShape="1">
              <a:gsLst>
                <a:gs pos="0">
                  <a:srgbClr val="FFFF66"/>
                </a:gs>
                <a:gs pos="100000">
                  <a:srgbClr val="C2C24E"/>
                </a:gs>
              </a:gsLst>
              <a:path path="shape">
                <a:fillToRect l="50000" t="50000" r="50000" b="50000"/>
              </a:path>
            </a:gradFill>
            <a:ln w="9525" algn="ctr">
              <a:solidFill>
                <a:schemeClr val="tx1"/>
              </a:solidFill>
              <a:miter lim="800000"/>
              <a:headEnd/>
              <a:tailEnd/>
            </a:ln>
          </p:spPr>
          <p:txBody>
            <a:bodyPr wrap="none" lIns="72402" tIns="0" rIns="72402" bIns="0" anchor="ctr"/>
            <a:lstStyle/>
            <a:p>
              <a:pPr defTabSz="736600"/>
              <a:r>
                <a:rPr lang="en-US" sz="1100"/>
                <a:t>HMI </a:t>
              </a:r>
            </a:p>
            <a:p>
              <a:pPr defTabSz="736600"/>
              <a:r>
                <a:rPr lang="en-US" sz="1100"/>
                <a:t>Widget Foundation </a:t>
              </a:r>
            </a:p>
            <a:p>
              <a:pPr defTabSz="736600"/>
              <a:r>
                <a:rPr lang="en-US" sz="1100"/>
                <a:t>Class Library</a:t>
              </a:r>
            </a:p>
          </p:txBody>
        </p:sp>
        <p:cxnSp>
          <p:nvCxnSpPr>
            <p:cNvPr id="22581" name="AutoShape 26"/>
            <p:cNvCxnSpPr>
              <a:cxnSpLocks noChangeShapeType="1"/>
              <a:stCxn id="22579" idx="2"/>
              <a:endCxn id="22578" idx="1"/>
            </p:cNvCxnSpPr>
            <p:nvPr/>
          </p:nvCxnSpPr>
          <p:spPr bwMode="auto">
            <a:xfrm>
              <a:off x="4134" y="2196"/>
              <a:ext cx="365" cy="418"/>
            </a:xfrm>
            <a:prstGeom prst="straightConnector1">
              <a:avLst/>
            </a:prstGeom>
            <a:noFill/>
            <a:ln w="9525">
              <a:solidFill>
                <a:schemeClr val="tx1"/>
              </a:solidFill>
              <a:prstDash val="lgDash"/>
              <a:round/>
              <a:headEnd/>
              <a:tailEnd type="triangle" w="med" len="med"/>
            </a:ln>
            <a:extLst>
              <a:ext uri="{909E8E84-426E-40DD-AFC4-6F175D3DCCD1}">
                <a14:hiddenFill xmlns:a14="http://schemas.microsoft.com/office/drawing/2010/main" xmlns="">
                  <a:noFill/>
                </a14:hiddenFill>
              </a:ext>
            </a:extLst>
          </p:spPr>
        </p:cxnSp>
        <p:cxnSp>
          <p:nvCxnSpPr>
            <p:cNvPr id="22582" name="AutoShape 27"/>
            <p:cNvCxnSpPr>
              <a:cxnSpLocks noChangeShapeType="1"/>
              <a:stCxn id="22580" idx="2"/>
              <a:endCxn id="22578" idx="1"/>
            </p:cNvCxnSpPr>
            <p:nvPr/>
          </p:nvCxnSpPr>
          <p:spPr bwMode="auto">
            <a:xfrm flipH="1">
              <a:off x="4499" y="2279"/>
              <a:ext cx="678" cy="335"/>
            </a:xfrm>
            <a:prstGeom prst="straightConnector1">
              <a:avLst/>
            </a:prstGeom>
            <a:noFill/>
            <a:ln w="9525">
              <a:solidFill>
                <a:schemeClr val="tx1"/>
              </a:solidFill>
              <a:prstDash val="lgDash"/>
              <a:round/>
              <a:headEnd/>
              <a:tailEnd type="triangle" w="med" len="med"/>
            </a:ln>
            <a:extLst>
              <a:ext uri="{909E8E84-426E-40DD-AFC4-6F175D3DCCD1}">
                <a14:hiddenFill xmlns:a14="http://schemas.microsoft.com/office/drawing/2010/main" xmlns="">
                  <a:noFill/>
                </a14:hiddenFill>
              </a:ext>
            </a:extLst>
          </p:spPr>
        </p:cxnSp>
        <p:grpSp>
          <p:nvGrpSpPr>
            <p:cNvPr id="22583" name="Group 28"/>
            <p:cNvGrpSpPr>
              <a:grpSpLocks/>
            </p:cNvGrpSpPr>
            <p:nvPr/>
          </p:nvGrpSpPr>
          <p:grpSpPr bwMode="auto">
            <a:xfrm>
              <a:off x="5214" y="2568"/>
              <a:ext cx="468" cy="501"/>
              <a:chOff x="3311" y="1871"/>
              <a:chExt cx="1815" cy="1956"/>
            </a:xfrm>
          </p:grpSpPr>
          <p:sp>
            <p:nvSpPr>
              <p:cNvPr id="22585" name="Rectangle 29"/>
              <p:cNvSpPr>
                <a:spLocks noChangeArrowheads="1"/>
              </p:cNvSpPr>
              <p:nvPr/>
            </p:nvSpPr>
            <p:spPr bwMode="auto">
              <a:xfrm>
                <a:off x="3311" y="1871"/>
                <a:ext cx="1815" cy="1956"/>
              </a:xfrm>
              <a:prstGeom prst="rect">
                <a:avLst/>
              </a:prstGeom>
              <a:solidFill>
                <a:schemeClr val="accent1"/>
              </a:solidFill>
              <a:ln w="19050" algn="ctr">
                <a:solidFill>
                  <a:schemeClr val="tx1"/>
                </a:solidFill>
                <a:miter lim="800000"/>
                <a:headEnd/>
                <a:tailEnd/>
              </a:ln>
            </p:spPr>
            <p:txBody>
              <a:bodyPr wrap="none" lIns="80105" tIns="40053" rIns="80105" bIns="40053" anchor="ctr"/>
              <a:lstStyle/>
              <a:p>
                <a:pPr defTabSz="801688"/>
                <a:endParaRPr lang="en-SG" sz="700"/>
              </a:p>
            </p:txBody>
          </p:sp>
          <p:grpSp>
            <p:nvGrpSpPr>
              <p:cNvPr id="22586" name="Group 30"/>
              <p:cNvGrpSpPr>
                <a:grpSpLocks/>
              </p:cNvGrpSpPr>
              <p:nvPr/>
            </p:nvGrpSpPr>
            <p:grpSpPr bwMode="auto">
              <a:xfrm>
                <a:off x="3566" y="2041"/>
                <a:ext cx="1270" cy="1657"/>
                <a:chOff x="1582" y="1178"/>
                <a:chExt cx="1889" cy="2536"/>
              </a:xfrm>
            </p:grpSpPr>
            <p:sp>
              <p:nvSpPr>
                <p:cNvPr id="22587" name="Oval 31"/>
                <p:cNvSpPr>
                  <a:spLocks noChangeArrowheads="1"/>
                </p:cNvSpPr>
                <p:nvPr/>
              </p:nvSpPr>
              <p:spPr bwMode="auto">
                <a:xfrm>
                  <a:off x="1582" y="2567"/>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88" name="Oval 32"/>
                <p:cNvSpPr>
                  <a:spLocks noChangeArrowheads="1"/>
                </p:cNvSpPr>
                <p:nvPr/>
              </p:nvSpPr>
              <p:spPr bwMode="auto">
                <a:xfrm>
                  <a:off x="1587" y="1861"/>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89" name="Oval 33"/>
                <p:cNvSpPr>
                  <a:spLocks noChangeArrowheads="1"/>
                </p:cNvSpPr>
                <p:nvPr/>
              </p:nvSpPr>
              <p:spPr bwMode="auto">
                <a:xfrm>
                  <a:off x="1672" y="3374"/>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90" name="Oval 34"/>
                <p:cNvSpPr>
                  <a:spLocks noChangeArrowheads="1"/>
                </p:cNvSpPr>
                <p:nvPr/>
              </p:nvSpPr>
              <p:spPr bwMode="auto">
                <a:xfrm>
                  <a:off x="3151" y="2557"/>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cxnSp>
              <p:nvCxnSpPr>
                <p:cNvPr id="22591" name="AutoShape 35"/>
                <p:cNvCxnSpPr>
                  <a:cxnSpLocks noChangeShapeType="1"/>
                  <a:stCxn id="22598" idx="5"/>
                  <a:endCxn id="22597" idx="0"/>
                </p:cNvCxnSpPr>
                <p:nvPr/>
              </p:nvCxnSpPr>
              <p:spPr bwMode="auto">
                <a:xfrm>
                  <a:off x="2425" y="1460"/>
                  <a:ext cx="478" cy="40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92" name="AutoShape 36"/>
                <p:cNvCxnSpPr>
                  <a:cxnSpLocks noChangeShapeType="1"/>
                  <a:stCxn id="22598" idx="3"/>
                  <a:endCxn id="22588" idx="0"/>
                </p:cNvCxnSpPr>
                <p:nvPr/>
              </p:nvCxnSpPr>
              <p:spPr bwMode="auto">
                <a:xfrm flipH="1">
                  <a:off x="1746" y="1460"/>
                  <a:ext cx="455" cy="40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93" name="AutoShape 37"/>
                <p:cNvCxnSpPr>
                  <a:cxnSpLocks noChangeShapeType="1"/>
                  <a:stCxn id="22587" idx="0"/>
                  <a:endCxn id="22588" idx="4"/>
                </p:cNvCxnSpPr>
                <p:nvPr/>
              </p:nvCxnSpPr>
              <p:spPr bwMode="auto">
                <a:xfrm flipV="1">
                  <a:off x="1741" y="2186"/>
                  <a:ext cx="5" cy="38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94" name="AutoShape 38"/>
                <p:cNvCxnSpPr>
                  <a:cxnSpLocks noChangeShapeType="1"/>
                  <a:stCxn id="22589" idx="7"/>
                  <a:endCxn id="22606" idx="3"/>
                </p:cNvCxnSpPr>
                <p:nvPr/>
              </p:nvCxnSpPr>
              <p:spPr bwMode="auto">
                <a:xfrm flipV="1">
                  <a:off x="1943" y="2844"/>
                  <a:ext cx="520" cy="57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95" name="AutoShape 39"/>
                <p:cNvCxnSpPr>
                  <a:cxnSpLocks noChangeShapeType="1"/>
                  <a:stCxn id="22606" idx="0"/>
                  <a:endCxn id="22597" idx="4"/>
                </p:cNvCxnSpPr>
                <p:nvPr/>
              </p:nvCxnSpPr>
              <p:spPr bwMode="auto">
                <a:xfrm flipV="1">
                  <a:off x="2575" y="2192"/>
                  <a:ext cx="328" cy="3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96" name="AutoShape 40"/>
                <p:cNvCxnSpPr>
                  <a:cxnSpLocks noChangeShapeType="1"/>
                  <a:stCxn id="22590" idx="0"/>
                  <a:endCxn id="22597" idx="5"/>
                </p:cNvCxnSpPr>
                <p:nvPr/>
              </p:nvCxnSpPr>
              <p:spPr bwMode="auto">
                <a:xfrm flipH="1" flipV="1">
                  <a:off x="3015" y="2144"/>
                  <a:ext cx="295" cy="4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2597" name="Oval 41"/>
                <p:cNvSpPr>
                  <a:spLocks noChangeArrowheads="1"/>
                </p:cNvSpPr>
                <p:nvPr/>
              </p:nvSpPr>
              <p:spPr bwMode="auto">
                <a:xfrm>
                  <a:off x="2744" y="1867"/>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98" name="Oval 42"/>
                <p:cNvSpPr>
                  <a:spLocks noChangeArrowheads="1"/>
                </p:cNvSpPr>
                <p:nvPr/>
              </p:nvSpPr>
              <p:spPr bwMode="auto">
                <a:xfrm>
                  <a:off x="2154" y="1183"/>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99" name="Oval 43"/>
                <p:cNvSpPr>
                  <a:spLocks noChangeArrowheads="1"/>
                </p:cNvSpPr>
                <p:nvPr/>
              </p:nvSpPr>
              <p:spPr bwMode="auto">
                <a:xfrm>
                  <a:off x="2041" y="3389"/>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600" name="Oval 44"/>
                <p:cNvSpPr>
                  <a:spLocks noChangeArrowheads="1"/>
                </p:cNvSpPr>
                <p:nvPr/>
              </p:nvSpPr>
              <p:spPr bwMode="auto">
                <a:xfrm>
                  <a:off x="2778" y="3389"/>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601" name="Oval 45"/>
                <p:cNvSpPr>
                  <a:spLocks noChangeArrowheads="1"/>
                </p:cNvSpPr>
                <p:nvPr/>
              </p:nvSpPr>
              <p:spPr bwMode="auto">
                <a:xfrm>
                  <a:off x="2409" y="3389"/>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602" name="Oval 46"/>
                <p:cNvSpPr>
                  <a:spLocks noChangeArrowheads="1"/>
                </p:cNvSpPr>
                <p:nvPr/>
              </p:nvSpPr>
              <p:spPr bwMode="auto">
                <a:xfrm>
                  <a:off x="3153" y="3374"/>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cxnSp>
              <p:nvCxnSpPr>
                <p:cNvPr id="22603" name="AutoShape 47"/>
                <p:cNvCxnSpPr>
                  <a:cxnSpLocks noChangeShapeType="1"/>
                  <a:stCxn id="22599" idx="0"/>
                  <a:endCxn id="22606" idx="3"/>
                </p:cNvCxnSpPr>
                <p:nvPr/>
              </p:nvCxnSpPr>
              <p:spPr bwMode="auto">
                <a:xfrm flipV="1">
                  <a:off x="2200" y="2844"/>
                  <a:ext cx="263"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604" name="AutoShape 48"/>
                <p:cNvCxnSpPr>
                  <a:cxnSpLocks noChangeShapeType="1"/>
                  <a:stCxn id="22601" idx="0"/>
                  <a:endCxn id="22606" idx="4"/>
                </p:cNvCxnSpPr>
                <p:nvPr/>
              </p:nvCxnSpPr>
              <p:spPr bwMode="auto">
                <a:xfrm flipV="1">
                  <a:off x="2568" y="2892"/>
                  <a:ext cx="7" cy="49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605" name="AutoShape 49"/>
                <p:cNvCxnSpPr>
                  <a:cxnSpLocks noChangeShapeType="1"/>
                  <a:stCxn id="22600" idx="0"/>
                  <a:endCxn id="22606" idx="5"/>
                </p:cNvCxnSpPr>
                <p:nvPr/>
              </p:nvCxnSpPr>
              <p:spPr bwMode="auto">
                <a:xfrm flipH="1" flipV="1">
                  <a:off x="2687" y="2844"/>
                  <a:ext cx="250"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2606" name="Oval 50"/>
                <p:cNvSpPr>
                  <a:spLocks noChangeArrowheads="1"/>
                </p:cNvSpPr>
                <p:nvPr/>
              </p:nvSpPr>
              <p:spPr bwMode="auto">
                <a:xfrm>
                  <a:off x="2416" y="2567"/>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cxnSp>
              <p:nvCxnSpPr>
                <p:cNvPr id="22607" name="AutoShape 51"/>
                <p:cNvCxnSpPr>
                  <a:cxnSpLocks noChangeShapeType="1"/>
                  <a:stCxn id="22602" idx="0"/>
                  <a:endCxn id="22606" idx="5"/>
                </p:cNvCxnSpPr>
                <p:nvPr/>
              </p:nvCxnSpPr>
              <p:spPr bwMode="auto">
                <a:xfrm flipH="1" flipV="1">
                  <a:off x="2687" y="2844"/>
                  <a:ext cx="625" cy="530"/>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608" name="AutoShape 52"/>
                <p:cNvCxnSpPr>
                  <a:cxnSpLocks noChangeShapeType="1"/>
                  <a:stCxn id="22598" idx="6"/>
                  <a:endCxn id="22609" idx="2"/>
                </p:cNvCxnSpPr>
                <p:nvPr/>
              </p:nvCxnSpPr>
              <p:spPr bwMode="auto">
                <a:xfrm flipV="1">
                  <a:off x="2472" y="1341"/>
                  <a:ext cx="606" cy="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2609" name="Oval 53"/>
                <p:cNvSpPr>
                  <a:spLocks noChangeArrowheads="1"/>
                </p:cNvSpPr>
                <p:nvPr/>
              </p:nvSpPr>
              <p:spPr bwMode="auto">
                <a:xfrm>
                  <a:off x="3078" y="1178"/>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grpSp>
        </p:grpSp>
        <p:cxnSp>
          <p:nvCxnSpPr>
            <p:cNvPr id="22584" name="AutoShape 54"/>
            <p:cNvCxnSpPr>
              <a:cxnSpLocks noChangeShapeType="1"/>
              <a:stCxn id="22578" idx="4"/>
              <a:endCxn id="22585" idx="1"/>
            </p:cNvCxnSpPr>
            <p:nvPr/>
          </p:nvCxnSpPr>
          <p:spPr bwMode="auto">
            <a:xfrm flipV="1">
              <a:off x="4814" y="2819"/>
              <a:ext cx="394" cy="1"/>
            </a:xfrm>
            <a:prstGeom prst="straightConnector1">
              <a:avLst/>
            </a:prstGeom>
            <a:noFill/>
            <a:ln w="9525">
              <a:solidFill>
                <a:schemeClr val="tx1"/>
              </a:solidFill>
              <a:prstDash val="lgDash"/>
              <a:round/>
              <a:headEnd/>
              <a:tailEnd/>
            </a:ln>
            <a:extLst>
              <a:ext uri="{909E8E84-426E-40DD-AFC4-6F175D3DCCD1}">
                <a14:hiddenFill xmlns:a14="http://schemas.microsoft.com/office/drawing/2010/main" xmlns="">
                  <a:noFill/>
                </a14:hiddenFill>
              </a:ext>
            </a:extLst>
          </p:spPr>
        </p:cxnSp>
      </p:grpSp>
      <p:cxnSp>
        <p:nvCxnSpPr>
          <p:cNvPr id="22544" name="AutoShape 55"/>
          <p:cNvCxnSpPr>
            <a:cxnSpLocks noChangeShapeType="1"/>
            <a:stCxn id="22537" idx="3"/>
            <a:endCxn id="22578" idx="2"/>
          </p:cNvCxnSpPr>
          <p:nvPr/>
        </p:nvCxnSpPr>
        <p:spPr bwMode="auto">
          <a:xfrm>
            <a:off x="5403850" y="4354513"/>
            <a:ext cx="1020763" cy="47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2545" name="AutoShape 56"/>
          <p:cNvSpPr>
            <a:spLocks noChangeArrowheads="1"/>
          </p:cNvSpPr>
          <p:nvPr/>
        </p:nvSpPr>
        <p:spPr bwMode="auto">
          <a:xfrm>
            <a:off x="714375" y="4756150"/>
            <a:ext cx="1716088" cy="503238"/>
          </a:xfrm>
          <a:prstGeom prst="rightArrow">
            <a:avLst>
              <a:gd name="adj1" fmla="val 50000"/>
              <a:gd name="adj2" fmla="val 78701"/>
            </a:avLst>
          </a:prstGeom>
          <a:gradFill rotWithShape="1">
            <a:gsLst>
              <a:gs pos="0">
                <a:srgbClr val="B96F25"/>
              </a:gs>
              <a:gs pos="100000">
                <a:srgbClr val="FF9933"/>
              </a:gs>
            </a:gsLst>
            <a:lin ang="0" scaled="1"/>
          </a:gradFill>
          <a:ln w="9525" algn="ctr">
            <a:solidFill>
              <a:schemeClr val="tx1"/>
            </a:solidFill>
            <a:miter lim="800000"/>
            <a:headEnd/>
            <a:tailEnd/>
          </a:ln>
        </p:spPr>
        <p:txBody>
          <a:bodyPr wrap="none" lIns="72402" tIns="0" rIns="72402" bIns="0" anchor="ctr"/>
          <a:lstStyle/>
          <a:p>
            <a:pPr defTabSz="736600"/>
            <a:r>
              <a:rPr lang="en-US" sz="1000" b="1"/>
              <a:t>Model Transformation</a:t>
            </a:r>
          </a:p>
        </p:txBody>
      </p:sp>
      <p:grpSp>
        <p:nvGrpSpPr>
          <p:cNvPr id="22546" name="Group 58"/>
          <p:cNvGrpSpPr>
            <a:grpSpLocks/>
          </p:cNvGrpSpPr>
          <p:nvPr/>
        </p:nvGrpSpPr>
        <p:grpSpPr bwMode="auto">
          <a:xfrm>
            <a:off x="2043113" y="2079625"/>
            <a:ext cx="552450" cy="588963"/>
            <a:chOff x="3311" y="1871"/>
            <a:chExt cx="1815" cy="1956"/>
          </a:xfrm>
        </p:grpSpPr>
        <p:sp>
          <p:nvSpPr>
            <p:cNvPr id="22551" name="Rectangle 59"/>
            <p:cNvSpPr>
              <a:spLocks noChangeArrowheads="1"/>
            </p:cNvSpPr>
            <p:nvPr/>
          </p:nvSpPr>
          <p:spPr bwMode="auto">
            <a:xfrm>
              <a:off x="3311" y="1871"/>
              <a:ext cx="1815" cy="1956"/>
            </a:xfrm>
            <a:prstGeom prst="rect">
              <a:avLst/>
            </a:prstGeom>
            <a:solidFill>
              <a:schemeClr val="accent1"/>
            </a:solidFill>
            <a:ln w="19050" algn="ctr">
              <a:solidFill>
                <a:schemeClr val="tx1"/>
              </a:solidFill>
              <a:miter lim="800000"/>
              <a:headEnd/>
              <a:tailEnd/>
            </a:ln>
          </p:spPr>
          <p:txBody>
            <a:bodyPr wrap="none" lIns="80105" tIns="40053" rIns="80105" bIns="40053" anchor="ctr"/>
            <a:lstStyle/>
            <a:p>
              <a:pPr defTabSz="801688"/>
              <a:endParaRPr lang="en-SG" sz="700"/>
            </a:p>
          </p:txBody>
        </p:sp>
        <p:grpSp>
          <p:nvGrpSpPr>
            <p:cNvPr id="22552" name="Group 60"/>
            <p:cNvGrpSpPr>
              <a:grpSpLocks/>
            </p:cNvGrpSpPr>
            <p:nvPr/>
          </p:nvGrpSpPr>
          <p:grpSpPr bwMode="auto">
            <a:xfrm>
              <a:off x="3566" y="2041"/>
              <a:ext cx="1270" cy="1657"/>
              <a:chOff x="1582" y="1178"/>
              <a:chExt cx="1889" cy="2536"/>
            </a:xfrm>
          </p:grpSpPr>
          <p:sp>
            <p:nvSpPr>
              <p:cNvPr id="22553" name="Oval 61"/>
              <p:cNvSpPr>
                <a:spLocks noChangeArrowheads="1"/>
              </p:cNvSpPr>
              <p:nvPr/>
            </p:nvSpPr>
            <p:spPr bwMode="auto">
              <a:xfrm>
                <a:off x="1582" y="2567"/>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54" name="Oval 62"/>
              <p:cNvSpPr>
                <a:spLocks noChangeArrowheads="1"/>
              </p:cNvSpPr>
              <p:nvPr/>
            </p:nvSpPr>
            <p:spPr bwMode="auto">
              <a:xfrm>
                <a:off x="1587" y="1861"/>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55" name="Oval 63"/>
              <p:cNvSpPr>
                <a:spLocks noChangeArrowheads="1"/>
              </p:cNvSpPr>
              <p:nvPr/>
            </p:nvSpPr>
            <p:spPr bwMode="auto">
              <a:xfrm>
                <a:off x="1672" y="3374"/>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56" name="Oval 64"/>
              <p:cNvSpPr>
                <a:spLocks noChangeArrowheads="1"/>
              </p:cNvSpPr>
              <p:nvPr/>
            </p:nvSpPr>
            <p:spPr bwMode="auto">
              <a:xfrm>
                <a:off x="3151" y="2557"/>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cxnSp>
            <p:nvCxnSpPr>
              <p:cNvPr id="22557" name="AutoShape 65"/>
              <p:cNvCxnSpPr>
                <a:cxnSpLocks noChangeShapeType="1"/>
                <a:stCxn id="22564" idx="5"/>
                <a:endCxn id="22563" idx="0"/>
              </p:cNvCxnSpPr>
              <p:nvPr/>
            </p:nvCxnSpPr>
            <p:spPr bwMode="auto">
              <a:xfrm>
                <a:off x="2425" y="1460"/>
                <a:ext cx="478" cy="40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58" name="AutoShape 66"/>
              <p:cNvCxnSpPr>
                <a:cxnSpLocks noChangeShapeType="1"/>
                <a:stCxn id="22564" idx="3"/>
                <a:endCxn id="22554" idx="0"/>
              </p:cNvCxnSpPr>
              <p:nvPr/>
            </p:nvCxnSpPr>
            <p:spPr bwMode="auto">
              <a:xfrm flipH="1">
                <a:off x="1746" y="1460"/>
                <a:ext cx="455" cy="40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59" name="AutoShape 67"/>
              <p:cNvCxnSpPr>
                <a:cxnSpLocks noChangeShapeType="1"/>
                <a:stCxn id="22553" idx="0"/>
                <a:endCxn id="22554" idx="4"/>
              </p:cNvCxnSpPr>
              <p:nvPr/>
            </p:nvCxnSpPr>
            <p:spPr bwMode="auto">
              <a:xfrm flipV="1">
                <a:off x="1741" y="2186"/>
                <a:ext cx="5" cy="38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60" name="AutoShape 68"/>
              <p:cNvCxnSpPr>
                <a:cxnSpLocks noChangeShapeType="1"/>
                <a:stCxn id="22555" idx="7"/>
                <a:endCxn id="22572" idx="3"/>
              </p:cNvCxnSpPr>
              <p:nvPr/>
            </p:nvCxnSpPr>
            <p:spPr bwMode="auto">
              <a:xfrm flipV="1">
                <a:off x="1943" y="2844"/>
                <a:ext cx="520" cy="57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61" name="AutoShape 69"/>
              <p:cNvCxnSpPr>
                <a:cxnSpLocks noChangeShapeType="1"/>
                <a:stCxn id="22572" idx="0"/>
                <a:endCxn id="22563" idx="4"/>
              </p:cNvCxnSpPr>
              <p:nvPr/>
            </p:nvCxnSpPr>
            <p:spPr bwMode="auto">
              <a:xfrm flipV="1">
                <a:off x="2575" y="2192"/>
                <a:ext cx="328" cy="3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62" name="AutoShape 70"/>
              <p:cNvCxnSpPr>
                <a:cxnSpLocks noChangeShapeType="1"/>
                <a:stCxn id="22556" idx="0"/>
                <a:endCxn id="22563" idx="5"/>
              </p:cNvCxnSpPr>
              <p:nvPr/>
            </p:nvCxnSpPr>
            <p:spPr bwMode="auto">
              <a:xfrm flipH="1" flipV="1">
                <a:off x="3015" y="2144"/>
                <a:ext cx="295" cy="4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2563" name="Oval 71"/>
              <p:cNvSpPr>
                <a:spLocks noChangeArrowheads="1"/>
              </p:cNvSpPr>
              <p:nvPr/>
            </p:nvSpPr>
            <p:spPr bwMode="auto">
              <a:xfrm>
                <a:off x="2744" y="1867"/>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64" name="Oval 72"/>
              <p:cNvSpPr>
                <a:spLocks noChangeArrowheads="1"/>
              </p:cNvSpPr>
              <p:nvPr/>
            </p:nvSpPr>
            <p:spPr bwMode="auto">
              <a:xfrm>
                <a:off x="2154" y="1183"/>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65" name="Oval 73"/>
              <p:cNvSpPr>
                <a:spLocks noChangeArrowheads="1"/>
              </p:cNvSpPr>
              <p:nvPr/>
            </p:nvSpPr>
            <p:spPr bwMode="auto">
              <a:xfrm>
                <a:off x="2041" y="3389"/>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66" name="Oval 74"/>
              <p:cNvSpPr>
                <a:spLocks noChangeArrowheads="1"/>
              </p:cNvSpPr>
              <p:nvPr/>
            </p:nvSpPr>
            <p:spPr bwMode="auto">
              <a:xfrm>
                <a:off x="2778" y="3389"/>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67" name="Oval 75"/>
              <p:cNvSpPr>
                <a:spLocks noChangeArrowheads="1"/>
              </p:cNvSpPr>
              <p:nvPr/>
            </p:nvSpPr>
            <p:spPr bwMode="auto">
              <a:xfrm>
                <a:off x="2409" y="3389"/>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sp>
            <p:nvSpPr>
              <p:cNvPr id="22568" name="Oval 76"/>
              <p:cNvSpPr>
                <a:spLocks noChangeArrowheads="1"/>
              </p:cNvSpPr>
              <p:nvPr/>
            </p:nvSpPr>
            <p:spPr bwMode="auto">
              <a:xfrm>
                <a:off x="3153" y="3374"/>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cxnSp>
            <p:nvCxnSpPr>
              <p:cNvPr id="22569" name="AutoShape 77"/>
              <p:cNvCxnSpPr>
                <a:cxnSpLocks noChangeShapeType="1"/>
                <a:stCxn id="22565" idx="0"/>
                <a:endCxn id="22572" idx="3"/>
              </p:cNvCxnSpPr>
              <p:nvPr/>
            </p:nvCxnSpPr>
            <p:spPr bwMode="auto">
              <a:xfrm flipV="1">
                <a:off x="2200" y="2844"/>
                <a:ext cx="263"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70" name="AutoShape 78"/>
              <p:cNvCxnSpPr>
                <a:cxnSpLocks noChangeShapeType="1"/>
                <a:stCxn id="22567" idx="0"/>
                <a:endCxn id="22572" idx="4"/>
              </p:cNvCxnSpPr>
              <p:nvPr/>
            </p:nvCxnSpPr>
            <p:spPr bwMode="auto">
              <a:xfrm flipV="1">
                <a:off x="2568" y="2892"/>
                <a:ext cx="7" cy="49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71" name="AutoShape 79"/>
              <p:cNvCxnSpPr>
                <a:cxnSpLocks noChangeShapeType="1"/>
                <a:stCxn id="22566" idx="0"/>
                <a:endCxn id="22572" idx="5"/>
              </p:cNvCxnSpPr>
              <p:nvPr/>
            </p:nvCxnSpPr>
            <p:spPr bwMode="auto">
              <a:xfrm flipH="1" flipV="1">
                <a:off x="2687" y="2844"/>
                <a:ext cx="250"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2572" name="Oval 80"/>
              <p:cNvSpPr>
                <a:spLocks noChangeArrowheads="1"/>
              </p:cNvSpPr>
              <p:nvPr/>
            </p:nvSpPr>
            <p:spPr bwMode="auto">
              <a:xfrm>
                <a:off x="2416" y="2567"/>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cxnSp>
            <p:nvCxnSpPr>
              <p:cNvPr id="22573" name="AutoShape 81"/>
              <p:cNvCxnSpPr>
                <a:cxnSpLocks noChangeShapeType="1"/>
                <a:stCxn id="22568" idx="0"/>
                <a:endCxn id="22572" idx="5"/>
              </p:cNvCxnSpPr>
              <p:nvPr/>
            </p:nvCxnSpPr>
            <p:spPr bwMode="auto">
              <a:xfrm flipH="1" flipV="1">
                <a:off x="2687" y="2844"/>
                <a:ext cx="625" cy="530"/>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2574" name="AutoShape 82"/>
              <p:cNvCxnSpPr>
                <a:cxnSpLocks noChangeShapeType="1"/>
                <a:stCxn id="22564" idx="6"/>
                <a:endCxn id="22575" idx="2"/>
              </p:cNvCxnSpPr>
              <p:nvPr/>
            </p:nvCxnSpPr>
            <p:spPr bwMode="auto">
              <a:xfrm flipV="1">
                <a:off x="2472" y="1341"/>
                <a:ext cx="606" cy="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2575" name="Oval 83"/>
              <p:cNvSpPr>
                <a:spLocks noChangeArrowheads="1"/>
              </p:cNvSpPr>
              <p:nvPr/>
            </p:nvSpPr>
            <p:spPr bwMode="auto">
              <a:xfrm>
                <a:off x="3078" y="1178"/>
                <a:ext cx="318" cy="325"/>
              </a:xfrm>
              <a:prstGeom prst="ellipse">
                <a:avLst/>
              </a:prstGeom>
              <a:solidFill>
                <a:schemeClr val="accent1"/>
              </a:solidFill>
              <a:ln w="19050" algn="ctr">
                <a:solidFill>
                  <a:srgbClr val="33CC33"/>
                </a:solidFill>
                <a:round/>
                <a:headEnd/>
                <a:tailEnd/>
              </a:ln>
            </p:spPr>
            <p:txBody>
              <a:bodyPr wrap="none" lIns="73560" tIns="36781" rIns="73560" bIns="36781" anchor="ctr"/>
              <a:lstStyle/>
              <a:p>
                <a:pPr defTabSz="803275"/>
                <a:endParaRPr lang="en-US" sz="800" b="1"/>
              </a:p>
            </p:txBody>
          </p:sp>
        </p:grpSp>
      </p:grpSp>
      <p:cxnSp>
        <p:nvCxnSpPr>
          <p:cNvPr id="22547" name="AutoShape 84"/>
          <p:cNvCxnSpPr>
            <a:cxnSpLocks noChangeShapeType="1"/>
            <a:stCxn id="22533" idx="3"/>
            <a:endCxn id="22551" idx="1"/>
          </p:cNvCxnSpPr>
          <p:nvPr/>
        </p:nvCxnSpPr>
        <p:spPr bwMode="auto">
          <a:xfrm>
            <a:off x="1817688" y="2373313"/>
            <a:ext cx="225425" cy="1587"/>
          </a:xfrm>
          <a:prstGeom prst="straightConnector1">
            <a:avLst/>
          </a:prstGeom>
          <a:noFill/>
          <a:ln w="9525">
            <a:solidFill>
              <a:schemeClr val="tx1"/>
            </a:solidFill>
            <a:prstDash val="lgDash"/>
            <a:round/>
            <a:headEnd/>
            <a:tailEnd/>
          </a:ln>
          <a:extLst>
            <a:ext uri="{909E8E84-426E-40DD-AFC4-6F175D3DCCD1}">
              <a14:hiddenFill xmlns:a14="http://schemas.microsoft.com/office/drawing/2010/main" xmlns="">
                <a:noFill/>
              </a14:hiddenFill>
            </a:ext>
          </a:extLst>
        </p:spPr>
      </p:cxn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824163" y="1314450"/>
            <a:ext cx="3884612" cy="3343275"/>
            <a:chOff x="1632" y="1248"/>
            <a:chExt cx="2682" cy="2286"/>
          </a:xfrm>
        </p:grpSpPr>
        <p:sp>
          <p:nvSpPr>
            <p:cNvPr id="24580" name="Gear"/>
            <p:cNvSpPr>
              <a:spLocks noEditPoints="1" noChangeArrowhead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8"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en-US"/>
            </a:p>
          </p:txBody>
        </p:sp>
        <p:sp>
          <p:nvSpPr>
            <p:cNvPr id="24581" name="AutoShape 4"/>
            <p:cNvSpPr>
              <a:spLocks noEditPoints="1" noChangeArrowhead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8"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en-US"/>
            </a:p>
          </p:txBody>
        </p:sp>
        <p:sp>
          <p:nvSpPr>
            <p:cNvPr id="24582" name="AutoShape 5"/>
            <p:cNvSpPr>
              <a:spLocks noEditPoints="1" noChangeArrowhead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8"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en-US"/>
            </a:p>
          </p:txBody>
        </p:sp>
      </p:grpSp>
      <p:sp>
        <p:nvSpPr>
          <p:cNvPr id="8" name="TextBox 7"/>
          <p:cNvSpPr txBox="1"/>
          <p:nvPr/>
        </p:nvSpPr>
        <p:spPr>
          <a:xfrm>
            <a:off x="2647810" y="4881354"/>
            <a:ext cx="4660251" cy="707886"/>
          </a:xfrm>
          <a:prstGeom prst="rect">
            <a:avLst/>
          </a:prstGeom>
          <a:noFill/>
        </p:spPr>
        <p:txBody>
          <a:bodyPr wrap="none" rtlCol="0">
            <a:spAutoFit/>
          </a:bodyPr>
          <a:lstStyle/>
          <a:p>
            <a:r>
              <a:rPr lang="en-US" sz="4000" b="1" dirty="0" smtClean="0"/>
              <a:t>Common Services</a:t>
            </a:r>
          </a:p>
        </p:txBody>
      </p:sp>
      <p:sp>
        <p:nvSpPr>
          <p:cNvPr id="9" name="Slide Number Placeholder 3"/>
          <p:cNvSpPr>
            <a:spLocks noGrp="1"/>
          </p:cNvSpPr>
          <p:nvPr>
            <p:ph type="sldNum" sz="quarter" idx="10"/>
          </p:nvPr>
        </p:nvSpPr>
        <p:spPr>
          <a:xfrm>
            <a:off x="334963" y="6524625"/>
            <a:ext cx="3135312" cy="142875"/>
          </a:xfrm>
        </p:spPr>
        <p:txBody>
          <a:bodyPr/>
          <a:lstStyle/>
          <a:p>
            <a:fld id="{28A5D872-10B8-4F3A-B1B4-294ACDB0ABBD}" type="slidenum">
              <a:rPr lang="en-US" smtClean="0">
                <a:latin typeface="Arial" charset="0"/>
              </a:rPr>
              <a:pPr/>
              <a:t>21</a:t>
            </a:fld>
            <a:r>
              <a:rPr lang="en-US" dirty="0" smtClean="0">
                <a:latin typeface="Arial" charset="0"/>
              </a:rPr>
              <a:t> / T. A. Devi / ID RD CDS HF /  Jan-2013   © Continental Automotive Singapore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el 1"/>
          <p:cNvSpPr>
            <a:spLocks noGrp="1"/>
          </p:cNvSpPr>
          <p:nvPr>
            <p:ph type="title"/>
          </p:nvPr>
        </p:nvSpPr>
        <p:spPr/>
        <p:txBody>
          <a:bodyPr/>
          <a:lstStyle/>
          <a:p>
            <a:r>
              <a:rPr lang="en-US" smtClean="0"/>
              <a:t>Artemmis Framework &amp; Tool Chain for Automotive Platforms Artemmis Memory Management: Common Aspects</a:t>
            </a:r>
            <a:endParaRPr lang="de-DE" smtClean="0"/>
          </a:p>
        </p:txBody>
      </p:sp>
      <p:sp>
        <p:nvSpPr>
          <p:cNvPr id="23555" name="Textplatzhalter 2"/>
          <p:cNvSpPr>
            <a:spLocks noGrp="1"/>
          </p:cNvSpPr>
          <p:nvPr>
            <p:ph type="body" sz="half" idx="1"/>
          </p:nvPr>
        </p:nvSpPr>
        <p:spPr>
          <a:xfrm>
            <a:off x="334963" y="1042988"/>
            <a:ext cx="9236075" cy="4876800"/>
          </a:xfrm>
        </p:spPr>
        <p:txBody>
          <a:bodyPr/>
          <a:lstStyle/>
          <a:p>
            <a:pPr>
              <a:buFont typeface="Arial" pitchFamily="34" charset="0"/>
              <a:buBlip>
                <a:blip r:embed="rId3"/>
              </a:buBlip>
              <a:defRPr/>
            </a:pPr>
            <a:r>
              <a:rPr lang="en-US" dirty="0" err="1" smtClean="0"/>
              <a:t>Artemmis</a:t>
            </a:r>
            <a:r>
              <a:rPr lang="en-US" dirty="0" smtClean="0"/>
              <a:t> uses (Half-) Dynamic Memory Management for internal objects and model-generated objects, like the widgets</a:t>
            </a:r>
          </a:p>
          <a:p>
            <a:pPr>
              <a:buFont typeface="Arial" pitchFamily="34" charset="0"/>
              <a:buBlip>
                <a:blip r:embed="rId3"/>
              </a:buBlip>
              <a:defRPr/>
            </a:pPr>
            <a:r>
              <a:rPr lang="en-US" dirty="0" smtClean="0"/>
              <a:t>Static objects (in EPF) are not possible, as the point in time, were they are constructed must be determined by the Framework and not by the compiler!</a:t>
            </a:r>
          </a:p>
          <a:p>
            <a:pPr>
              <a:buFont typeface="Arial" pitchFamily="34" charset="0"/>
              <a:buBlip>
                <a:blip r:embed="rId3"/>
              </a:buBlip>
              <a:defRPr/>
            </a:pPr>
            <a:r>
              <a:rPr lang="en-US" dirty="0" smtClean="0"/>
              <a:t>If a EC++ new() operator is called, it basically executes 2 steps:</a:t>
            </a:r>
            <a:br>
              <a:rPr lang="en-US" dirty="0" smtClean="0"/>
            </a:br>
            <a:r>
              <a:rPr lang="en-US" dirty="0" smtClean="0"/>
              <a:t>1. call of </a:t>
            </a:r>
            <a:r>
              <a:rPr lang="en-US" i="1" dirty="0" err="1" smtClean="0"/>
              <a:t>malloc</a:t>
            </a:r>
            <a:r>
              <a:rPr lang="en-US" dirty="0" smtClean="0"/>
              <a:t>(</a:t>
            </a:r>
            <a:r>
              <a:rPr lang="en-US" dirty="0" err="1" smtClean="0"/>
              <a:t>sizeof</a:t>
            </a:r>
            <a:r>
              <a:rPr lang="en-US" dirty="0" smtClean="0"/>
              <a:t>(class)) method based on the heap allocator of the EC++ runtime library </a:t>
            </a:r>
            <a:br>
              <a:rPr lang="en-US" dirty="0" smtClean="0"/>
            </a:br>
            <a:r>
              <a:rPr lang="en-US" dirty="0" smtClean="0"/>
              <a:t>2. call of the class constructor </a:t>
            </a:r>
            <a:r>
              <a:rPr lang="en-US" i="1" dirty="0" smtClean="0"/>
              <a:t>class()</a:t>
            </a:r>
          </a:p>
          <a:p>
            <a:pPr>
              <a:buFont typeface="Arial" pitchFamily="34" charset="0"/>
              <a:buBlip>
                <a:blip r:embed="rId3"/>
              </a:buBlip>
              <a:defRPr/>
            </a:pPr>
            <a:r>
              <a:rPr lang="en-US" dirty="0" smtClean="0"/>
              <a:t>If a EC++ delete() operator is called, it basically executes 2 steps:</a:t>
            </a:r>
            <a:br>
              <a:rPr lang="en-US" dirty="0" smtClean="0"/>
            </a:br>
            <a:r>
              <a:rPr lang="en-US" dirty="0" smtClean="0"/>
              <a:t>1. call of the class de-constructor ~</a:t>
            </a:r>
            <a:r>
              <a:rPr lang="en-US" i="1" dirty="0" smtClean="0"/>
              <a:t>class()</a:t>
            </a:r>
            <a:br>
              <a:rPr lang="en-US" i="1" dirty="0" smtClean="0"/>
            </a:br>
            <a:r>
              <a:rPr lang="en-US" dirty="0" smtClean="0"/>
              <a:t>1. call of the </a:t>
            </a:r>
            <a:r>
              <a:rPr lang="en-US" i="1" dirty="0" smtClean="0"/>
              <a:t>free</a:t>
            </a:r>
            <a:r>
              <a:rPr lang="en-US" dirty="0" smtClean="0"/>
              <a:t>(</a:t>
            </a:r>
            <a:r>
              <a:rPr lang="en-US" dirty="0" err="1" smtClean="0"/>
              <a:t>ptr</a:t>
            </a:r>
            <a:r>
              <a:rPr lang="en-US" dirty="0" smtClean="0"/>
              <a:t>) method based on the heap allocator of the EC++ runtime library</a:t>
            </a:r>
          </a:p>
          <a:p>
            <a:pPr>
              <a:buFont typeface="Arial" pitchFamily="34" charset="0"/>
              <a:buBlip>
                <a:blip r:embed="rId3"/>
              </a:buBlip>
              <a:defRPr/>
            </a:pPr>
            <a:r>
              <a:rPr lang="en-US" dirty="0" smtClean="0"/>
              <a:t>Both </a:t>
            </a:r>
            <a:r>
              <a:rPr lang="en-US" dirty="0" err="1" smtClean="0"/>
              <a:t>malloc</a:t>
            </a:r>
            <a:r>
              <a:rPr lang="en-US" dirty="0" smtClean="0"/>
              <a:t>() and free() methods cannot be used, as the EC++ runtime library would potentially fragment the memory heap over the time</a:t>
            </a:r>
            <a:br>
              <a:rPr lang="en-US" dirty="0" smtClean="0"/>
            </a:br>
            <a:r>
              <a:rPr lang="en-US" dirty="0" smtClean="0"/>
              <a:t/>
            </a:r>
            <a:br>
              <a:rPr lang="en-US" dirty="0" smtClean="0"/>
            </a:br>
            <a:r>
              <a:rPr lang="en-US" dirty="0" smtClean="0">
                <a:sym typeface="Wingdings" pitchFamily="2" charset="2"/>
              </a:rPr>
              <a:t>Death of the embedded Device!</a:t>
            </a:r>
            <a:br>
              <a:rPr lang="en-US" dirty="0" smtClean="0">
                <a:sym typeface="Wingdings" pitchFamily="2" charset="2"/>
              </a:rPr>
            </a:br>
            <a:r>
              <a:rPr lang="en-US" dirty="0" smtClean="0">
                <a:sym typeface="Wingdings" pitchFamily="2" charset="2"/>
              </a:rPr>
              <a:t/>
            </a:r>
            <a:br>
              <a:rPr lang="en-US" dirty="0" smtClean="0">
                <a:sym typeface="Wingdings" pitchFamily="2" charset="2"/>
              </a:rPr>
            </a:br>
            <a:r>
              <a:rPr lang="en-US" dirty="0" smtClean="0">
                <a:sym typeface="Wingdings" pitchFamily="2" charset="2"/>
              </a:rPr>
              <a:t/>
            </a:r>
            <a:br>
              <a:rPr lang="en-US" dirty="0" smtClean="0">
                <a:sym typeface="Wingdings" pitchFamily="2" charset="2"/>
              </a:rPr>
            </a:br>
            <a:endParaRPr lang="en-US" dirty="0" smtClean="0">
              <a:sym typeface="Wingdings" pitchFamily="2" charset="2"/>
            </a:endParaRPr>
          </a:p>
          <a:p>
            <a:pPr>
              <a:buFont typeface="Arial" pitchFamily="34" charset="0"/>
              <a:buBlip>
                <a:blip r:embed="rId3"/>
              </a:buBlip>
              <a:defRPr/>
            </a:pPr>
            <a:r>
              <a:rPr lang="en-US" dirty="0" smtClean="0"/>
              <a:t>As </a:t>
            </a:r>
            <a:r>
              <a:rPr lang="en-US" dirty="0" err="1" smtClean="0"/>
              <a:t>Artemmis</a:t>
            </a:r>
            <a:r>
              <a:rPr lang="en-US" dirty="0" smtClean="0"/>
              <a:t> uses EC++ as its implementation language, the </a:t>
            </a:r>
            <a:r>
              <a:rPr lang="en-US" b="1" i="1" dirty="0" smtClean="0"/>
              <a:t>new() </a:t>
            </a:r>
            <a:r>
              <a:rPr lang="en-US" dirty="0" smtClean="0"/>
              <a:t>and the </a:t>
            </a:r>
            <a:r>
              <a:rPr lang="en-US" b="1" i="1" dirty="0" smtClean="0"/>
              <a:t>delete() </a:t>
            </a:r>
            <a:r>
              <a:rPr lang="en-US" dirty="0" smtClean="0"/>
              <a:t>operators are overwritten for all classes and directed to the </a:t>
            </a:r>
            <a:r>
              <a:rPr lang="en-US" dirty="0" err="1" smtClean="0"/>
              <a:t>Artemmis</a:t>
            </a:r>
            <a:r>
              <a:rPr lang="en-US" dirty="0" smtClean="0"/>
              <a:t> Memory Management</a:t>
            </a:r>
          </a:p>
          <a:p>
            <a:pPr marL="0" indent="0">
              <a:buFont typeface="Arial" pitchFamily="34" charset="0"/>
              <a:buNone/>
              <a:defRPr/>
            </a:pPr>
            <a:endParaRPr lang="en-US" dirty="0" smtClean="0"/>
          </a:p>
        </p:txBody>
      </p:sp>
      <p:sp>
        <p:nvSpPr>
          <p:cNvPr id="23556" name="Foliennummernplatzhalter 4"/>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86010402-22EF-4905-A54D-AE82CF2F67F7}" type="slidenum">
              <a:rPr lang="en-US" sz="600" smtClean="0"/>
              <a:pPr eaLnBrk="1" hangingPunct="1"/>
              <a:t>22</a:t>
            </a:fld>
            <a:r>
              <a:rPr lang="en-US" sz="600" smtClean="0"/>
              <a:t> / B. Bach / ID RD SW GA-M/  Nov-2010   © Continental AG</a:t>
            </a:r>
          </a:p>
        </p:txBody>
      </p:sp>
      <p:pic>
        <p:nvPicPr>
          <p:cNvPr id="23557" name="Picture 2" descr="http://t2.gstatic.com/images?q=tbn:ANd9GcTPi07soWPCN22wQBtXARuUyqkUPD8wTN7OSBHg41ai5rJOJUTrseDwIHM">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43375" y="4284663"/>
            <a:ext cx="1238250" cy="88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EXEA and Widget Error Services (WES)</a:t>
            </a:r>
            <a:endParaRPr lang="en-US" dirty="0"/>
          </a:p>
        </p:txBody>
      </p:sp>
      <p:sp>
        <p:nvSpPr>
          <p:cNvPr id="5" name="Slide Number Placeholder 4"/>
          <p:cNvSpPr>
            <a:spLocks noGrp="1"/>
          </p:cNvSpPr>
          <p:nvPr>
            <p:ph type="sldNum" sz="quarter" idx="10"/>
          </p:nvPr>
        </p:nvSpPr>
        <p:spPr/>
        <p:txBody>
          <a:bodyPr/>
          <a:lstStyle/>
          <a:p>
            <a:pPr>
              <a:defRPr/>
            </a:pPr>
            <a:fld id="{4752AF24-19A5-4479-98BF-A133D9F5F433}" type="slidenum">
              <a:rPr lang="en-US" smtClean="0"/>
              <a:pPr>
                <a:defRPr/>
              </a:pPr>
              <a:t>23</a:t>
            </a:fld>
            <a:r>
              <a:rPr lang="en-US" smtClean="0"/>
              <a:t> / B. Bach / ID RD SW GA-M/  Nov-2010   © Continental AG</a:t>
            </a:r>
            <a:endParaRPr lang="en-US"/>
          </a:p>
        </p:txBody>
      </p:sp>
      <p:sp>
        <p:nvSpPr>
          <p:cNvPr id="6" name="Rectangle 3"/>
          <p:cNvSpPr txBox="1">
            <a:spLocks noChangeArrowheads="1"/>
          </p:cNvSpPr>
          <p:nvPr/>
        </p:nvSpPr>
        <p:spPr bwMode="auto">
          <a:xfrm>
            <a:off x="334963" y="1043735"/>
            <a:ext cx="9236075" cy="4897438"/>
          </a:xfrm>
          <a:prstGeom prst="rect">
            <a:avLst/>
          </a:prstGeom>
          <a:noFill/>
          <a:ln w="9525">
            <a:noFill/>
            <a:miter lim="800000"/>
            <a:headEnd/>
            <a:tailEnd/>
          </a:ln>
        </p:spPr>
        <p:txBody>
          <a:bodyPr lIns="0" tIns="0" rIns="0" bIns="0"/>
          <a:lstStyle/>
          <a:p>
            <a:pPr marL="161925" indent="-161925" algn="l">
              <a:spcAft>
                <a:spcPts val="600"/>
              </a:spcAft>
              <a:buClr>
                <a:srgbClr val="E19900"/>
              </a:buClr>
              <a:buFontTx/>
              <a:buBlip>
                <a:blip r:embed="rId2"/>
              </a:buBlip>
            </a:pPr>
            <a:r>
              <a:rPr lang="en-AU" sz="1700" dirty="0" smtClean="0"/>
              <a:t>EXEA is a module used by all applications to log errors, which are stored in EPROM</a:t>
            </a:r>
          </a:p>
          <a:p>
            <a:pPr marL="161925" indent="-161925" algn="l">
              <a:buClr>
                <a:srgbClr val="E19900"/>
              </a:buClr>
              <a:buFontTx/>
              <a:buBlip>
                <a:blip r:embed="rId2"/>
              </a:buBlip>
            </a:pPr>
            <a:r>
              <a:rPr lang="en-AU" sz="1700" dirty="0" smtClean="0"/>
              <a:t>EXEA </a:t>
            </a:r>
            <a:r>
              <a:rPr lang="en-AU" sz="1700" dirty="0"/>
              <a:t>gets following </a:t>
            </a:r>
            <a:r>
              <a:rPr lang="en-AU" sz="1700" dirty="0" smtClean="0"/>
              <a:t>parameters (in call to EXEA):</a:t>
            </a:r>
            <a:endParaRPr lang="en-AU" sz="1700" dirty="0"/>
          </a:p>
          <a:p>
            <a:pPr marL="498475" lvl="1" indent="-165100" algn="l">
              <a:spcBef>
                <a:spcPts val="300"/>
              </a:spcBef>
              <a:buClr>
                <a:srgbClr val="E19900"/>
              </a:buClr>
              <a:buFontTx/>
              <a:buBlip>
                <a:blip r:embed="rId2"/>
              </a:buBlip>
            </a:pPr>
            <a:r>
              <a:rPr lang="en-AU" sz="1600" dirty="0"/>
              <a:t>Module ID, number which has to be </a:t>
            </a:r>
            <a:r>
              <a:rPr lang="en-AU" sz="1600" dirty="0" smtClean="0"/>
              <a:t>defined per module</a:t>
            </a:r>
            <a:endParaRPr lang="en-AU" sz="1600" dirty="0"/>
          </a:p>
          <a:p>
            <a:pPr marL="498475" lvl="1" indent="-165100" algn="l">
              <a:spcBef>
                <a:spcPts val="300"/>
              </a:spcBef>
              <a:buClr>
                <a:srgbClr val="E19900"/>
              </a:buClr>
              <a:buFontTx/>
              <a:buBlip>
                <a:blip r:embed="rId2"/>
              </a:buBlip>
            </a:pPr>
            <a:r>
              <a:rPr lang="en-AU" sz="1600" dirty="0"/>
              <a:t>Error ID, number which </a:t>
            </a:r>
            <a:r>
              <a:rPr lang="en-AU" sz="1600" dirty="0" smtClean="0"/>
              <a:t>is defined</a:t>
            </a:r>
            <a:endParaRPr lang="en-AU" sz="1600" dirty="0"/>
          </a:p>
          <a:p>
            <a:pPr marL="498475" lvl="1" indent="-165100" algn="l">
              <a:spcBef>
                <a:spcPts val="300"/>
              </a:spcBef>
              <a:buClr>
                <a:srgbClr val="E19900"/>
              </a:buClr>
              <a:buFontTx/>
              <a:buBlip>
                <a:blip r:embed="rId2"/>
              </a:buBlip>
            </a:pPr>
            <a:r>
              <a:rPr lang="en-AU" sz="1600" dirty="0"/>
              <a:t>Line Number (32 bit), generated during compilation (usually with __LINE__ macro)</a:t>
            </a:r>
          </a:p>
          <a:p>
            <a:pPr marL="498475" lvl="1" indent="-165100" algn="l">
              <a:spcBef>
                <a:spcPts val="300"/>
              </a:spcBef>
              <a:buClr>
                <a:srgbClr val="E19900"/>
              </a:buClr>
              <a:buFontTx/>
              <a:buBlip>
                <a:blip r:embed="rId2"/>
              </a:buBlip>
            </a:pPr>
            <a:r>
              <a:rPr lang="en-AU" sz="1600" dirty="0"/>
              <a:t>Optional </a:t>
            </a:r>
            <a:r>
              <a:rPr lang="en-AU" sz="1600" dirty="0" err="1"/>
              <a:t>uint</a:t>
            </a:r>
            <a:r>
              <a:rPr lang="en-AU" sz="1600" dirty="0"/>
              <a:t> (32 bit) given as a </a:t>
            </a:r>
            <a:r>
              <a:rPr lang="en-AU" sz="1600" dirty="0" smtClean="0"/>
              <a:t>parameter</a:t>
            </a:r>
          </a:p>
          <a:p>
            <a:pPr marL="498475" lvl="1" indent="-165100" algn="l">
              <a:buClr>
                <a:srgbClr val="E19900"/>
              </a:buClr>
            </a:pPr>
            <a:endParaRPr lang="en-AU" sz="1300" dirty="0" smtClean="0"/>
          </a:p>
          <a:p>
            <a:pPr marL="161925" indent="-161925" algn="l">
              <a:spcBef>
                <a:spcPts val="0"/>
              </a:spcBef>
              <a:spcAft>
                <a:spcPts val="900"/>
              </a:spcAft>
              <a:buClr>
                <a:srgbClr val="E19900"/>
              </a:buClr>
              <a:buFontTx/>
              <a:buBlip>
                <a:blip r:embed="rId2"/>
              </a:buBlip>
            </a:pPr>
            <a:r>
              <a:rPr lang="en-AU" sz="1700" dirty="0" smtClean="0"/>
              <a:t>EXEA </a:t>
            </a:r>
            <a:r>
              <a:rPr lang="en-AU" sz="1700" dirty="0"/>
              <a:t>reports errors as table with 5 columns containing above 4 values plus additional count number which gives the number of occurrences if same error occurs more than once</a:t>
            </a:r>
            <a:r>
              <a:rPr lang="en-AU" sz="1700" dirty="0" smtClean="0"/>
              <a:t>.</a:t>
            </a:r>
            <a:endParaRPr lang="en-AU" sz="1700" dirty="0"/>
          </a:p>
          <a:p>
            <a:pPr marL="161925" indent="-161925" algn="l">
              <a:spcBef>
                <a:spcPts val="0"/>
              </a:spcBef>
              <a:spcAft>
                <a:spcPts val="900"/>
              </a:spcAft>
              <a:buClr>
                <a:srgbClr val="E19900"/>
              </a:buClr>
              <a:buFontTx/>
              <a:buBlip>
                <a:blip r:embed="rId2"/>
              </a:buBlip>
            </a:pPr>
            <a:r>
              <a:rPr lang="en-AU" sz="1700" dirty="0" err="1"/>
              <a:t>LineNo</a:t>
            </a:r>
            <a:r>
              <a:rPr lang="en-AU" sz="1700" dirty="0"/>
              <a:t> is not so useful as we do not know in which file. So, we will repack this information with additional </a:t>
            </a:r>
            <a:r>
              <a:rPr lang="en-AU" sz="1700" dirty="0" err="1"/>
              <a:t>FileID</a:t>
            </a:r>
            <a:r>
              <a:rPr lang="en-AU" sz="1700" dirty="0"/>
              <a:t> </a:t>
            </a:r>
            <a:r>
              <a:rPr lang="en-AU" sz="1700" dirty="0" smtClean="0"/>
              <a:t>information</a:t>
            </a:r>
          </a:p>
          <a:p>
            <a:pPr marL="161925" indent="-161925" algn="l">
              <a:spcBef>
                <a:spcPts val="0"/>
              </a:spcBef>
              <a:spcAft>
                <a:spcPts val="900"/>
              </a:spcAft>
              <a:buClr>
                <a:srgbClr val="E19900"/>
              </a:buClr>
              <a:buFontTx/>
              <a:buBlip>
                <a:blip r:embed="rId2"/>
              </a:buBlip>
            </a:pPr>
            <a:r>
              <a:rPr lang="en-AU" sz="1800" dirty="0" smtClean="0"/>
              <a:t>WES provides few macros to make life easier.</a:t>
            </a:r>
            <a:endParaRPr lang="en-AU" sz="1800" dirty="0"/>
          </a:p>
          <a:p>
            <a:pPr marL="161925" indent="-161925" algn="l">
              <a:spcBef>
                <a:spcPts val="0"/>
              </a:spcBef>
              <a:spcAft>
                <a:spcPts val="900"/>
              </a:spcAft>
              <a:buClr>
                <a:srgbClr val="E19900"/>
              </a:buClr>
              <a:buFontTx/>
              <a:buBlip>
                <a:blip r:embed="rId2"/>
              </a:buBlip>
            </a:pPr>
            <a:r>
              <a:rPr lang="en-AU" sz="1800" dirty="0"/>
              <a:t>Macro used to </a:t>
            </a:r>
            <a:r>
              <a:rPr lang="en-AU" sz="1800" dirty="0" smtClean="0"/>
              <a:t>log info (used term is generate exception, but this is not C++ </a:t>
            </a:r>
            <a:r>
              <a:rPr lang="en-AU" sz="1800" dirty="0" err="1" smtClean="0"/>
              <a:t>excpetion</a:t>
            </a:r>
            <a:r>
              <a:rPr lang="en-AU" sz="1800" dirty="0" smtClean="0"/>
              <a:t>) will </a:t>
            </a:r>
            <a:r>
              <a:rPr lang="en-AU" sz="1800" dirty="0"/>
              <a:t>combine file number with line number </a:t>
            </a:r>
            <a:r>
              <a:rPr lang="en-AU" sz="1800" dirty="0">
                <a:latin typeface="Consolas" pitchFamily="49" charset="0"/>
              </a:rPr>
              <a:t>(i.e.</a:t>
            </a:r>
            <a:r>
              <a:rPr lang="en-AU" sz="1800" dirty="0"/>
              <a:t> (</a:t>
            </a:r>
            <a:r>
              <a:rPr lang="en-AU" sz="1800" dirty="0">
                <a:latin typeface="Consolas" pitchFamily="49" charset="0"/>
              </a:rPr>
              <a:t>__FILEID__ &lt;&lt; 16) + (__LINE__ &amp; 0xffff)</a:t>
            </a:r>
            <a:r>
              <a:rPr lang="en-AU" sz="1800" dirty="0"/>
              <a:t>) assuming that there will be no more than 65000 lines per </a:t>
            </a:r>
            <a:r>
              <a:rPr lang="en-AU" sz="1800" dirty="0" err="1"/>
              <a:t>cpp</a:t>
            </a:r>
            <a:r>
              <a:rPr lang="en-AU" sz="1800" dirty="0"/>
              <a:t> file</a:t>
            </a:r>
            <a:r>
              <a:rPr lang="en-AU" sz="1800" dirty="0" smtClean="0"/>
              <a:t>.</a:t>
            </a:r>
          </a:p>
          <a:p>
            <a:pPr marL="161925" indent="-161925" algn="l">
              <a:spcBef>
                <a:spcPts val="0"/>
              </a:spcBef>
              <a:spcAft>
                <a:spcPts val="900"/>
              </a:spcAft>
              <a:buClr>
                <a:srgbClr val="E19900"/>
              </a:buClr>
              <a:buFontTx/>
              <a:buBlip>
                <a:blip r:embed="rId2"/>
              </a:buBlip>
            </a:pPr>
            <a:r>
              <a:rPr lang="en-AU" sz="1800" dirty="0" smtClean="0"/>
              <a:t>Finally we use simple call like: </a:t>
            </a:r>
            <a:r>
              <a:rPr lang="en-AU" sz="1800" dirty="0" err="1" smtClean="0">
                <a:latin typeface="Courier New" pitchFamily="49" charset="0"/>
                <a:cs typeface="Courier New" pitchFamily="49" charset="0"/>
              </a:rPr>
              <a:t>WES_ThrowError</a:t>
            </a:r>
            <a:r>
              <a:rPr lang="en-AU" sz="1800" dirty="0" smtClean="0">
                <a:latin typeface="Courier New" pitchFamily="49" charset="0"/>
                <a:cs typeface="Courier New" pitchFamily="49" charset="0"/>
              </a:rPr>
              <a:t>(</a:t>
            </a:r>
            <a:r>
              <a:rPr lang="en-AU" sz="1800" dirty="0" err="1" smtClean="0">
                <a:latin typeface="Courier New" pitchFamily="49" charset="0"/>
                <a:cs typeface="Courier New" pitchFamily="49" charset="0"/>
              </a:rPr>
              <a:t>errorId</a:t>
            </a:r>
            <a:r>
              <a:rPr lang="en-AU" sz="1800" dirty="0" smtClean="0">
                <a:latin typeface="Courier New" pitchFamily="49" charset="0"/>
                <a:cs typeface="Courier New" pitchFamily="49"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Widget Debug Services</a:t>
            </a:r>
            <a:endParaRPr lang="en-US" dirty="0"/>
          </a:p>
        </p:txBody>
      </p:sp>
      <p:sp>
        <p:nvSpPr>
          <p:cNvPr id="3" name="Text Placeholder 2"/>
          <p:cNvSpPr>
            <a:spLocks noGrp="1"/>
          </p:cNvSpPr>
          <p:nvPr>
            <p:ph type="body" sz="half" idx="1"/>
          </p:nvPr>
        </p:nvSpPr>
        <p:spPr>
          <a:xfrm>
            <a:off x="334963" y="998731"/>
            <a:ext cx="9236075" cy="4990908"/>
          </a:xfrm>
        </p:spPr>
        <p:txBody>
          <a:bodyPr/>
          <a:lstStyle/>
          <a:p>
            <a:r>
              <a:rPr lang="en-US" dirty="0" smtClean="0"/>
              <a:t>WDS is a way to write trace info in </a:t>
            </a:r>
            <a:r>
              <a:rPr lang="en-US" dirty="0" err="1" smtClean="0"/>
              <a:t>Artemmis</a:t>
            </a:r>
            <a:endParaRPr lang="en-US" dirty="0" smtClean="0"/>
          </a:p>
          <a:p>
            <a:r>
              <a:rPr lang="en-US" dirty="0" smtClean="0"/>
              <a:t>On simulation trace goes into VS2005 output window (we use </a:t>
            </a:r>
            <a:r>
              <a:rPr lang="en-US" dirty="0" err="1" smtClean="0"/>
              <a:t>OutputDebugString</a:t>
            </a:r>
            <a:r>
              <a:rPr lang="en-US" dirty="0" smtClean="0"/>
              <a:t>) and/or to the log file</a:t>
            </a:r>
          </a:p>
          <a:p>
            <a:r>
              <a:rPr lang="en-US" dirty="0" smtClean="0"/>
              <a:t>On target for now it does not go anywhere, but  it is possible to change wrapping macros and redirect it to some useful place</a:t>
            </a:r>
          </a:p>
          <a:p>
            <a:r>
              <a:rPr lang="en-US" dirty="0" smtClean="0"/>
              <a:t>In the future (this is ongoing implementation in JGP platform) it will be send to attached to the target PC</a:t>
            </a:r>
          </a:p>
          <a:p>
            <a:endParaRPr lang="en-US" dirty="0" smtClean="0"/>
          </a:p>
          <a:p>
            <a:r>
              <a:rPr lang="en-US" dirty="0" smtClean="0"/>
              <a:t>WDS defines following macros:</a:t>
            </a:r>
          </a:p>
          <a:p>
            <a:pPr lvl="1"/>
            <a:r>
              <a:rPr lang="en-US" dirty="0" err="1" smtClean="0"/>
              <a:t>WDS_start</a:t>
            </a:r>
            <a:r>
              <a:rPr lang="en-US" dirty="0" smtClean="0"/>
              <a:t>(</a:t>
            </a:r>
            <a:r>
              <a:rPr lang="en-US" dirty="0" err="1" smtClean="0"/>
              <a:t>TPname</a:t>
            </a:r>
            <a:r>
              <a:rPr lang="en-US" dirty="0" smtClean="0"/>
              <a:t>, level, text, …);</a:t>
            </a:r>
          </a:p>
          <a:p>
            <a:pPr lvl="1"/>
            <a:r>
              <a:rPr lang="en-US" dirty="0" err="1" smtClean="0"/>
              <a:t>WDS_stop</a:t>
            </a:r>
            <a:r>
              <a:rPr lang="en-US" dirty="0" smtClean="0"/>
              <a:t>(</a:t>
            </a:r>
            <a:r>
              <a:rPr lang="en-US" dirty="0" err="1" smtClean="0"/>
              <a:t>TPname</a:t>
            </a:r>
            <a:r>
              <a:rPr lang="en-US" dirty="0" smtClean="0"/>
              <a:t>, level, text, …);</a:t>
            </a:r>
          </a:p>
          <a:p>
            <a:pPr lvl="1"/>
            <a:r>
              <a:rPr lang="en-US" dirty="0" err="1" smtClean="0"/>
              <a:t>WDS_trace</a:t>
            </a:r>
            <a:r>
              <a:rPr lang="en-US" dirty="0" smtClean="0"/>
              <a:t>(</a:t>
            </a:r>
            <a:r>
              <a:rPr lang="en-US" dirty="0" err="1" smtClean="0"/>
              <a:t>TPname</a:t>
            </a:r>
            <a:r>
              <a:rPr lang="en-US" dirty="0" smtClean="0"/>
              <a:t>, level, text, …);</a:t>
            </a:r>
          </a:p>
          <a:p>
            <a:r>
              <a:rPr lang="en-US" dirty="0" err="1" smtClean="0"/>
              <a:t>WDS_start</a:t>
            </a:r>
            <a:r>
              <a:rPr lang="en-US" dirty="0" smtClean="0"/>
              <a:t>/stop are meant for using in methods. Beginning and at the end.</a:t>
            </a:r>
          </a:p>
          <a:p>
            <a:r>
              <a:rPr lang="en-US" dirty="0" err="1" smtClean="0"/>
              <a:t>WDS_trace</a:t>
            </a:r>
            <a:r>
              <a:rPr lang="en-US" dirty="0" smtClean="0"/>
              <a:t> is for regular usage in any place</a:t>
            </a:r>
          </a:p>
          <a:p>
            <a:r>
              <a:rPr lang="en-US" dirty="0" smtClean="0"/>
              <a:t>There are modifications of this macros with M at the end (i.e. </a:t>
            </a:r>
            <a:r>
              <a:rPr lang="en-US" dirty="0" err="1" smtClean="0"/>
              <a:t>WDS_traceM</a:t>
            </a:r>
            <a:r>
              <a:rPr lang="en-US" dirty="0" smtClean="0"/>
              <a:t>)  which additionally send “</a:t>
            </a:r>
            <a:r>
              <a:rPr lang="en-US" dirty="0" smtClean="0">
                <a:latin typeface="Courier New" pitchFamily="49" charset="0"/>
                <a:cs typeface="Courier New" pitchFamily="49" charset="0"/>
              </a:rPr>
              <a:t>this</a:t>
            </a:r>
            <a:r>
              <a:rPr lang="en-US" dirty="0" smtClean="0"/>
              <a:t>” pointer as a parameter, and they are meant for usage inside methods of a class.</a:t>
            </a:r>
            <a:endParaRPr lang="en-US" dirty="0"/>
          </a:p>
        </p:txBody>
      </p:sp>
      <p:sp>
        <p:nvSpPr>
          <p:cNvPr id="5" name="Slide Number Placeholder 4"/>
          <p:cNvSpPr>
            <a:spLocks noGrp="1"/>
          </p:cNvSpPr>
          <p:nvPr>
            <p:ph type="sldNum" sz="quarter" idx="10"/>
          </p:nvPr>
        </p:nvSpPr>
        <p:spPr/>
        <p:txBody>
          <a:bodyPr/>
          <a:lstStyle/>
          <a:p>
            <a:pPr>
              <a:defRPr/>
            </a:pPr>
            <a:fld id="{4752AF24-19A5-4479-98BF-A133D9F5F433}" type="slidenum">
              <a:rPr lang="en-US" smtClean="0"/>
              <a:pPr>
                <a:defRPr/>
              </a:pPr>
              <a:t>24</a:t>
            </a:fld>
            <a:r>
              <a:rPr lang="en-US" smtClean="0"/>
              <a:t> / B. Bach / ID RD SW GA-M/  Nov-2010   © Continental AG</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err="1" smtClean="0"/>
              <a:t>Artemmis</a:t>
            </a:r>
            <a:r>
              <a:rPr lang="en-US" dirty="0" smtClean="0"/>
              <a:t> Framework &amp; Tool Chain for Automotive Platforms </a:t>
            </a:r>
            <a:r>
              <a:rPr lang="en-US" dirty="0" err="1" smtClean="0"/>
              <a:t>Toolchain</a:t>
            </a:r>
            <a:r>
              <a:rPr lang="en-US" dirty="0" smtClean="0"/>
              <a:t> Dependency – more high level view</a:t>
            </a:r>
          </a:p>
        </p:txBody>
      </p:sp>
      <p:sp>
        <p:nvSpPr>
          <p:cNvPr id="24579" name="Content Placeholder 2"/>
          <p:cNvSpPr>
            <a:spLocks noGrp="1"/>
          </p:cNvSpPr>
          <p:nvPr>
            <p:ph idx="1"/>
          </p:nvPr>
        </p:nvSpPr>
        <p:spPr>
          <a:xfrm>
            <a:off x="334963" y="998538"/>
            <a:ext cx="9236075" cy="4991100"/>
          </a:xfrm>
        </p:spPr>
        <p:txBody>
          <a:bodyPr/>
          <a:lstStyle/>
          <a:p>
            <a:endParaRPr lang="en-US" smtClean="0"/>
          </a:p>
        </p:txBody>
      </p:sp>
      <p:sp>
        <p:nvSpPr>
          <p:cNvPr id="24580"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7F22939C-9B71-425C-B4AF-1F441EE87CB8}" type="slidenum">
              <a:rPr lang="en-US" sz="600" smtClean="0"/>
              <a:pPr eaLnBrk="1" hangingPunct="1"/>
              <a:t>25</a:t>
            </a:fld>
            <a:r>
              <a:rPr lang="en-US" sz="600" smtClean="0"/>
              <a:t> / T A Devi / ID RD CDS HF /  Jul-2012   © Continental Automotive Singapore</a:t>
            </a:r>
          </a:p>
        </p:txBody>
      </p:sp>
      <p:sp>
        <p:nvSpPr>
          <p:cNvPr id="24581" name="Rectangle 19"/>
          <p:cNvSpPr>
            <a:spLocks noChangeArrowheads="1"/>
          </p:cNvSpPr>
          <p:nvPr/>
        </p:nvSpPr>
        <p:spPr bwMode="auto">
          <a:xfrm>
            <a:off x="0" y="0"/>
            <a:ext cx="9906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l">
              <a:tabLst>
                <a:tab pos="2178050" algn="l"/>
                <a:tab pos="3095625" algn="l"/>
                <a:tab pos="4356100" algn="l"/>
              </a:tabLst>
            </a:pPr>
            <a:endParaRPr lang="en-US" sz="1800"/>
          </a:p>
        </p:txBody>
      </p:sp>
      <p:grpSp>
        <p:nvGrpSpPr>
          <p:cNvPr id="24582" name="Group 3"/>
          <p:cNvGrpSpPr>
            <a:grpSpLocks noChangeAspect="1"/>
          </p:cNvGrpSpPr>
          <p:nvPr/>
        </p:nvGrpSpPr>
        <p:grpSpPr bwMode="auto">
          <a:xfrm>
            <a:off x="334963" y="998538"/>
            <a:ext cx="9236075" cy="4991100"/>
            <a:chOff x="2275" y="4581"/>
            <a:chExt cx="9162" cy="5163"/>
          </a:xfrm>
        </p:grpSpPr>
        <p:sp>
          <p:nvSpPr>
            <p:cNvPr id="24614" name="AutoShape 18"/>
            <p:cNvSpPr>
              <a:spLocks noChangeAspect="1" noChangeArrowheads="1" noTextEdit="1"/>
            </p:cNvSpPr>
            <p:nvPr/>
          </p:nvSpPr>
          <p:spPr bwMode="auto">
            <a:xfrm>
              <a:off x="2275" y="4793"/>
              <a:ext cx="6687" cy="4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65" name="Rectangle 17"/>
            <p:cNvSpPr>
              <a:spLocks noChangeArrowheads="1"/>
            </p:cNvSpPr>
            <p:nvPr/>
          </p:nvSpPr>
          <p:spPr bwMode="auto">
            <a:xfrm>
              <a:off x="2275" y="4581"/>
              <a:ext cx="9162" cy="5163"/>
            </a:xfrm>
            <a:prstGeom prst="rect">
              <a:avLst/>
            </a:prstGeom>
            <a:solidFill>
              <a:schemeClr val="bg1">
                <a:lumMod val="85000"/>
              </a:schemeClr>
            </a:solidFill>
            <a:ln w="9525">
              <a:solidFill>
                <a:srgbClr val="000000"/>
              </a:solidFill>
              <a:miter lim="800000"/>
              <a:headEnd/>
              <a:tailEnd/>
            </a:ln>
          </p:spPr>
          <p:txBody>
            <a:bodyPr/>
            <a:lstStyle/>
            <a:p>
              <a:pPr>
                <a:defRPr/>
              </a:pPr>
              <a:endParaRPr lang="en-US"/>
            </a:p>
          </p:txBody>
        </p:sp>
        <p:sp>
          <p:nvSpPr>
            <p:cNvPr id="24616" name="Rectangle 16"/>
            <p:cNvSpPr>
              <a:spLocks noChangeArrowheads="1"/>
            </p:cNvSpPr>
            <p:nvPr/>
          </p:nvSpPr>
          <p:spPr bwMode="auto">
            <a:xfrm>
              <a:off x="3721" y="6401"/>
              <a:ext cx="1308" cy="918"/>
            </a:xfrm>
            <a:prstGeom prst="rect">
              <a:avLst/>
            </a:prstGeom>
            <a:solidFill>
              <a:srgbClr val="FF9900"/>
            </a:solidFill>
            <a:ln w="9525">
              <a:solidFill>
                <a:srgbClr val="000000"/>
              </a:solidFill>
              <a:miter lim="800000"/>
              <a:headEnd/>
              <a:tailEnd/>
            </a:ln>
          </p:spPr>
          <p:txBody>
            <a:bodyPr/>
            <a:lstStyle/>
            <a:p>
              <a:pPr>
                <a:tabLst>
                  <a:tab pos="2178050" algn="l"/>
                  <a:tab pos="3095625" algn="l"/>
                  <a:tab pos="4356100" algn="l"/>
                </a:tabLst>
              </a:pPr>
              <a:r>
                <a:rPr lang="en-US" sz="1400" b="1">
                  <a:cs typeface="Times New Roman" pitchFamily="18" charset="0"/>
                </a:rPr>
                <a:t>Brutus</a:t>
              </a:r>
              <a:endParaRPr lang="en-US" sz="1400"/>
            </a:p>
          </p:txBody>
        </p:sp>
        <p:sp>
          <p:nvSpPr>
            <p:cNvPr id="24617" name="Rectangle 15"/>
            <p:cNvSpPr>
              <a:spLocks noChangeArrowheads="1"/>
            </p:cNvSpPr>
            <p:nvPr/>
          </p:nvSpPr>
          <p:spPr bwMode="auto">
            <a:xfrm>
              <a:off x="6146" y="7654"/>
              <a:ext cx="1308" cy="920"/>
            </a:xfrm>
            <a:prstGeom prst="rect">
              <a:avLst/>
            </a:prstGeom>
            <a:solidFill>
              <a:srgbClr val="008080"/>
            </a:solidFill>
            <a:ln w="9525">
              <a:solidFill>
                <a:srgbClr val="000000"/>
              </a:solidFill>
              <a:miter lim="800000"/>
              <a:headEnd/>
              <a:tailEnd/>
            </a:ln>
          </p:spPr>
          <p:txBody>
            <a:bodyPr/>
            <a:lstStyle/>
            <a:p>
              <a:pPr>
                <a:tabLst>
                  <a:tab pos="2178050" algn="l"/>
                  <a:tab pos="3095625" algn="l"/>
                  <a:tab pos="4356100" algn="l"/>
                </a:tabLst>
              </a:pPr>
              <a:r>
                <a:rPr lang="en-US" sz="1400" b="1">
                  <a:cs typeface="Times New Roman" pitchFamily="18" charset="0"/>
                </a:rPr>
                <a:t>RSST-Export</a:t>
              </a:r>
              <a:endParaRPr lang="en-US" sz="1400"/>
            </a:p>
          </p:txBody>
        </p:sp>
        <p:sp>
          <p:nvSpPr>
            <p:cNvPr id="24618" name="AutoShape 14"/>
            <p:cNvSpPr>
              <a:spLocks noChangeArrowheads="1"/>
            </p:cNvSpPr>
            <p:nvPr/>
          </p:nvSpPr>
          <p:spPr bwMode="auto">
            <a:xfrm>
              <a:off x="3977" y="7836"/>
              <a:ext cx="786" cy="738"/>
            </a:xfrm>
            <a:prstGeom prst="can">
              <a:avLst>
                <a:gd name="adj" fmla="val 29199"/>
              </a:avLst>
            </a:prstGeom>
            <a:solidFill>
              <a:srgbClr val="FFFFFF"/>
            </a:solidFill>
            <a:ln w="9525">
              <a:solidFill>
                <a:srgbClr val="000000"/>
              </a:solidFill>
              <a:round/>
              <a:headEnd/>
              <a:tailEnd/>
            </a:ln>
          </p:spPr>
          <p:txBody>
            <a:bodyPr/>
            <a:lstStyle/>
            <a:p>
              <a:pPr>
                <a:tabLst>
                  <a:tab pos="2178050" algn="l"/>
                  <a:tab pos="3095625" algn="l"/>
                  <a:tab pos="4356100" algn="l"/>
                </a:tabLst>
              </a:pPr>
              <a:r>
                <a:rPr lang="en-US" sz="1200">
                  <a:cs typeface="Times New Roman" pitchFamily="18" charset="0"/>
                </a:rPr>
                <a:t>RSST XML</a:t>
              </a:r>
              <a:endParaRPr lang="en-US" sz="1800"/>
            </a:p>
          </p:txBody>
        </p:sp>
        <p:cxnSp>
          <p:nvCxnSpPr>
            <p:cNvPr id="24619" name="AutoShape 7"/>
            <p:cNvCxnSpPr>
              <a:cxnSpLocks noChangeShapeType="1"/>
            </p:cNvCxnSpPr>
            <p:nvPr/>
          </p:nvCxnSpPr>
          <p:spPr bwMode="auto">
            <a:xfrm flipV="1">
              <a:off x="4370" y="7319"/>
              <a:ext cx="5" cy="51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24620" name="AutoShape 5"/>
            <p:cNvSpPr>
              <a:spLocks noChangeArrowheads="1"/>
            </p:cNvSpPr>
            <p:nvPr/>
          </p:nvSpPr>
          <p:spPr bwMode="auto">
            <a:xfrm>
              <a:off x="3976" y="5333"/>
              <a:ext cx="787" cy="710"/>
            </a:xfrm>
            <a:prstGeom prst="can">
              <a:avLst>
                <a:gd name="adj" fmla="val 29162"/>
              </a:avLst>
            </a:prstGeom>
            <a:solidFill>
              <a:srgbClr val="FFFFFF"/>
            </a:solidFill>
            <a:ln w="9525">
              <a:solidFill>
                <a:srgbClr val="000000"/>
              </a:solidFill>
              <a:round/>
              <a:headEnd/>
              <a:tailEnd/>
            </a:ln>
          </p:spPr>
          <p:txBody>
            <a:bodyPr/>
            <a:lstStyle/>
            <a:p>
              <a:pPr>
                <a:tabLst>
                  <a:tab pos="2178050" algn="l"/>
                  <a:tab pos="3095625" algn="l"/>
                  <a:tab pos="4356100" algn="l"/>
                </a:tabLst>
              </a:pPr>
              <a:r>
                <a:rPr lang="en-US" sz="1200">
                  <a:cs typeface="Times New Roman" pitchFamily="18" charset="0"/>
                </a:rPr>
                <a:t>HMI</a:t>
              </a:r>
              <a:br>
                <a:rPr lang="en-US" sz="1200">
                  <a:cs typeface="Times New Roman" pitchFamily="18" charset="0"/>
                </a:rPr>
              </a:br>
              <a:r>
                <a:rPr lang="en-US" sz="1200">
                  <a:cs typeface="Times New Roman" pitchFamily="18" charset="0"/>
                </a:rPr>
                <a:t>XML</a:t>
              </a:r>
              <a:endParaRPr lang="en-US" sz="1800"/>
            </a:p>
          </p:txBody>
        </p:sp>
        <p:cxnSp>
          <p:nvCxnSpPr>
            <p:cNvPr id="24621" name="AutoShape 4"/>
            <p:cNvCxnSpPr>
              <a:cxnSpLocks noChangeShapeType="1"/>
            </p:cNvCxnSpPr>
            <p:nvPr/>
          </p:nvCxnSpPr>
          <p:spPr bwMode="auto">
            <a:xfrm>
              <a:off x="4370" y="6037"/>
              <a:ext cx="5" cy="3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24622" name="AutoShape 5"/>
            <p:cNvSpPr>
              <a:spLocks noChangeArrowheads="1"/>
            </p:cNvSpPr>
            <p:nvPr/>
          </p:nvSpPr>
          <p:spPr bwMode="auto">
            <a:xfrm>
              <a:off x="5678" y="5093"/>
              <a:ext cx="787" cy="745"/>
            </a:xfrm>
            <a:prstGeom prst="can">
              <a:avLst>
                <a:gd name="adj" fmla="val 29162"/>
              </a:avLst>
            </a:prstGeom>
            <a:solidFill>
              <a:srgbClr val="FFFFFF"/>
            </a:solidFill>
            <a:ln w="9525">
              <a:solidFill>
                <a:srgbClr val="000000"/>
              </a:solidFill>
              <a:round/>
              <a:headEnd/>
              <a:tailEnd/>
            </a:ln>
          </p:spPr>
          <p:txBody>
            <a:bodyPr/>
            <a:lstStyle/>
            <a:p>
              <a:pPr>
                <a:tabLst>
                  <a:tab pos="2178050" algn="l"/>
                  <a:tab pos="3095625" algn="l"/>
                  <a:tab pos="4356100" algn="l"/>
                </a:tabLst>
              </a:pPr>
              <a:r>
                <a:rPr lang="en-US" sz="1200">
                  <a:cs typeface="Times New Roman" pitchFamily="18" charset="0"/>
                </a:rPr>
                <a:t>Sizeof</a:t>
              </a:r>
              <a:br>
                <a:rPr lang="en-US" sz="1200">
                  <a:cs typeface="Times New Roman" pitchFamily="18" charset="0"/>
                </a:rPr>
              </a:br>
              <a:r>
                <a:rPr lang="en-US" sz="1200">
                  <a:cs typeface="Times New Roman" pitchFamily="18" charset="0"/>
                </a:rPr>
                <a:t>XML</a:t>
              </a:r>
              <a:endParaRPr lang="en-US" sz="1800"/>
            </a:p>
          </p:txBody>
        </p:sp>
        <p:sp>
          <p:nvSpPr>
            <p:cNvPr id="24623" name="AutoShape 9"/>
            <p:cNvSpPr>
              <a:spLocks noChangeArrowheads="1"/>
            </p:cNvSpPr>
            <p:nvPr/>
          </p:nvSpPr>
          <p:spPr bwMode="auto">
            <a:xfrm>
              <a:off x="2794" y="5885"/>
              <a:ext cx="669" cy="712"/>
            </a:xfrm>
            <a:prstGeom prst="can">
              <a:avLst>
                <a:gd name="adj" fmla="val 29238"/>
              </a:avLst>
            </a:prstGeom>
            <a:solidFill>
              <a:srgbClr val="FFFFFF"/>
            </a:solidFill>
            <a:ln w="9525">
              <a:solidFill>
                <a:srgbClr val="000000"/>
              </a:solidFill>
              <a:round/>
              <a:headEnd/>
              <a:tailEnd/>
            </a:ln>
          </p:spPr>
          <p:txBody>
            <a:bodyPr/>
            <a:lstStyle/>
            <a:p>
              <a:pPr>
                <a:tabLst>
                  <a:tab pos="2178050" algn="l"/>
                  <a:tab pos="3095625" algn="l"/>
                  <a:tab pos="4356100" algn="l"/>
                </a:tabLst>
              </a:pPr>
              <a:r>
                <a:rPr lang="en-US" sz="1200">
                  <a:cs typeface="Times New Roman" pitchFamily="18" charset="0"/>
                </a:rPr>
                <a:t>API</a:t>
              </a:r>
              <a:endParaRPr lang="en-US" sz="700"/>
            </a:p>
            <a:p>
              <a:pPr eaLnBrk="0" hangingPunct="0">
                <a:tabLst>
                  <a:tab pos="2178050" algn="l"/>
                  <a:tab pos="3095625" algn="l"/>
                  <a:tab pos="4356100" algn="l"/>
                </a:tabLst>
              </a:pPr>
              <a:r>
                <a:rPr lang="en-US" sz="1200">
                  <a:cs typeface="Times New Roman" pitchFamily="18" charset="0"/>
                </a:rPr>
                <a:t>XML</a:t>
              </a:r>
              <a:endParaRPr lang="en-US" sz="1800"/>
            </a:p>
          </p:txBody>
        </p:sp>
        <p:sp>
          <p:nvSpPr>
            <p:cNvPr id="24624" name="AutoShape 12"/>
            <p:cNvSpPr>
              <a:spLocks noChangeArrowheads="1"/>
            </p:cNvSpPr>
            <p:nvPr/>
          </p:nvSpPr>
          <p:spPr bwMode="auto">
            <a:xfrm>
              <a:off x="3126" y="8417"/>
              <a:ext cx="605" cy="671"/>
            </a:xfrm>
            <a:prstGeom prst="can">
              <a:avLst>
                <a:gd name="adj" fmla="val 37565"/>
              </a:avLst>
            </a:prstGeom>
            <a:solidFill>
              <a:srgbClr val="FFFFFF"/>
            </a:solidFill>
            <a:ln w="9525">
              <a:solidFill>
                <a:srgbClr val="000000"/>
              </a:solidFill>
              <a:round/>
              <a:headEnd/>
              <a:tailEnd/>
            </a:ln>
          </p:spPr>
          <p:txBody>
            <a:bodyPr/>
            <a:lstStyle/>
            <a:p>
              <a:pPr>
                <a:tabLst>
                  <a:tab pos="2178050" algn="l"/>
                  <a:tab pos="3095625" algn="l"/>
                  <a:tab pos="4356100" algn="l"/>
                </a:tabLst>
              </a:pPr>
              <a:r>
                <a:rPr lang="en-US" sz="1200">
                  <a:cs typeface="Times New Roman" pitchFamily="18" charset="0"/>
                </a:rPr>
                <a:t>CIA</a:t>
              </a:r>
              <a:br>
                <a:rPr lang="en-US" sz="1200">
                  <a:cs typeface="Times New Roman" pitchFamily="18" charset="0"/>
                </a:rPr>
              </a:br>
              <a:r>
                <a:rPr lang="en-US" sz="1200">
                  <a:cs typeface="Times New Roman" pitchFamily="18" charset="0"/>
                </a:rPr>
                <a:t>.sdh</a:t>
              </a:r>
              <a:endParaRPr lang="en-US" sz="1800"/>
            </a:p>
          </p:txBody>
        </p:sp>
      </p:grpSp>
      <p:cxnSp>
        <p:nvCxnSpPr>
          <p:cNvPr id="24583" name="Straight Arrow Connector 41"/>
          <p:cNvCxnSpPr>
            <a:cxnSpLocks noChangeShapeType="1"/>
            <a:stCxn id="24622" idx="2"/>
          </p:cNvCxnSpPr>
          <p:nvPr/>
        </p:nvCxnSpPr>
        <p:spPr bwMode="auto">
          <a:xfrm flipH="1">
            <a:off x="3111500" y="1854200"/>
            <a:ext cx="654050" cy="99377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4584" name="Oval 44"/>
          <p:cNvSpPr>
            <a:spLocks noChangeArrowheads="1"/>
          </p:cNvSpPr>
          <p:nvPr/>
        </p:nvSpPr>
        <p:spPr bwMode="auto">
          <a:xfrm>
            <a:off x="7477125" y="1314450"/>
            <a:ext cx="1797050" cy="665163"/>
          </a:xfrm>
          <a:prstGeom prst="ellipse">
            <a:avLst/>
          </a:prstGeom>
          <a:solidFill>
            <a:srgbClr val="FFFF99"/>
          </a:solidFill>
          <a:ln w="9525" algn="ctr">
            <a:solidFill>
              <a:schemeClr val="tx1"/>
            </a:solidFill>
            <a:round/>
            <a:headEnd/>
            <a:tailEnd/>
          </a:ln>
        </p:spPr>
        <p:txBody>
          <a:bodyPr wrap="none" anchor="ctr"/>
          <a:lstStyle/>
          <a:p>
            <a:pPr defTabSz="915988"/>
            <a:r>
              <a:rPr lang="en-US" sz="1200"/>
              <a:t>Compilable system</a:t>
            </a:r>
          </a:p>
        </p:txBody>
      </p:sp>
      <p:cxnSp>
        <p:nvCxnSpPr>
          <p:cNvPr id="24585" name="Straight Arrow Connector 46"/>
          <p:cNvCxnSpPr>
            <a:cxnSpLocks noChangeShapeType="1"/>
            <a:stCxn id="24584" idx="2"/>
            <a:endCxn id="174" idx="3"/>
          </p:cNvCxnSpPr>
          <p:nvPr/>
        </p:nvCxnSpPr>
        <p:spPr bwMode="auto">
          <a:xfrm flipH="1">
            <a:off x="6021388" y="1646238"/>
            <a:ext cx="1455737" cy="20002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586" name="Straight Arrow Connector 63"/>
          <p:cNvCxnSpPr>
            <a:cxnSpLocks noChangeShapeType="1"/>
            <a:endCxn id="24624" idx="1"/>
          </p:cNvCxnSpPr>
          <p:nvPr/>
        </p:nvCxnSpPr>
        <p:spPr bwMode="auto">
          <a:xfrm flipH="1">
            <a:off x="1497013" y="3644900"/>
            <a:ext cx="295275" cy="106203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4587" name="Rounded Rectangle 32"/>
          <p:cNvSpPr>
            <a:spLocks noChangeArrowheads="1"/>
          </p:cNvSpPr>
          <p:nvPr/>
        </p:nvSpPr>
        <p:spPr bwMode="auto">
          <a:xfrm>
            <a:off x="6330950" y="3300413"/>
            <a:ext cx="674688" cy="398462"/>
          </a:xfrm>
          <a:prstGeom prst="roundRect">
            <a:avLst>
              <a:gd name="adj" fmla="val 16667"/>
            </a:avLst>
          </a:prstGeom>
          <a:solidFill>
            <a:srgbClr val="008080"/>
          </a:solidFill>
          <a:ln w="9525">
            <a:solidFill>
              <a:srgbClr val="000000"/>
            </a:solidFill>
            <a:miter lim="800000"/>
            <a:headEnd/>
            <a:tailEnd/>
          </a:ln>
        </p:spPr>
        <p:txBody>
          <a:bodyPr/>
          <a:lstStyle/>
          <a:p>
            <a:pPr>
              <a:tabLst>
                <a:tab pos="2178050" algn="l"/>
                <a:tab pos="3095625" algn="l"/>
                <a:tab pos="4356100" algn="l"/>
              </a:tabLst>
            </a:pPr>
            <a:r>
              <a:rPr lang="en-US" sz="1000">
                <a:cs typeface="Times New Roman" pitchFamily="18" charset="0"/>
              </a:rPr>
              <a:t>RSST</a:t>
            </a:r>
          </a:p>
        </p:txBody>
      </p:sp>
      <p:sp>
        <p:nvSpPr>
          <p:cNvPr id="24588" name="Rounded Rectangle 33"/>
          <p:cNvSpPr>
            <a:spLocks noChangeArrowheads="1"/>
          </p:cNvSpPr>
          <p:nvPr/>
        </p:nvSpPr>
        <p:spPr bwMode="auto">
          <a:xfrm>
            <a:off x="6443663" y="5011738"/>
            <a:ext cx="1123950" cy="666750"/>
          </a:xfrm>
          <a:prstGeom prst="roundRect">
            <a:avLst>
              <a:gd name="adj" fmla="val 16667"/>
            </a:avLst>
          </a:prstGeom>
          <a:solidFill>
            <a:srgbClr val="CC99FF"/>
          </a:solidFill>
          <a:ln w="9525" algn="ctr">
            <a:solidFill>
              <a:schemeClr val="tx1"/>
            </a:solidFill>
            <a:round/>
            <a:headEnd/>
            <a:tailEnd/>
          </a:ln>
        </p:spPr>
        <p:txBody>
          <a:bodyPr wrap="none" anchor="ctr"/>
          <a:lstStyle/>
          <a:p>
            <a:pPr defTabSz="915988"/>
            <a:r>
              <a:rPr lang="en-US" sz="1000"/>
              <a:t>EVHD, DPOOL, </a:t>
            </a:r>
            <a:br>
              <a:rPr lang="en-US" sz="1000"/>
            </a:br>
            <a:r>
              <a:rPr lang="en-US" sz="1000"/>
              <a:t>CSHDL, …</a:t>
            </a:r>
          </a:p>
        </p:txBody>
      </p:sp>
      <p:sp>
        <p:nvSpPr>
          <p:cNvPr id="24589" name="Rounded Rectangle 35"/>
          <p:cNvSpPr>
            <a:spLocks noChangeArrowheads="1"/>
          </p:cNvSpPr>
          <p:nvPr/>
        </p:nvSpPr>
        <p:spPr bwMode="auto">
          <a:xfrm>
            <a:off x="5030788" y="2406650"/>
            <a:ext cx="1047750" cy="674688"/>
          </a:xfrm>
          <a:prstGeom prst="roundRect">
            <a:avLst>
              <a:gd name="adj" fmla="val 16667"/>
            </a:avLst>
          </a:prstGeom>
          <a:solidFill>
            <a:srgbClr val="FF9900"/>
          </a:solidFill>
          <a:ln w="9525">
            <a:solidFill>
              <a:srgbClr val="000000"/>
            </a:solidFill>
            <a:miter lim="800000"/>
            <a:headEnd/>
            <a:tailEnd/>
          </a:ln>
        </p:spPr>
        <p:txBody>
          <a:bodyPr/>
          <a:lstStyle/>
          <a:p>
            <a:pPr>
              <a:tabLst>
                <a:tab pos="2178050" algn="l"/>
                <a:tab pos="3095625" algn="l"/>
                <a:tab pos="4356100" algn="l"/>
              </a:tabLst>
            </a:pPr>
            <a:r>
              <a:rPr lang="en-US" sz="1000">
                <a:cs typeface="Times New Roman" pitchFamily="18" charset="0"/>
              </a:rPr>
              <a:t>ARTEMMIS</a:t>
            </a:r>
            <a:br>
              <a:rPr lang="en-US" sz="1000">
                <a:cs typeface="Times New Roman" pitchFamily="18" charset="0"/>
              </a:rPr>
            </a:br>
            <a:r>
              <a:rPr lang="en-US" sz="1000">
                <a:cs typeface="Times New Roman" pitchFamily="18" charset="0"/>
              </a:rPr>
              <a:t>generated</a:t>
            </a:r>
            <a:br>
              <a:rPr lang="en-US" sz="1000">
                <a:cs typeface="Times New Roman" pitchFamily="18" charset="0"/>
              </a:rPr>
            </a:br>
            <a:r>
              <a:rPr lang="en-US" sz="1000">
                <a:cs typeface="Times New Roman" pitchFamily="18" charset="0"/>
              </a:rPr>
              <a:t>files (WRS)</a:t>
            </a:r>
          </a:p>
        </p:txBody>
      </p:sp>
      <p:sp>
        <p:nvSpPr>
          <p:cNvPr id="24590" name="Rounded Rectangle 36"/>
          <p:cNvSpPr>
            <a:spLocks noChangeArrowheads="1"/>
          </p:cNvSpPr>
          <p:nvPr/>
        </p:nvSpPr>
        <p:spPr bwMode="auto">
          <a:xfrm>
            <a:off x="5880100" y="1085850"/>
            <a:ext cx="625475" cy="346075"/>
          </a:xfrm>
          <a:prstGeom prst="roundRect">
            <a:avLst>
              <a:gd name="adj" fmla="val 16667"/>
            </a:avLst>
          </a:prstGeom>
          <a:solidFill>
            <a:srgbClr val="CCECFF"/>
          </a:solidFill>
          <a:ln w="9525" algn="ctr">
            <a:solidFill>
              <a:schemeClr val="tx1"/>
            </a:solidFill>
            <a:round/>
            <a:headEnd/>
            <a:tailEnd/>
          </a:ln>
        </p:spPr>
        <p:txBody>
          <a:bodyPr wrap="none" anchor="ctr"/>
          <a:lstStyle/>
          <a:p>
            <a:pPr defTabSz="915988"/>
            <a:r>
              <a:rPr lang="en-US" sz="1000"/>
              <a:t>APIs</a:t>
            </a:r>
          </a:p>
        </p:txBody>
      </p:sp>
      <p:cxnSp>
        <p:nvCxnSpPr>
          <p:cNvPr id="24591" name="Straight Arrow Connector 38"/>
          <p:cNvCxnSpPr>
            <a:cxnSpLocks noChangeShapeType="1"/>
            <a:stCxn id="24587" idx="3"/>
            <a:endCxn id="24584" idx="4"/>
          </p:cNvCxnSpPr>
          <p:nvPr/>
        </p:nvCxnSpPr>
        <p:spPr bwMode="auto">
          <a:xfrm flipV="1">
            <a:off x="7005638" y="1979613"/>
            <a:ext cx="1370012" cy="15208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4592" name="Straight Arrow Connector 43"/>
          <p:cNvCxnSpPr>
            <a:cxnSpLocks noChangeShapeType="1"/>
            <a:stCxn id="24590" idx="3"/>
            <a:endCxn id="24584" idx="1"/>
          </p:cNvCxnSpPr>
          <p:nvPr/>
        </p:nvCxnSpPr>
        <p:spPr bwMode="auto">
          <a:xfrm>
            <a:off x="6505575" y="1258888"/>
            <a:ext cx="1235075" cy="152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4593" name="Straight Arrow Connector 47"/>
          <p:cNvCxnSpPr>
            <a:cxnSpLocks noChangeShapeType="1"/>
            <a:stCxn id="24588" idx="0"/>
            <a:endCxn id="24584" idx="5"/>
          </p:cNvCxnSpPr>
          <p:nvPr/>
        </p:nvCxnSpPr>
        <p:spPr bwMode="auto">
          <a:xfrm flipV="1">
            <a:off x="7005638" y="1882775"/>
            <a:ext cx="2005012" cy="31289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4594" name="Straight Arrow Connector 59"/>
          <p:cNvCxnSpPr>
            <a:cxnSpLocks noChangeShapeType="1"/>
            <a:stCxn id="24589" idx="3"/>
            <a:endCxn id="24584" idx="3"/>
          </p:cNvCxnSpPr>
          <p:nvPr/>
        </p:nvCxnSpPr>
        <p:spPr bwMode="auto">
          <a:xfrm flipV="1">
            <a:off x="6078538" y="1882775"/>
            <a:ext cx="1662112" cy="8604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4595" name="Rectangle 110"/>
          <p:cNvSpPr>
            <a:spLocks noChangeArrowheads="1"/>
          </p:cNvSpPr>
          <p:nvPr/>
        </p:nvSpPr>
        <p:spPr bwMode="auto">
          <a:xfrm>
            <a:off x="452438" y="1089025"/>
            <a:ext cx="989012" cy="636588"/>
          </a:xfrm>
          <a:prstGeom prst="rect">
            <a:avLst/>
          </a:prstGeom>
          <a:solidFill>
            <a:srgbClr val="CCECFF"/>
          </a:solidFill>
          <a:ln w="9525" algn="ctr">
            <a:solidFill>
              <a:schemeClr val="tx1"/>
            </a:solidFill>
            <a:round/>
            <a:headEnd/>
            <a:tailEnd/>
          </a:ln>
        </p:spPr>
        <p:txBody>
          <a:bodyPr wrap="none" anchor="ctr"/>
          <a:lstStyle/>
          <a:p>
            <a:pPr>
              <a:tabLst>
                <a:tab pos="2178050" algn="l"/>
                <a:tab pos="3095625" algn="l"/>
                <a:tab pos="4356100" algn="l"/>
              </a:tabLst>
            </a:pPr>
            <a:r>
              <a:rPr lang="en-US" sz="1400" b="1"/>
              <a:t>API(M) </a:t>
            </a:r>
            <a:br>
              <a:rPr lang="en-US" sz="1400" b="1"/>
            </a:br>
            <a:r>
              <a:rPr lang="en-US" sz="1400" b="1"/>
              <a:t>generator</a:t>
            </a:r>
          </a:p>
        </p:txBody>
      </p:sp>
      <p:cxnSp>
        <p:nvCxnSpPr>
          <p:cNvPr id="24596" name="Straight Arrow Connector 133"/>
          <p:cNvCxnSpPr>
            <a:cxnSpLocks noChangeShapeType="1"/>
            <a:stCxn id="24616" idx="3"/>
            <a:endCxn id="24589" idx="1"/>
          </p:cNvCxnSpPr>
          <p:nvPr/>
        </p:nvCxnSpPr>
        <p:spPr bwMode="auto">
          <a:xfrm flipV="1">
            <a:off x="3111500" y="2743200"/>
            <a:ext cx="1919288" cy="45878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597" name="Straight Arrow Connector 141"/>
          <p:cNvCxnSpPr>
            <a:cxnSpLocks noChangeShapeType="1"/>
            <a:stCxn id="24617" idx="3"/>
            <a:endCxn id="24587" idx="2"/>
          </p:cNvCxnSpPr>
          <p:nvPr/>
        </p:nvCxnSpPr>
        <p:spPr bwMode="auto">
          <a:xfrm flipV="1">
            <a:off x="5556250" y="3698875"/>
            <a:ext cx="1111250" cy="714375"/>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598" name="Straight Arrow Connector 145"/>
          <p:cNvCxnSpPr>
            <a:cxnSpLocks noChangeShapeType="1"/>
            <a:stCxn id="24623" idx="1"/>
          </p:cNvCxnSpPr>
          <p:nvPr/>
        </p:nvCxnSpPr>
        <p:spPr bwMode="auto">
          <a:xfrm flipV="1">
            <a:off x="1195388" y="1725613"/>
            <a:ext cx="0" cy="53340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599" name="Straight Arrow Connector 147"/>
          <p:cNvCxnSpPr>
            <a:cxnSpLocks noChangeShapeType="1"/>
            <a:endCxn id="24590" idx="1"/>
          </p:cNvCxnSpPr>
          <p:nvPr/>
        </p:nvCxnSpPr>
        <p:spPr bwMode="auto">
          <a:xfrm>
            <a:off x="1468438" y="1258888"/>
            <a:ext cx="4411662"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4600" name="Rectangle 156"/>
          <p:cNvSpPr>
            <a:spLocks noChangeArrowheads="1"/>
          </p:cNvSpPr>
          <p:nvPr/>
        </p:nvSpPr>
        <p:spPr bwMode="auto">
          <a:xfrm>
            <a:off x="3470275" y="5032375"/>
            <a:ext cx="1089025" cy="646113"/>
          </a:xfrm>
          <a:prstGeom prst="rect">
            <a:avLst/>
          </a:prstGeom>
          <a:solidFill>
            <a:srgbClr val="CC99FF"/>
          </a:solidFill>
          <a:ln w="9525" algn="ctr">
            <a:solidFill>
              <a:schemeClr val="tx1"/>
            </a:solidFill>
            <a:round/>
            <a:headEnd/>
            <a:tailEnd/>
          </a:ln>
        </p:spPr>
        <p:txBody>
          <a:bodyPr wrap="none" anchor="ctr"/>
          <a:lstStyle/>
          <a:p>
            <a:pPr defTabSz="915988"/>
            <a:r>
              <a:rPr lang="en-US" sz="1400" b="1"/>
              <a:t>Proseco</a:t>
            </a:r>
          </a:p>
        </p:txBody>
      </p:sp>
      <p:cxnSp>
        <p:nvCxnSpPr>
          <p:cNvPr id="24601" name="Straight Arrow Connector 158"/>
          <p:cNvCxnSpPr>
            <a:cxnSpLocks noChangeShapeType="1"/>
          </p:cNvCxnSpPr>
          <p:nvPr/>
        </p:nvCxnSpPr>
        <p:spPr bwMode="auto">
          <a:xfrm>
            <a:off x="1803400" y="5138738"/>
            <a:ext cx="1644650"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74" name="Rectangle 173"/>
          <p:cNvSpPr/>
          <p:nvPr/>
        </p:nvSpPr>
        <p:spPr bwMode="auto">
          <a:xfrm>
            <a:off x="5043488" y="1570038"/>
            <a:ext cx="977900" cy="554037"/>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wrap="none" anchor="ctr"/>
          <a:lstStyle/>
          <a:p>
            <a:pPr defTabSz="915988">
              <a:defRPr/>
            </a:pPr>
            <a:r>
              <a:rPr lang="en-US" sz="1000" dirty="0"/>
              <a:t>Sizeof</a:t>
            </a:r>
            <a:br>
              <a:rPr lang="en-US" sz="1000" dirty="0"/>
            </a:br>
            <a:r>
              <a:rPr lang="en-US" sz="1000" dirty="0"/>
              <a:t>generator</a:t>
            </a:r>
          </a:p>
        </p:txBody>
      </p:sp>
      <p:cxnSp>
        <p:nvCxnSpPr>
          <p:cNvPr id="24603" name="Straight Arrow Connector 175"/>
          <p:cNvCxnSpPr>
            <a:cxnSpLocks noChangeShapeType="1"/>
            <a:stCxn id="174" idx="1"/>
            <a:endCxn id="24622" idx="4"/>
          </p:cNvCxnSpPr>
          <p:nvPr/>
        </p:nvCxnSpPr>
        <p:spPr bwMode="auto">
          <a:xfrm flipH="1">
            <a:off x="4559300" y="1846263"/>
            <a:ext cx="484188" cy="793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604" name="Straight Arrow Connector 182"/>
          <p:cNvCxnSpPr>
            <a:cxnSpLocks noChangeShapeType="1"/>
            <a:stCxn id="24600" idx="3"/>
          </p:cNvCxnSpPr>
          <p:nvPr/>
        </p:nvCxnSpPr>
        <p:spPr bwMode="auto">
          <a:xfrm>
            <a:off x="4559300" y="5356225"/>
            <a:ext cx="1884363"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605" name="Straight Arrow Connector 187"/>
          <p:cNvCxnSpPr>
            <a:cxnSpLocks noChangeShapeType="1"/>
          </p:cNvCxnSpPr>
          <p:nvPr/>
        </p:nvCxnSpPr>
        <p:spPr bwMode="auto">
          <a:xfrm>
            <a:off x="2843213" y="4554538"/>
            <a:ext cx="1393825"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4606" name="AutoShape 12"/>
          <p:cNvSpPr>
            <a:spLocks noChangeArrowheads="1"/>
          </p:cNvSpPr>
          <p:nvPr/>
        </p:nvSpPr>
        <p:spPr bwMode="auto">
          <a:xfrm>
            <a:off x="407988" y="3968750"/>
            <a:ext cx="609600" cy="649288"/>
          </a:xfrm>
          <a:prstGeom prst="can">
            <a:avLst>
              <a:gd name="adj" fmla="val 37619"/>
            </a:avLst>
          </a:prstGeom>
          <a:solidFill>
            <a:srgbClr val="FFFFFF"/>
          </a:solidFill>
          <a:ln w="9525">
            <a:solidFill>
              <a:srgbClr val="000000"/>
            </a:solidFill>
            <a:round/>
            <a:headEnd/>
            <a:tailEnd/>
          </a:ln>
        </p:spPr>
        <p:txBody>
          <a:bodyPr/>
          <a:lstStyle/>
          <a:p>
            <a:pPr>
              <a:tabLst>
                <a:tab pos="2178050" algn="l"/>
                <a:tab pos="3095625" algn="l"/>
                <a:tab pos="4356100" algn="l"/>
              </a:tabLst>
            </a:pPr>
            <a:r>
              <a:rPr lang="en-US" sz="1200">
                <a:cs typeface="Times New Roman" pitchFamily="18" charset="0"/>
              </a:rPr>
              <a:t>API</a:t>
            </a:r>
            <a:br>
              <a:rPr lang="en-US" sz="1200">
                <a:cs typeface="Times New Roman" pitchFamily="18" charset="0"/>
              </a:rPr>
            </a:br>
            <a:r>
              <a:rPr lang="en-US" sz="1200">
                <a:cs typeface="Times New Roman" pitchFamily="18" charset="0"/>
              </a:rPr>
              <a:t>.sdh</a:t>
            </a:r>
            <a:endParaRPr lang="en-US" sz="1800"/>
          </a:p>
        </p:txBody>
      </p:sp>
      <p:cxnSp>
        <p:nvCxnSpPr>
          <p:cNvPr id="24607" name="Straight Arrow Connector 52"/>
          <p:cNvCxnSpPr>
            <a:cxnSpLocks noChangeShapeType="1"/>
          </p:cNvCxnSpPr>
          <p:nvPr/>
        </p:nvCxnSpPr>
        <p:spPr bwMode="auto">
          <a:xfrm>
            <a:off x="722313" y="1725613"/>
            <a:ext cx="0" cy="224313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4608" name="Shape 57"/>
          <p:cNvCxnSpPr>
            <a:cxnSpLocks noChangeShapeType="1"/>
            <a:stCxn id="24606" idx="3"/>
          </p:cNvCxnSpPr>
          <p:nvPr/>
        </p:nvCxnSpPr>
        <p:spPr bwMode="auto">
          <a:xfrm rot="16200000" flipH="1">
            <a:off x="1628776" y="3702050"/>
            <a:ext cx="925512" cy="2757487"/>
          </a:xfrm>
          <a:prstGeom prst="bentConnector2">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609" name="Shape 60"/>
          <p:cNvCxnSpPr>
            <a:cxnSpLocks noChangeShapeType="1"/>
            <a:stCxn id="24623" idx="3"/>
            <a:endCxn id="24616" idx="1"/>
          </p:cNvCxnSpPr>
          <p:nvPr/>
        </p:nvCxnSpPr>
        <p:spPr bwMode="auto">
          <a:xfrm rot="16200000" flipH="1">
            <a:off x="1366838" y="2776538"/>
            <a:ext cx="254000" cy="596900"/>
          </a:xfrm>
          <a:prstGeom prst="bentConnector2">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4610" name="AutoShape 12"/>
          <p:cNvSpPr>
            <a:spLocks noChangeArrowheads="1"/>
          </p:cNvSpPr>
          <p:nvPr/>
        </p:nvSpPr>
        <p:spPr bwMode="auto">
          <a:xfrm>
            <a:off x="3468688" y="3186113"/>
            <a:ext cx="708025" cy="647700"/>
          </a:xfrm>
          <a:prstGeom prst="can">
            <a:avLst>
              <a:gd name="adj" fmla="val 37565"/>
            </a:avLst>
          </a:prstGeom>
          <a:solidFill>
            <a:srgbClr val="FFFFFF"/>
          </a:solidFill>
          <a:ln w="9525">
            <a:solidFill>
              <a:srgbClr val="000000"/>
            </a:solidFill>
            <a:round/>
            <a:headEnd/>
            <a:tailEnd/>
          </a:ln>
        </p:spPr>
        <p:txBody>
          <a:bodyPr/>
          <a:lstStyle/>
          <a:p>
            <a:pPr>
              <a:tabLst>
                <a:tab pos="2178050" algn="l"/>
                <a:tab pos="3095625" algn="l"/>
                <a:tab pos="4356100" algn="l"/>
              </a:tabLst>
            </a:pPr>
            <a:r>
              <a:rPr lang="en-US" sz="1200">
                <a:cs typeface="Times New Roman" pitchFamily="18" charset="0"/>
              </a:rPr>
              <a:t>Cache</a:t>
            </a:r>
            <a:br>
              <a:rPr lang="en-US" sz="1200">
                <a:cs typeface="Times New Roman" pitchFamily="18" charset="0"/>
              </a:rPr>
            </a:br>
            <a:r>
              <a:rPr lang="en-US" sz="1200">
                <a:cs typeface="Times New Roman" pitchFamily="18" charset="0"/>
              </a:rPr>
              <a:t>.xml</a:t>
            </a:r>
            <a:endParaRPr lang="en-US" sz="1800"/>
          </a:p>
        </p:txBody>
      </p:sp>
      <p:sp>
        <p:nvSpPr>
          <p:cNvPr id="24611" name="Rectangle 48"/>
          <p:cNvSpPr>
            <a:spLocks noChangeArrowheads="1"/>
          </p:cNvSpPr>
          <p:nvPr/>
        </p:nvSpPr>
        <p:spPr bwMode="auto">
          <a:xfrm>
            <a:off x="4745038" y="3265488"/>
            <a:ext cx="838200" cy="500062"/>
          </a:xfrm>
          <a:prstGeom prst="rect">
            <a:avLst/>
          </a:prstGeom>
          <a:solidFill>
            <a:srgbClr val="008080"/>
          </a:solidFill>
          <a:ln w="9525">
            <a:solidFill>
              <a:srgbClr val="000000"/>
            </a:solidFill>
            <a:miter lim="800000"/>
            <a:headEnd/>
            <a:tailEnd/>
          </a:ln>
        </p:spPr>
        <p:txBody>
          <a:bodyPr/>
          <a:lstStyle/>
          <a:p>
            <a:pPr>
              <a:tabLst>
                <a:tab pos="2178050" algn="l"/>
                <a:tab pos="3095625" algn="l"/>
                <a:tab pos="4356100" algn="l"/>
              </a:tabLst>
            </a:pPr>
            <a:r>
              <a:rPr lang="en-US" sz="1400" b="1">
                <a:cs typeface="Times New Roman" pitchFamily="18" charset="0"/>
              </a:rPr>
              <a:t>ROMG</a:t>
            </a:r>
          </a:p>
        </p:txBody>
      </p:sp>
      <p:cxnSp>
        <p:nvCxnSpPr>
          <p:cNvPr id="24612" name="Straight Arrow Connector 51"/>
          <p:cNvCxnSpPr>
            <a:cxnSpLocks noChangeShapeType="1"/>
            <a:endCxn id="24611" idx="1"/>
          </p:cNvCxnSpPr>
          <p:nvPr/>
        </p:nvCxnSpPr>
        <p:spPr bwMode="auto">
          <a:xfrm>
            <a:off x="4176713" y="3509963"/>
            <a:ext cx="568325" cy="476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613" name="Straight Arrow Connector 65"/>
          <p:cNvCxnSpPr>
            <a:cxnSpLocks noChangeShapeType="1"/>
            <a:stCxn id="24611" idx="3"/>
            <a:endCxn id="24587" idx="1"/>
          </p:cNvCxnSpPr>
          <p:nvPr/>
        </p:nvCxnSpPr>
        <p:spPr bwMode="auto">
          <a:xfrm flipV="1">
            <a:off x="5583238" y="3500438"/>
            <a:ext cx="747712" cy="14287"/>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xmlns="">
                <a:noFill/>
              </a14:hiddenFill>
            </a:ext>
          </a:extLst>
        </p:spPr>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idx="4294967295"/>
          </p:nvPr>
        </p:nvSpPr>
        <p:spPr/>
        <p:txBody>
          <a:bodyPr/>
          <a:lstStyle/>
          <a:p>
            <a:pPr eaLnBrk="1" hangingPunct="1"/>
            <a:r>
              <a:rPr lang="en-US" smtClean="0"/>
              <a:t> </a:t>
            </a:r>
          </a:p>
        </p:txBody>
      </p:sp>
      <p:sp>
        <p:nvSpPr>
          <p:cNvPr id="12" name="Rectangle 11"/>
          <p:cNvSpPr/>
          <p:nvPr/>
        </p:nvSpPr>
        <p:spPr>
          <a:xfrm>
            <a:off x="2603641" y="3890665"/>
            <a:ext cx="4698723" cy="1200329"/>
          </a:xfrm>
          <a:prstGeom prst="rect">
            <a:avLst/>
          </a:prstGeom>
          <a:noFill/>
        </p:spPr>
        <p:txBody>
          <a:bodyPr wrap="none" lIns="91440" tIns="45720" rIns="91440" bIns="45720">
            <a:spAutoFit/>
          </a:bodyPr>
          <a:lstStyle/>
          <a:p>
            <a:pPr algn="ctr"/>
            <a:r>
              <a:rPr lang="en-US" sz="7200" b="1" cap="none" spc="0" dirty="0" smtClean="0">
                <a:ln w="28575">
                  <a:solidFill>
                    <a:srgbClr val="00B050"/>
                  </a:solidFill>
                  <a:prstDash val="solid"/>
                  <a:miter lim="800000"/>
                </a:ln>
                <a:noFill/>
                <a:effectLst>
                  <a:outerShdw blurRad="25500" dist="23000" dir="7020000" algn="tl">
                    <a:srgbClr val="000000">
                      <a:alpha val="50000"/>
                    </a:srgbClr>
                  </a:outerShdw>
                </a:effectLst>
              </a:rPr>
              <a:t>Animation</a:t>
            </a:r>
            <a:endParaRPr lang="en-US" sz="7200" b="1" cap="none" spc="0" dirty="0">
              <a:ln w="28575">
                <a:solidFill>
                  <a:srgbClr val="00B050"/>
                </a:solidFill>
                <a:prstDash val="solid"/>
                <a:miter lim="800000"/>
              </a:ln>
              <a:noFill/>
              <a:effectLst>
                <a:outerShdw blurRad="25500" dist="23000" dir="7020000" algn="tl">
                  <a:srgbClr val="000000">
                    <a:alpha val="50000"/>
                  </a:srgbClr>
                </a:outerShdw>
              </a:effectLst>
            </a:endParaRPr>
          </a:p>
        </p:txBody>
      </p:sp>
      <p:sp>
        <p:nvSpPr>
          <p:cNvPr id="6" name="Slide Number Placeholder 3"/>
          <p:cNvSpPr>
            <a:spLocks noGrp="1"/>
          </p:cNvSpPr>
          <p:nvPr>
            <p:ph type="sldNum" sz="quarter" idx="10"/>
          </p:nvPr>
        </p:nvSpPr>
        <p:spPr>
          <a:xfrm>
            <a:off x="334963" y="6524625"/>
            <a:ext cx="3135312" cy="142875"/>
          </a:xfrm>
        </p:spPr>
        <p:txBody>
          <a:bodyPr/>
          <a:lstStyle/>
          <a:p>
            <a:fld id="{28A5D872-10B8-4F3A-B1B4-294ACDB0ABBD}" type="slidenum">
              <a:rPr lang="en-US" smtClean="0">
                <a:latin typeface="Arial" charset="0"/>
              </a:rPr>
              <a:pPr/>
              <a:t>26</a:t>
            </a:fld>
            <a:r>
              <a:rPr lang="en-US" dirty="0" smtClean="0">
                <a:latin typeface="Arial" charset="0"/>
              </a:rPr>
              <a:t> / T. A. Devi / ID RD CDS HF /  Jan-2013   © Continental Automotive Singapore</a:t>
            </a:r>
          </a:p>
        </p:txBody>
      </p:sp>
      <p:pic>
        <p:nvPicPr>
          <p:cNvPr id="7" name="Picture 2" descr="C:\Program Files\Microsoft Office\MEDIA\CAGCAT10\j0216588.wmf"/>
          <p:cNvPicPr>
            <a:picLocks noChangeAspect="1" noChangeArrowheads="1"/>
          </p:cNvPicPr>
          <p:nvPr/>
        </p:nvPicPr>
        <p:blipFill>
          <a:blip r:embed="rId3" cstate="print"/>
          <a:srcRect/>
          <a:stretch>
            <a:fillRect/>
          </a:stretch>
        </p:blipFill>
        <p:spPr bwMode="auto">
          <a:xfrm>
            <a:off x="3962890" y="1313765"/>
            <a:ext cx="2109817" cy="236994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Artemmis Framework &amp; Tool Chain for Automotive Platforms </a:t>
            </a:r>
            <a:br>
              <a:rPr lang="en-US" smtClean="0"/>
            </a:br>
            <a:r>
              <a:rPr lang="en-US" smtClean="0"/>
              <a:t>Animation: Definition</a:t>
            </a:r>
          </a:p>
        </p:txBody>
      </p:sp>
      <p:sp>
        <p:nvSpPr>
          <p:cNvPr id="25603" name="Rectangle 3"/>
          <p:cNvSpPr>
            <a:spLocks noChangeArrowheads="1"/>
          </p:cNvSpPr>
          <p:nvPr/>
        </p:nvSpPr>
        <p:spPr bwMode="auto">
          <a:xfrm>
            <a:off x="407988" y="1042988"/>
            <a:ext cx="9163050" cy="4830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marL="163513" indent="-163513" algn="l" defTabSz="915988" eaLnBrk="0" hangingPunct="0">
              <a:lnSpc>
                <a:spcPts val="1650"/>
              </a:lnSpc>
              <a:spcAft>
                <a:spcPct val="55000"/>
              </a:spcAft>
              <a:buClr>
                <a:srgbClr val="E19900"/>
              </a:buClr>
              <a:buFont typeface="Arial" charset="0"/>
              <a:buBlip>
                <a:blip r:embed="rId2"/>
              </a:buBlip>
            </a:pPr>
            <a:r>
              <a:rPr lang="en-US" b="1" dirty="0"/>
              <a:t>Animation</a:t>
            </a:r>
            <a:r>
              <a:rPr lang="en-US" dirty="0"/>
              <a:t> (</a:t>
            </a:r>
            <a:r>
              <a:rPr lang="en-US" b="1" dirty="0"/>
              <a:t>Animation</a:t>
            </a:r>
            <a:r>
              <a:rPr lang="en-US" dirty="0"/>
              <a:t> is the rapid display of a sequence of images of 2-D or 3-D artwork or model positions in order to create an </a:t>
            </a:r>
            <a:r>
              <a:rPr lang="en-US" dirty="0">
                <a:hlinkClick r:id="rId3" tooltip="Illusion"/>
              </a:rPr>
              <a:t>illusion</a:t>
            </a:r>
            <a:r>
              <a:rPr lang="en-US" dirty="0"/>
              <a:t> of movement. The effect is an </a:t>
            </a:r>
            <a:r>
              <a:rPr lang="en-US" dirty="0">
                <a:hlinkClick r:id="rId4" tooltip="Optical illusion"/>
              </a:rPr>
              <a:t>optical illusion</a:t>
            </a:r>
            <a:r>
              <a:rPr lang="en-US" dirty="0"/>
              <a:t> of </a:t>
            </a:r>
            <a:r>
              <a:rPr lang="en-US" dirty="0">
                <a:hlinkClick r:id="rId5" tooltip="Motion (physics)"/>
              </a:rPr>
              <a:t>motion</a:t>
            </a:r>
            <a:r>
              <a:rPr lang="en-US" dirty="0"/>
              <a:t> due to the phenomenon of </a:t>
            </a:r>
            <a:r>
              <a:rPr lang="en-US" dirty="0">
                <a:hlinkClick r:id="rId6" tooltip="Persistence of vision"/>
              </a:rPr>
              <a:t>persistence of vision</a:t>
            </a:r>
            <a:r>
              <a:rPr lang="en-US" dirty="0"/>
              <a:t>, and can be created and demonstrated in several ways. The most common method of presenting animation is as a motion picture or video program, although there are other methods. (Source: </a:t>
            </a:r>
            <a:r>
              <a:rPr lang="en-US" dirty="0">
                <a:hlinkClick r:id="rId7"/>
              </a:rPr>
              <a:t>http://en.wikipedia.org/wiki/Animation</a:t>
            </a:r>
            <a:r>
              <a:rPr lang="en-US" dirty="0"/>
              <a:t>)</a:t>
            </a:r>
          </a:p>
          <a:p>
            <a:pPr marL="163513" indent="-163513" algn="l" defTabSz="915988" eaLnBrk="0" hangingPunct="0">
              <a:lnSpc>
                <a:spcPts val="1650"/>
              </a:lnSpc>
              <a:spcAft>
                <a:spcPct val="55000"/>
              </a:spcAft>
              <a:buClr>
                <a:srgbClr val="E19900"/>
              </a:buClr>
              <a:buFont typeface="Arial" charset="0"/>
              <a:buBlip>
                <a:blip r:embed="rId2"/>
              </a:buBlip>
            </a:pPr>
            <a:r>
              <a:rPr lang="en-US" dirty="0"/>
              <a:t>Within the instrumentation cluster, there are in general three common animation frequency domains required:</a:t>
            </a:r>
            <a:br>
              <a:rPr lang="en-US" dirty="0"/>
            </a:br>
            <a:r>
              <a:rPr lang="en-US" dirty="0"/>
              <a:t>- e.g. Animated GIF’s with ~(5Hz–10Hz) (e.g. Dropping oil can)</a:t>
            </a:r>
            <a:br>
              <a:rPr lang="en-US" dirty="0"/>
            </a:br>
            <a:r>
              <a:rPr lang="en-US" dirty="0"/>
              <a:t>- e.g. Animated Lists with ~(15Hz-25Hz)</a:t>
            </a:r>
            <a:br>
              <a:rPr lang="en-US" dirty="0"/>
            </a:br>
            <a:r>
              <a:rPr lang="en-US" dirty="0"/>
              <a:t>- e.g. Animated Pointers with ~(75Hz-150Hz)</a:t>
            </a:r>
          </a:p>
          <a:p>
            <a:pPr marL="163513" indent="-163513" algn="l" defTabSz="915988" eaLnBrk="0" hangingPunct="0">
              <a:lnSpc>
                <a:spcPts val="1650"/>
              </a:lnSpc>
              <a:spcAft>
                <a:spcPct val="55000"/>
              </a:spcAft>
              <a:buClr>
                <a:srgbClr val="E19900"/>
              </a:buClr>
              <a:buFont typeface="Arial" charset="0"/>
              <a:buBlip>
                <a:blip r:embed="rId2"/>
              </a:buBlip>
            </a:pPr>
            <a:r>
              <a:rPr lang="en-US" dirty="0"/>
              <a:t>Animated GIF‘s </a:t>
            </a:r>
            <a:r>
              <a:rPr lang="en-US" dirty="0" smtClean="0"/>
              <a:t>(converted in resource) are </a:t>
            </a:r>
            <a:r>
              <a:rPr lang="en-US" dirty="0"/>
              <a:t>rendered </a:t>
            </a:r>
            <a:r>
              <a:rPr lang="en-US" dirty="0" smtClean="0"/>
              <a:t>as</a:t>
            </a:r>
            <a:br>
              <a:rPr lang="en-US" dirty="0" smtClean="0"/>
            </a:br>
            <a:r>
              <a:rPr lang="en-US" dirty="0" smtClean="0"/>
              <a:t>a </a:t>
            </a:r>
            <a:r>
              <a:rPr lang="en-US" dirty="0"/>
              <a:t>sequence of static </a:t>
            </a:r>
            <a:r>
              <a:rPr lang="en-US" dirty="0" err="1" smtClean="0"/>
              <a:t>pixmaps</a:t>
            </a:r>
            <a:r>
              <a:rPr lang="en-US" dirty="0" smtClean="0"/>
              <a:t> </a:t>
            </a:r>
            <a:r>
              <a:rPr lang="en-US" dirty="0"/>
              <a:t>with constant position.</a:t>
            </a:r>
          </a:p>
          <a:p>
            <a:pPr marL="163513" indent="-163513" algn="l" defTabSz="915988" eaLnBrk="0" hangingPunct="0">
              <a:lnSpc>
                <a:spcPts val="1650"/>
              </a:lnSpc>
              <a:spcAft>
                <a:spcPct val="55000"/>
              </a:spcAft>
              <a:buClr>
                <a:srgbClr val="E19900"/>
              </a:buClr>
              <a:buFont typeface="Arial" charset="0"/>
              <a:buBlip>
                <a:blip r:embed="rId2"/>
              </a:buBlip>
            </a:pPr>
            <a:r>
              <a:rPr lang="en-US" dirty="0"/>
              <a:t>Animated Lists are rendered as a sequence of static </a:t>
            </a:r>
            <a:br>
              <a:rPr lang="en-US" dirty="0"/>
            </a:br>
            <a:r>
              <a:rPr lang="en-US" dirty="0" err="1"/>
              <a:t>pixmaps</a:t>
            </a:r>
            <a:r>
              <a:rPr lang="en-US" dirty="0"/>
              <a:t> with moving positions.</a:t>
            </a:r>
          </a:p>
          <a:p>
            <a:pPr marL="163513" indent="-163513" algn="l" defTabSz="915988" eaLnBrk="0" hangingPunct="0">
              <a:lnSpc>
                <a:spcPts val="1650"/>
              </a:lnSpc>
              <a:spcAft>
                <a:spcPct val="55000"/>
              </a:spcAft>
              <a:buClr>
                <a:srgbClr val="E19900"/>
              </a:buClr>
              <a:buFont typeface="Arial" charset="0"/>
              <a:buBlip>
                <a:blip r:embed="rId2"/>
              </a:buBlip>
            </a:pPr>
            <a:r>
              <a:rPr lang="en-US" dirty="0"/>
              <a:t>Animated pointers are rendered and assembled by a combination </a:t>
            </a:r>
            <a:br>
              <a:rPr lang="en-US" dirty="0"/>
            </a:br>
            <a:r>
              <a:rPr lang="en-US" dirty="0"/>
              <a:t>of static </a:t>
            </a:r>
            <a:r>
              <a:rPr lang="en-US" dirty="0" err="1"/>
              <a:t>pixmaps</a:t>
            </a:r>
            <a:r>
              <a:rPr lang="en-US" dirty="0"/>
              <a:t> (e.g. dial, light-map, …) and 3D mesh data (pointer) </a:t>
            </a:r>
            <a:br>
              <a:rPr lang="en-US" dirty="0"/>
            </a:br>
            <a:r>
              <a:rPr lang="en-US" dirty="0"/>
              <a:t>as processed by the 3D OpenGL rendering engine.</a:t>
            </a:r>
          </a:p>
          <a:p>
            <a:pPr marL="163513" indent="-163513" algn="l" defTabSz="915988" eaLnBrk="0" hangingPunct="0">
              <a:lnSpc>
                <a:spcPts val="1650"/>
              </a:lnSpc>
              <a:spcAft>
                <a:spcPct val="55000"/>
              </a:spcAft>
              <a:buClr>
                <a:srgbClr val="E19900"/>
              </a:buClr>
              <a:buFont typeface="Arial" charset="0"/>
              <a:buBlip>
                <a:blip r:embed="rId2"/>
              </a:buBlip>
            </a:pPr>
            <a:r>
              <a:rPr lang="en-US" dirty="0"/>
              <a:t>All animation frequency domains are derived from the </a:t>
            </a:r>
            <a:br>
              <a:rPr lang="en-US" dirty="0"/>
            </a:br>
            <a:r>
              <a:rPr lang="en-US" dirty="0"/>
              <a:t>display VSYNC signal</a:t>
            </a:r>
          </a:p>
        </p:txBody>
      </p:sp>
      <p:grpSp>
        <p:nvGrpSpPr>
          <p:cNvPr id="25604" name="Group 4"/>
          <p:cNvGrpSpPr>
            <a:grpSpLocks/>
          </p:cNvGrpSpPr>
          <p:nvPr/>
        </p:nvGrpSpPr>
        <p:grpSpPr bwMode="auto">
          <a:xfrm>
            <a:off x="6516688" y="3384550"/>
            <a:ext cx="2936875" cy="2119313"/>
            <a:chOff x="3978" y="2129"/>
            <a:chExt cx="1850" cy="1335"/>
          </a:xfrm>
        </p:grpSpPr>
        <p:pic>
          <p:nvPicPr>
            <p:cNvPr id="25605" name="Picture 5" descr="Muybridge_race_horse_animated"/>
            <p:cNvPicPr>
              <a:picLocks noChangeAspect="1" noChangeArrowheads="1" noCrop="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028" y="2129"/>
              <a:ext cx="1800" cy="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6" name="Text Box 6"/>
            <p:cNvSpPr txBox="1">
              <a:spLocks noChangeArrowheads="1"/>
            </p:cNvSpPr>
            <p:nvPr/>
          </p:nvSpPr>
          <p:spPr bwMode="auto">
            <a:xfrm>
              <a:off x="3978" y="3329"/>
              <a:ext cx="1411" cy="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800"/>
                <a:t>Source: http://de.wikipedia.org/wiki/Animation</a:t>
              </a: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493838" y="4564063"/>
            <a:ext cx="6707187" cy="812800"/>
          </a:xfrm>
          <a:prstGeom prst="rect">
            <a:avLst/>
          </a:prstGeom>
          <a:solidFill>
            <a:schemeClr val="accent1"/>
          </a:solidFill>
          <a:ln w="9525">
            <a:solidFill>
              <a:schemeClr val="tx1"/>
            </a:solidFill>
            <a:prstDash val="dash"/>
            <a:miter lim="800000"/>
            <a:headEnd/>
            <a:tailEnd/>
          </a:ln>
        </p:spPr>
        <p:txBody>
          <a:bodyPr wrap="none"/>
          <a:lstStyle/>
          <a:p>
            <a:pPr algn="r" defTabSz="873125"/>
            <a:r>
              <a:rPr lang="en-US" sz="1200" b="1"/>
              <a:t>Animation2</a:t>
            </a:r>
          </a:p>
        </p:txBody>
      </p:sp>
      <p:sp>
        <p:nvSpPr>
          <p:cNvPr id="26627" name="Rectangle 3"/>
          <p:cNvSpPr>
            <a:spLocks noChangeArrowheads="1"/>
          </p:cNvSpPr>
          <p:nvPr/>
        </p:nvSpPr>
        <p:spPr bwMode="auto">
          <a:xfrm>
            <a:off x="1495425" y="2325688"/>
            <a:ext cx="6707188" cy="2087562"/>
          </a:xfrm>
          <a:prstGeom prst="rect">
            <a:avLst/>
          </a:prstGeom>
          <a:solidFill>
            <a:schemeClr val="accent1"/>
          </a:solidFill>
          <a:ln w="9525">
            <a:solidFill>
              <a:schemeClr val="tx1"/>
            </a:solidFill>
            <a:prstDash val="dash"/>
            <a:miter lim="800000"/>
            <a:headEnd/>
            <a:tailEnd/>
          </a:ln>
        </p:spPr>
        <p:txBody>
          <a:bodyPr wrap="none"/>
          <a:lstStyle/>
          <a:p>
            <a:pPr algn="r" defTabSz="873125"/>
            <a:r>
              <a:rPr lang="en-US" sz="1200" b="1"/>
              <a:t>Animation1</a:t>
            </a:r>
          </a:p>
        </p:txBody>
      </p:sp>
      <p:sp>
        <p:nvSpPr>
          <p:cNvPr id="26628" name="Rectangle 4"/>
          <p:cNvSpPr>
            <a:spLocks noGrp="1" noChangeArrowheads="1"/>
          </p:cNvSpPr>
          <p:nvPr>
            <p:ph type="title"/>
          </p:nvPr>
        </p:nvSpPr>
        <p:spPr/>
        <p:txBody>
          <a:bodyPr/>
          <a:lstStyle/>
          <a:p>
            <a:r>
              <a:rPr lang="en-US" dirty="0" err="1" smtClean="0"/>
              <a:t>Artemmis</a:t>
            </a:r>
            <a:r>
              <a:rPr lang="en-US" dirty="0" smtClean="0"/>
              <a:t> Framework &amp; Tool Chain for Automotive Platforms </a:t>
            </a:r>
            <a:br>
              <a:rPr lang="en-US" dirty="0" smtClean="0"/>
            </a:br>
            <a:r>
              <a:rPr lang="en-US" dirty="0" smtClean="0"/>
              <a:t>Animation: Surfaces and elementary Rendering / </a:t>
            </a:r>
            <a:r>
              <a:rPr lang="en-US" dirty="0" err="1" smtClean="0"/>
              <a:t>Blt</a:t>
            </a:r>
            <a:r>
              <a:rPr lang="en-US" dirty="0" smtClean="0"/>
              <a:t> Operations</a:t>
            </a:r>
          </a:p>
        </p:txBody>
      </p:sp>
      <p:sp>
        <p:nvSpPr>
          <p:cNvPr id="26629" name="Oval 5"/>
          <p:cNvSpPr>
            <a:spLocks noChangeArrowheads="1"/>
          </p:cNvSpPr>
          <p:nvPr/>
        </p:nvSpPr>
        <p:spPr bwMode="auto">
          <a:xfrm>
            <a:off x="3105150" y="2652713"/>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op</a:t>
            </a:r>
          </a:p>
        </p:txBody>
      </p:sp>
      <p:sp>
        <p:nvSpPr>
          <p:cNvPr id="26630" name="Oval 6"/>
          <p:cNvSpPr>
            <a:spLocks noChangeArrowheads="1"/>
          </p:cNvSpPr>
          <p:nvPr/>
        </p:nvSpPr>
        <p:spPr bwMode="auto">
          <a:xfrm>
            <a:off x="3094038" y="3748088"/>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op</a:t>
            </a:r>
          </a:p>
        </p:txBody>
      </p:sp>
      <p:sp>
        <p:nvSpPr>
          <p:cNvPr id="26631" name="Oval 7"/>
          <p:cNvSpPr>
            <a:spLocks noChangeArrowheads="1"/>
          </p:cNvSpPr>
          <p:nvPr/>
        </p:nvSpPr>
        <p:spPr bwMode="auto">
          <a:xfrm>
            <a:off x="3094038" y="4786313"/>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op</a:t>
            </a:r>
          </a:p>
        </p:txBody>
      </p:sp>
      <p:sp>
        <p:nvSpPr>
          <p:cNvPr id="26632" name="Rectangle 8"/>
          <p:cNvSpPr>
            <a:spLocks noChangeArrowheads="1"/>
          </p:cNvSpPr>
          <p:nvPr/>
        </p:nvSpPr>
        <p:spPr bwMode="auto">
          <a:xfrm>
            <a:off x="4124325" y="2433638"/>
            <a:ext cx="857250" cy="638175"/>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r>
              <a:rPr lang="en-US" sz="1600" b="1"/>
              <a:t>S</a:t>
            </a:r>
          </a:p>
        </p:txBody>
      </p:sp>
      <p:sp>
        <p:nvSpPr>
          <p:cNvPr id="26633" name="Line 9"/>
          <p:cNvSpPr>
            <a:spLocks noChangeShapeType="1"/>
          </p:cNvSpPr>
          <p:nvPr/>
        </p:nvSpPr>
        <p:spPr bwMode="auto">
          <a:xfrm flipV="1">
            <a:off x="3382963" y="2805113"/>
            <a:ext cx="757237"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34" name="Rectangle 10"/>
          <p:cNvSpPr>
            <a:spLocks noChangeArrowheads="1"/>
          </p:cNvSpPr>
          <p:nvPr/>
        </p:nvSpPr>
        <p:spPr bwMode="auto">
          <a:xfrm>
            <a:off x="4124325" y="3603625"/>
            <a:ext cx="857250" cy="638175"/>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endParaRPr lang="en-US" sz="1600" b="1"/>
          </a:p>
        </p:txBody>
      </p:sp>
      <p:sp>
        <p:nvSpPr>
          <p:cNvPr id="26635" name="Rectangle 11"/>
          <p:cNvSpPr>
            <a:spLocks noChangeArrowheads="1"/>
          </p:cNvSpPr>
          <p:nvPr/>
        </p:nvSpPr>
        <p:spPr bwMode="auto">
          <a:xfrm>
            <a:off x="6238875" y="3021013"/>
            <a:ext cx="857250" cy="841375"/>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endParaRPr lang="en-US" sz="1600" b="1"/>
          </a:p>
        </p:txBody>
      </p:sp>
      <p:sp>
        <p:nvSpPr>
          <p:cNvPr id="26636" name="Oval 12"/>
          <p:cNvSpPr>
            <a:spLocks noChangeArrowheads="1"/>
          </p:cNvSpPr>
          <p:nvPr/>
        </p:nvSpPr>
        <p:spPr bwMode="auto">
          <a:xfrm>
            <a:off x="5521325" y="3228975"/>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op</a:t>
            </a:r>
          </a:p>
        </p:txBody>
      </p:sp>
      <p:sp>
        <p:nvSpPr>
          <p:cNvPr id="26637" name="Line 13"/>
          <p:cNvSpPr>
            <a:spLocks noChangeShapeType="1"/>
          </p:cNvSpPr>
          <p:nvPr/>
        </p:nvSpPr>
        <p:spPr bwMode="auto">
          <a:xfrm>
            <a:off x="4972050" y="2662238"/>
            <a:ext cx="609600" cy="5905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38" name="Line 14"/>
          <p:cNvSpPr>
            <a:spLocks noChangeShapeType="1"/>
          </p:cNvSpPr>
          <p:nvPr/>
        </p:nvSpPr>
        <p:spPr bwMode="auto">
          <a:xfrm flipV="1">
            <a:off x="4991100" y="3481388"/>
            <a:ext cx="542925" cy="4476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39" name="Line 15"/>
          <p:cNvSpPr>
            <a:spLocks noChangeShapeType="1"/>
          </p:cNvSpPr>
          <p:nvPr/>
        </p:nvSpPr>
        <p:spPr bwMode="auto">
          <a:xfrm>
            <a:off x="5819775" y="3386138"/>
            <a:ext cx="43815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40" name="Rectangle 16"/>
          <p:cNvSpPr>
            <a:spLocks noChangeArrowheads="1"/>
          </p:cNvSpPr>
          <p:nvPr/>
        </p:nvSpPr>
        <p:spPr bwMode="auto">
          <a:xfrm>
            <a:off x="8435975" y="3987800"/>
            <a:ext cx="979488" cy="1211263"/>
          </a:xfrm>
          <a:prstGeom prst="rect">
            <a:avLst/>
          </a:prstGeom>
          <a:pattFill prst="ltHorz">
            <a:fgClr>
              <a:schemeClr val="tx1"/>
            </a:fgClr>
            <a:bgClr>
              <a:schemeClr val="hlink"/>
            </a:bgClr>
          </a:patt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endParaRPr lang="en-US" sz="1600" b="1"/>
          </a:p>
        </p:txBody>
      </p:sp>
      <p:sp>
        <p:nvSpPr>
          <p:cNvPr id="26641" name="Line 17"/>
          <p:cNvSpPr>
            <a:spLocks noChangeShapeType="1"/>
          </p:cNvSpPr>
          <p:nvPr/>
        </p:nvSpPr>
        <p:spPr bwMode="auto">
          <a:xfrm>
            <a:off x="3398838" y="4951413"/>
            <a:ext cx="5030787"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42" name="Oval 18"/>
          <p:cNvSpPr>
            <a:spLocks noChangeArrowheads="1"/>
          </p:cNvSpPr>
          <p:nvPr/>
        </p:nvSpPr>
        <p:spPr bwMode="auto">
          <a:xfrm>
            <a:off x="7710488" y="3808413"/>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op</a:t>
            </a:r>
          </a:p>
        </p:txBody>
      </p:sp>
      <p:sp>
        <p:nvSpPr>
          <p:cNvPr id="26643" name="Line 19"/>
          <p:cNvSpPr>
            <a:spLocks noChangeShapeType="1"/>
          </p:cNvSpPr>
          <p:nvPr/>
        </p:nvSpPr>
        <p:spPr bwMode="auto">
          <a:xfrm>
            <a:off x="7097713" y="3427413"/>
            <a:ext cx="655637" cy="4254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44" name="Line 20"/>
          <p:cNvSpPr>
            <a:spLocks noChangeShapeType="1"/>
          </p:cNvSpPr>
          <p:nvPr/>
        </p:nvSpPr>
        <p:spPr bwMode="auto">
          <a:xfrm>
            <a:off x="7997825" y="4049713"/>
            <a:ext cx="423863" cy="4556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37" name="AutoShape 21"/>
          <p:cNvSpPr>
            <a:spLocks noChangeArrowheads="1"/>
          </p:cNvSpPr>
          <p:nvPr/>
        </p:nvSpPr>
        <p:spPr bwMode="auto">
          <a:xfrm>
            <a:off x="4267200" y="2519363"/>
            <a:ext cx="533400" cy="419100"/>
          </a:xfrm>
          <a:prstGeom prst="star5">
            <a:avLst/>
          </a:prstGeom>
          <a:solidFill>
            <a:srgbClr val="FFFF00"/>
          </a:solidFill>
          <a:ln w="9525">
            <a:solidFill>
              <a:schemeClr val="tx1"/>
            </a:solidFill>
            <a:miter lim="800000"/>
            <a:headEnd/>
            <a:tailEnd/>
          </a:ln>
          <a:effectLst/>
        </p:spPr>
        <p:txBody>
          <a:bodyPr wrap="none" anchor="ctr"/>
          <a:lstStyle/>
          <a:p>
            <a:pPr>
              <a:defRPr/>
            </a:pPr>
            <a:endParaRPr lang="en-US">
              <a:latin typeface="Arial" pitchFamily="34" charset="0"/>
            </a:endParaRPr>
          </a:p>
        </p:txBody>
      </p:sp>
      <p:sp>
        <p:nvSpPr>
          <p:cNvPr id="60438" name="AutoShape 22"/>
          <p:cNvSpPr>
            <a:spLocks noChangeArrowheads="1"/>
          </p:cNvSpPr>
          <p:nvPr/>
        </p:nvSpPr>
        <p:spPr bwMode="auto">
          <a:xfrm>
            <a:off x="4216400" y="3708400"/>
            <a:ext cx="647700" cy="381000"/>
          </a:xfrm>
          <a:prstGeom prst="verticalScroll">
            <a:avLst>
              <a:gd name="adj" fmla="val 12500"/>
            </a:avLst>
          </a:prstGeom>
          <a:solidFill>
            <a:schemeClr val="accent1"/>
          </a:solidFill>
          <a:ln w="9525">
            <a:solidFill>
              <a:schemeClr val="tx1"/>
            </a:solidFill>
            <a:round/>
            <a:headEnd/>
            <a:tailEnd/>
          </a:ln>
        </p:spPr>
        <p:txBody>
          <a:bodyPr vert="eaVert" wrap="none" anchor="ctr"/>
          <a:lstStyle/>
          <a:p>
            <a:endParaRPr lang="en-US"/>
          </a:p>
        </p:txBody>
      </p:sp>
      <p:sp>
        <p:nvSpPr>
          <p:cNvPr id="60439" name="AutoShape 23"/>
          <p:cNvSpPr>
            <a:spLocks noChangeArrowheads="1"/>
          </p:cNvSpPr>
          <p:nvPr/>
        </p:nvSpPr>
        <p:spPr bwMode="auto">
          <a:xfrm>
            <a:off x="6323013" y="3136900"/>
            <a:ext cx="647700" cy="381000"/>
          </a:xfrm>
          <a:prstGeom prst="verticalScroll">
            <a:avLst>
              <a:gd name="adj" fmla="val 12500"/>
            </a:avLst>
          </a:prstGeom>
          <a:solidFill>
            <a:schemeClr val="accent1"/>
          </a:solidFill>
          <a:ln w="9525">
            <a:solidFill>
              <a:schemeClr val="tx1"/>
            </a:solidFill>
            <a:round/>
            <a:headEnd/>
            <a:tailEnd/>
          </a:ln>
        </p:spPr>
        <p:txBody>
          <a:bodyPr vert="eaVert" wrap="none" anchor="ctr"/>
          <a:lstStyle/>
          <a:p>
            <a:endParaRPr lang="en-US"/>
          </a:p>
        </p:txBody>
      </p:sp>
      <p:sp>
        <p:nvSpPr>
          <p:cNvPr id="60440" name="AutoShape 24"/>
          <p:cNvSpPr>
            <a:spLocks noChangeArrowheads="1"/>
          </p:cNvSpPr>
          <p:nvPr/>
        </p:nvSpPr>
        <p:spPr bwMode="auto">
          <a:xfrm>
            <a:off x="6570663" y="3289300"/>
            <a:ext cx="533400" cy="419100"/>
          </a:xfrm>
          <a:prstGeom prst="star5">
            <a:avLst/>
          </a:prstGeom>
          <a:solidFill>
            <a:srgbClr val="FFFF00"/>
          </a:solidFill>
          <a:ln w="9525">
            <a:solidFill>
              <a:schemeClr val="tx1"/>
            </a:solidFill>
            <a:miter lim="800000"/>
            <a:headEnd/>
            <a:tailEnd/>
          </a:ln>
          <a:effectLst/>
        </p:spPr>
        <p:txBody>
          <a:bodyPr wrap="none" anchor="ctr"/>
          <a:lstStyle/>
          <a:p>
            <a:pPr>
              <a:defRPr/>
            </a:pPr>
            <a:endParaRPr lang="en-US">
              <a:latin typeface="Arial" pitchFamily="34" charset="0"/>
            </a:endParaRPr>
          </a:p>
        </p:txBody>
      </p:sp>
      <p:sp>
        <p:nvSpPr>
          <p:cNvPr id="60441" name="AutoShape 25"/>
          <p:cNvSpPr>
            <a:spLocks noChangeArrowheads="1"/>
          </p:cNvSpPr>
          <p:nvPr/>
        </p:nvSpPr>
        <p:spPr bwMode="auto">
          <a:xfrm>
            <a:off x="8874125" y="4349750"/>
            <a:ext cx="387350" cy="227013"/>
          </a:xfrm>
          <a:prstGeom prst="verticalScroll">
            <a:avLst>
              <a:gd name="adj" fmla="val 12500"/>
            </a:avLst>
          </a:prstGeom>
          <a:solidFill>
            <a:schemeClr val="accent1"/>
          </a:solidFill>
          <a:ln w="9525">
            <a:solidFill>
              <a:schemeClr val="tx1"/>
            </a:solidFill>
            <a:round/>
            <a:headEnd/>
            <a:tailEnd/>
          </a:ln>
        </p:spPr>
        <p:txBody>
          <a:bodyPr vert="eaVert" wrap="none" anchor="ctr"/>
          <a:lstStyle/>
          <a:p>
            <a:endParaRPr lang="en-US"/>
          </a:p>
        </p:txBody>
      </p:sp>
      <p:sp>
        <p:nvSpPr>
          <p:cNvPr id="60442" name="AutoShape 26"/>
          <p:cNvSpPr>
            <a:spLocks noChangeArrowheads="1"/>
          </p:cNvSpPr>
          <p:nvPr/>
        </p:nvSpPr>
        <p:spPr bwMode="auto">
          <a:xfrm>
            <a:off x="9040813" y="4421188"/>
            <a:ext cx="319087" cy="250825"/>
          </a:xfrm>
          <a:prstGeom prst="star5">
            <a:avLst/>
          </a:prstGeom>
          <a:solidFill>
            <a:srgbClr val="FFFF00"/>
          </a:solidFill>
          <a:ln w="9525">
            <a:solidFill>
              <a:schemeClr val="tx1"/>
            </a:solidFill>
            <a:miter lim="800000"/>
            <a:headEnd/>
            <a:tailEnd/>
          </a:ln>
          <a:effectLst/>
        </p:spPr>
        <p:txBody>
          <a:bodyPr wrap="none" anchor="ctr"/>
          <a:lstStyle/>
          <a:p>
            <a:pPr>
              <a:defRPr/>
            </a:pPr>
            <a:endParaRPr lang="en-US">
              <a:latin typeface="Arial" pitchFamily="34" charset="0"/>
            </a:endParaRPr>
          </a:p>
        </p:txBody>
      </p:sp>
      <p:sp>
        <p:nvSpPr>
          <p:cNvPr id="26651" name="Line 27"/>
          <p:cNvSpPr>
            <a:spLocks noChangeShapeType="1"/>
          </p:cNvSpPr>
          <p:nvPr/>
        </p:nvSpPr>
        <p:spPr bwMode="auto">
          <a:xfrm>
            <a:off x="3378200" y="3889375"/>
            <a:ext cx="738188"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52" name="Rectangle 28"/>
          <p:cNvSpPr>
            <a:spLocks noChangeArrowheads="1"/>
          </p:cNvSpPr>
          <p:nvPr/>
        </p:nvSpPr>
        <p:spPr bwMode="auto">
          <a:xfrm>
            <a:off x="1716088" y="2481263"/>
            <a:ext cx="857250" cy="638175"/>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r>
              <a:rPr lang="en-US" sz="1600" b="1"/>
              <a:t>S</a:t>
            </a:r>
          </a:p>
        </p:txBody>
      </p:sp>
      <p:sp>
        <p:nvSpPr>
          <p:cNvPr id="60445" name="AutoShape 29"/>
          <p:cNvSpPr>
            <a:spLocks noChangeArrowheads="1"/>
          </p:cNvSpPr>
          <p:nvPr/>
        </p:nvSpPr>
        <p:spPr bwMode="auto">
          <a:xfrm>
            <a:off x="1858963" y="2566988"/>
            <a:ext cx="533400" cy="419100"/>
          </a:xfrm>
          <a:prstGeom prst="star5">
            <a:avLst/>
          </a:prstGeom>
          <a:solidFill>
            <a:srgbClr val="FFFF00"/>
          </a:solidFill>
          <a:ln w="9525">
            <a:solidFill>
              <a:schemeClr val="tx1"/>
            </a:solidFill>
            <a:miter lim="800000"/>
            <a:headEnd/>
            <a:tailEnd/>
          </a:ln>
          <a:effectLst/>
        </p:spPr>
        <p:txBody>
          <a:bodyPr wrap="none" anchor="ctr"/>
          <a:lstStyle/>
          <a:p>
            <a:pPr>
              <a:defRPr/>
            </a:pPr>
            <a:endParaRPr lang="en-US">
              <a:latin typeface="Arial" pitchFamily="34" charset="0"/>
            </a:endParaRPr>
          </a:p>
        </p:txBody>
      </p:sp>
      <p:sp>
        <p:nvSpPr>
          <p:cNvPr id="26654" name="Line 30"/>
          <p:cNvSpPr>
            <a:spLocks noChangeShapeType="1"/>
          </p:cNvSpPr>
          <p:nvPr/>
        </p:nvSpPr>
        <p:spPr bwMode="auto">
          <a:xfrm flipV="1">
            <a:off x="2574925" y="2794000"/>
            <a:ext cx="5111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55" name="Rectangle 31"/>
          <p:cNvSpPr>
            <a:spLocks noChangeArrowheads="1"/>
          </p:cNvSpPr>
          <p:nvPr/>
        </p:nvSpPr>
        <p:spPr bwMode="auto">
          <a:xfrm>
            <a:off x="1733550" y="3606800"/>
            <a:ext cx="857250" cy="638175"/>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endParaRPr lang="en-US" sz="1600" b="1"/>
          </a:p>
        </p:txBody>
      </p:sp>
      <p:sp>
        <p:nvSpPr>
          <p:cNvPr id="26656" name="AutoShape 32"/>
          <p:cNvSpPr>
            <a:spLocks noChangeArrowheads="1"/>
          </p:cNvSpPr>
          <p:nvPr/>
        </p:nvSpPr>
        <p:spPr bwMode="auto">
          <a:xfrm>
            <a:off x="1825625" y="3711575"/>
            <a:ext cx="647700" cy="381000"/>
          </a:xfrm>
          <a:prstGeom prst="verticalScroll">
            <a:avLst>
              <a:gd name="adj" fmla="val 12500"/>
            </a:avLst>
          </a:prstGeom>
          <a:solidFill>
            <a:schemeClr val="accent1"/>
          </a:solidFill>
          <a:ln w="9525">
            <a:solidFill>
              <a:schemeClr val="tx1"/>
            </a:solidFill>
            <a:round/>
            <a:headEnd/>
            <a:tailEnd/>
          </a:ln>
        </p:spPr>
        <p:txBody>
          <a:bodyPr vert="eaVert" wrap="none" anchor="ctr"/>
          <a:lstStyle/>
          <a:p>
            <a:endParaRPr lang="en-US"/>
          </a:p>
        </p:txBody>
      </p:sp>
      <p:sp>
        <p:nvSpPr>
          <p:cNvPr id="26657" name="Line 33"/>
          <p:cNvSpPr>
            <a:spLocks noChangeShapeType="1"/>
          </p:cNvSpPr>
          <p:nvPr/>
        </p:nvSpPr>
        <p:spPr bwMode="auto">
          <a:xfrm>
            <a:off x="2582863" y="3876675"/>
            <a:ext cx="5207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0450" name="Oval 34"/>
          <p:cNvSpPr>
            <a:spLocks noChangeArrowheads="1"/>
          </p:cNvSpPr>
          <p:nvPr/>
        </p:nvSpPr>
        <p:spPr bwMode="auto">
          <a:xfrm>
            <a:off x="8480425" y="4440238"/>
            <a:ext cx="246063" cy="246062"/>
          </a:xfrm>
          <a:prstGeom prst="ellipse">
            <a:avLst/>
          </a:prstGeom>
          <a:solidFill>
            <a:srgbClr val="FF0000"/>
          </a:solidFill>
          <a:ln w="9525">
            <a:solidFill>
              <a:schemeClr val="tx1"/>
            </a:solidFill>
            <a:round/>
            <a:headEnd/>
            <a:tailEnd/>
          </a:ln>
        </p:spPr>
        <p:txBody>
          <a:bodyPr wrap="none" anchor="ctr"/>
          <a:lstStyle/>
          <a:p>
            <a:endParaRPr lang="en-US"/>
          </a:p>
        </p:txBody>
      </p:sp>
      <p:sp>
        <p:nvSpPr>
          <p:cNvPr id="26659" name="Rectangle 35"/>
          <p:cNvSpPr>
            <a:spLocks noChangeArrowheads="1"/>
          </p:cNvSpPr>
          <p:nvPr/>
        </p:nvSpPr>
        <p:spPr bwMode="auto">
          <a:xfrm>
            <a:off x="1708150" y="4660900"/>
            <a:ext cx="857250" cy="638175"/>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endParaRPr lang="en-US" sz="1600" b="1"/>
          </a:p>
        </p:txBody>
      </p:sp>
      <p:sp>
        <p:nvSpPr>
          <p:cNvPr id="26660" name="Line 36"/>
          <p:cNvSpPr>
            <a:spLocks noChangeShapeType="1"/>
          </p:cNvSpPr>
          <p:nvPr/>
        </p:nvSpPr>
        <p:spPr bwMode="auto">
          <a:xfrm>
            <a:off x="2559050" y="4930775"/>
            <a:ext cx="519113"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61" name="Oval 37"/>
          <p:cNvSpPr>
            <a:spLocks noChangeArrowheads="1"/>
          </p:cNvSpPr>
          <p:nvPr/>
        </p:nvSpPr>
        <p:spPr bwMode="auto">
          <a:xfrm>
            <a:off x="1884363" y="4752975"/>
            <a:ext cx="463550" cy="463550"/>
          </a:xfrm>
          <a:prstGeom prst="ellipse">
            <a:avLst/>
          </a:prstGeom>
          <a:solidFill>
            <a:srgbClr val="FF0000"/>
          </a:solidFill>
          <a:ln w="9525">
            <a:solidFill>
              <a:schemeClr val="tx1"/>
            </a:solidFill>
            <a:round/>
            <a:headEnd/>
            <a:tailEnd/>
          </a:ln>
        </p:spPr>
        <p:txBody>
          <a:bodyPr wrap="none" anchor="ctr"/>
          <a:lstStyle/>
          <a:p>
            <a:endParaRPr lang="en-US"/>
          </a:p>
        </p:txBody>
      </p:sp>
      <p:sp>
        <p:nvSpPr>
          <p:cNvPr id="26662" name="Oval 38"/>
          <p:cNvSpPr>
            <a:spLocks noChangeArrowheads="1"/>
          </p:cNvSpPr>
          <p:nvPr/>
        </p:nvSpPr>
        <p:spPr bwMode="auto">
          <a:xfrm>
            <a:off x="442913" y="2649538"/>
            <a:ext cx="295275" cy="295275"/>
          </a:xfrm>
          <a:prstGeom prst="ellipse">
            <a:avLst/>
          </a:prstGeom>
          <a:solidFill>
            <a:srgbClr val="FAAB4F"/>
          </a:solidFill>
          <a:ln w="9525">
            <a:solidFill>
              <a:schemeClr val="tx1"/>
            </a:solidFill>
            <a:round/>
            <a:headEnd/>
            <a:tailEnd/>
          </a:ln>
        </p:spPr>
        <p:txBody>
          <a:bodyPr wrap="none" anchor="ctr"/>
          <a:lstStyle/>
          <a:p>
            <a:pPr defTabSz="873125"/>
            <a:r>
              <a:rPr lang="en-US" sz="1400" b="1"/>
              <a:t>W</a:t>
            </a:r>
          </a:p>
        </p:txBody>
      </p:sp>
      <p:sp>
        <p:nvSpPr>
          <p:cNvPr id="26663" name="Oval 39"/>
          <p:cNvSpPr>
            <a:spLocks noChangeArrowheads="1"/>
          </p:cNvSpPr>
          <p:nvPr/>
        </p:nvSpPr>
        <p:spPr bwMode="auto">
          <a:xfrm>
            <a:off x="442913" y="3757613"/>
            <a:ext cx="295275" cy="295275"/>
          </a:xfrm>
          <a:prstGeom prst="ellipse">
            <a:avLst/>
          </a:prstGeom>
          <a:solidFill>
            <a:srgbClr val="FAAB4F"/>
          </a:solidFill>
          <a:ln w="9525">
            <a:solidFill>
              <a:schemeClr val="tx1"/>
            </a:solidFill>
            <a:round/>
            <a:headEnd/>
            <a:tailEnd/>
          </a:ln>
        </p:spPr>
        <p:txBody>
          <a:bodyPr wrap="none" anchor="ctr"/>
          <a:lstStyle/>
          <a:p>
            <a:pPr defTabSz="873125"/>
            <a:r>
              <a:rPr lang="en-US" sz="1400" b="1"/>
              <a:t>W</a:t>
            </a:r>
          </a:p>
        </p:txBody>
      </p:sp>
      <p:sp>
        <p:nvSpPr>
          <p:cNvPr id="26664" name="Oval 40"/>
          <p:cNvSpPr>
            <a:spLocks noChangeArrowheads="1"/>
          </p:cNvSpPr>
          <p:nvPr/>
        </p:nvSpPr>
        <p:spPr bwMode="auto">
          <a:xfrm>
            <a:off x="442913" y="4795838"/>
            <a:ext cx="295275" cy="295275"/>
          </a:xfrm>
          <a:prstGeom prst="ellipse">
            <a:avLst/>
          </a:prstGeom>
          <a:solidFill>
            <a:srgbClr val="FAAB4F"/>
          </a:solidFill>
          <a:ln w="9525">
            <a:solidFill>
              <a:schemeClr val="tx1"/>
            </a:solidFill>
            <a:round/>
            <a:headEnd/>
            <a:tailEnd/>
          </a:ln>
        </p:spPr>
        <p:txBody>
          <a:bodyPr wrap="none" anchor="ctr"/>
          <a:lstStyle/>
          <a:p>
            <a:pPr defTabSz="873125"/>
            <a:r>
              <a:rPr lang="en-US" sz="1400" b="1"/>
              <a:t>W</a:t>
            </a:r>
          </a:p>
        </p:txBody>
      </p:sp>
      <p:sp>
        <p:nvSpPr>
          <p:cNvPr id="26665" name="Line 41"/>
          <p:cNvSpPr>
            <a:spLocks noChangeShapeType="1"/>
          </p:cNvSpPr>
          <p:nvPr/>
        </p:nvSpPr>
        <p:spPr bwMode="auto">
          <a:xfrm>
            <a:off x="736600" y="3887788"/>
            <a:ext cx="982663"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66" name="Line 42"/>
          <p:cNvSpPr>
            <a:spLocks noChangeShapeType="1"/>
          </p:cNvSpPr>
          <p:nvPr/>
        </p:nvSpPr>
        <p:spPr bwMode="auto">
          <a:xfrm>
            <a:off x="752475" y="2798763"/>
            <a:ext cx="982663"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67" name="Line 43"/>
          <p:cNvSpPr>
            <a:spLocks noChangeShapeType="1"/>
          </p:cNvSpPr>
          <p:nvPr/>
        </p:nvSpPr>
        <p:spPr bwMode="auto">
          <a:xfrm>
            <a:off x="738188" y="4927600"/>
            <a:ext cx="98266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68" name="Line 44"/>
          <p:cNvSpPr>
            <a:spLocks noChangeShapeType="1"/>
          </p:cNvSpPr>
          <p:nvPr/>
        </p:nvSpPr>
        <p:spPr bwMode="auto">
          <a:xfrm>
            <a:off x="2882900" y="993775"/>
            <a:ext cx="0" cy="4860925"/>
          </a:xfrm>
          <a:prstGeom prst="line">
            <a:avLst/>
          </a:prstGeom>
          <a:noFill/>
          <a:ln w="9525">
            <a:solidFill>
              <a:schemeClr val="tx1"/>
            </a:solidFill>
            <a:prstDash val="lg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669" name="Text Box 45"/>
          <p:cNvSpPr txBox="1">
            <a:spLocks noChangeArrowheads="1"/>
          </p:cNvSpPr>
          <p:nvPr/>
        </p:nvSpPr>
        <p:spPr bwMode="auto">
          <a:xfrm>
            <a:off x="8307388" y="5289550"/>
            <a:ext cx="1323975"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1200" b="1"/>
              <a:t>Hardware Layer</a:t>
            </a:r>
          </a:p>
        </p:txBody>
      </p:sp>
      <p:sp>
        <p:nvSpPr>
          <p:cNvPr id="26670" name="Rectangle 46"/>
          <p:cNvSpPr>
            <a:spLocks noChangeArrowheads="1"/>
          </p:cNvSpPr>
          <p:nvPr/>
        </p:nvSpPr>
        <p:spPr bwMode="auto">
          <a:xfrm>
            <a:off x="1692275" y="1085850"/>
            <a:ext cx="857250" cy="992188"/>
          </a:xfrm>
          <a:prstGeom prst="rect">
            <a:avLst/>
          </a:prstGeom>
          <a:pattFill prst="ltHorz">
            <a:fgClr>
              <a:schemeClr val="tx1"/>
            </a:fgClr>
            <a:bgClr>
              <a:schemeClr val="bg1"/>
            </a:bgClr>
          </a:patt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endParaRPr lang="en-US" sz="1600" b="1"/>
          </a:p>
        </p:txBody>
      </p:sp>
      <p:sp>
        <p:nvSpPr>
          <p:cNvPr id="26671" name="Text Box 47"/>
          <p:cNvSpPr txBox="1">
            <a:spLocks noChangeArrowheads="1"/>
          </p:cNvSpPr>
          <p:nvPr/>
        </p:nvSpPr>
        <p:spPr bwMode="auto">
          <a:xfrm>
            <a:off x="3190875" y="6311900"/>
            <a:ext cx="1411288"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1200"/>
              <a:t>Offscreen Surface</a:t>
            </a:r>
          </a:p>
        </p:txBody>
      </p:sp>
      <p:sp>
        <p:nvSpPr>
          <p:cNvPr id="26672" name="Line 48"/>
          <p:cNvSpPr>
            <a:spLocks noChangeShapeType="1"/>
          </p:cNvSpPr>
          <p:nvPr/>
        </p:nvSpPr>
        <p:spPr bwMode="auto">
          <a:xfrm>
            <a:off x="958850" y="1563688"/>
            <a:ext cx="69532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73" name="Rectangle 49"/>
          <p:cNvSpPr>
            <a:spLocks noChangeArrowheads="1"/>
          </p:cNvSpPr>
          <p:nvPr/>
        </p:nvSpPr>
        <p:spPr bwMode="auto">
          <a:xfrm>
            <a:off x="1722438" y="1125538"/>
            <a:ext cx="790575" cy="219075"/>
          </a:xfrm>
          <a:prstGeom prst="rect">
            <a:avLst/>
          </a:prstGeom>
          <a:solidFill>
            <a:schemeClr val="folHlink"/>
          </a:solidFill>
          <a:ln w="9525">
            <a:solidFill>
              <a:schemeClr val="tx1"/>
            </a:solidFill>
            <a:miter lim="800000"/>
            <a:headEnd/>
            <a:tailEnd/>
          </a:ln>
        </p:spPr>
        <p:txBody>
          <a:bodyPr wrap="none" anchor="ctr"/>
          <a:lstStyle/>
          <a:p>
            <a:pPr defTabSz="873125"/>
            <a:r>
              <a:rPr lang="en-US" sz="1000" b="1"/>
              <a:t>Menu</a:t>
            </a:r>
          </a:p>
        </p:txBody>
      </p:sp>
      <p:sp>
        <p:nvSpPr>
          <p:cNvPr id="26674" name="Rectangle 50"/>
          <p:cNvSpPr>
            <a:spLocks noChangeArrowheads="1"/>
          </p:cNvSpPr>
          <p:nvPr/>
        </p:nvSpPr>
        <p:spPr bwMode="auto">
          <a:xfrm>
            <a:off x="8534400" y="4035425"/>
            <a:ext cx="790575" cy="219075"/>
          </a:xfrm>
          <a:prstGeom prst="rect">
            <a:avLst/>
          </a:prstGeom>
          <a:solidFill>
            <a:schemeClr val="folHlink"/>
          </a:solidFill>
          <a:ln w="9525">
            <a:solidFill>
              <a:schemeClr val="tx1"/>
            </a:solidFill>
            <a:miter lim="800000"/>
            <a:headEnd/>
            <a:tailEnd/>
          </a:ln>
        </p:spPr>
        <p:txBody>
          <a:bodyPr wrap="none" anchor="ctr"/>
          <a:lstStyle/>
          <a:p>
            <a:pPr defTabSz="873125"/>
            <a:r>
              <a:rPr lang="en-US" sz="1000" b="1"/>
              <a:t>Menu</a:t>
            </a:r>
          </a:p>
        </p:txBody>
      </p:sp>
      <p:sp>
        <p:nvSpPr>
          <p:cNvPr id="26675" name="Text Box 51"/>
          <p:cNvSpPr txBox="1">
            <a:spLocks noChangeArrowheads="1"/>
          </p:cNvSpPr>
          <p:nvPr/>
        </p:nvSpPr>
        <p:spPr bwMode="auto">
          <a:xfrm>
            <a:off x="287338" y="5580063"/>
            <a:ext cx="2538412"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eaLnBrk="1" hangingPunct="1"/>
            <a:r>
              <a:rPr lang="en-US" sz="1200" b="1"/>
              <a:t>Animation Preparation Phase</a:t>
            </a:r>
          </a:p>
        </p:txBody>
      </p:sp>
      <p:sp>
        <p:nvSpPr>
          <p:cNvPr id="26676" name="Text Box 52"/>
          <p:cNvSpPr txBox="1">
            <a:spLocks noChangeArrowheads="1"/>
          </p:cNvSpPr>
          <p:nvPr/>
        </p:nvSpPr>
        <p:spPr bwMode="auto">
          <a:xfrm>
            <a:off x="4322763" y="5584825"/>
            <a:ext cx="2147887"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eaLnBrk="1" hangingPunct="1"/>
            <a:r>
              <a:rPr lang="en-US" sz="1200" b="1"/>
              <a:t>Animation Real-time Phase</a:t>
            </a:r>
          </a:p>
        </p:txBody>
      </p:sp>
      <p:sp>
        <p:nvSpPr>
          <p:cNvPr id="26677" name="Line 53"/>
          <p:cNvSpPr>
            <a:spLocks noChangeShapeType="1"/>
          </p:cNvSpPr>
          <p:nvPr/>
        </p:nvSpPr>
        <p:spPr bwMode="auto">
          <a:xfrm>
            <a:off x="2566988" y="1535113"/>
            <a:ext cx="608965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78" name="Line 54"/>
          <p:cNvSpPr>
            <a:spLocks noChangeShapeType="1"/>
          </p:cNvSpPr>
          <p:nvPr/>
        </p:nvSpPr>
        <p:spPr bwMode="auto">
          <a:xfrm>
            <a:off x="8847138" y="1535113"/>
            <a:ext cx="0" cy="243363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79" name="Oval 55"/>
          <p:cNvSpPr>
            <a:spLocks noChangeArrowheads="1"/>
          </p:cNvSpPr>
          <p:nvPr/>
        </p:nvSpPr>
        <p:spPr bwMode="auto">
          <a:xfrm>
            <a:off x="8662988" y="1398588"/>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op</a:t>
            </a:r>
          </a:p>
        </p:txBody>
      </p:sp>
      <p:sp>
        <p:nvSpPr>
          <p:cNvPr id="26680" name="Text Box 56"/>
          <p:cNvSpPr txBox="1">
            <a:spLocks noChangeArrowheads="1"/>
          </p:cNvSpPr>
          <p:nvPr/>
        </p:nvSpPr>
        <p:spPr bwMode="auto">
          <a:xfrm>
            <a:off x="2995613" y="2951163"/>
            <a:ext cx="500062"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800" b="1"/>
              <a:t>Rotate</a:t>
            </a:r>
          </a:p>
        </p:txBody>
      </p:sp>
      <p:sp>
        <p:nvSpPr>
          <p:cNvPr id="26681" name="Text Box 57"/>
          <p:cNvSpPr txBox="1">
            <a:spLocks noChangeArrowheads="1"/>
          </p:cNvSpPr>
          <p:nvPr/>
        </p:nvSpPr>
        <p:spPr bwMode="auto">
          <a:xfrm>
            <a:off x="3014663" y="4084638"/>
            <a:ext cx="452437"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800" b="1"/>
              <a:t>Scale</a:t>
            </a:r>
          </a:p>
        </p:txBody>
      </p:sp>
      <p:sp>
        <p:nvSpPr>
          <p:cNvPr id="26682" name="Text Box 58"/>
          <p:cNvSpPr txBox="1">
            <a:spLocks noChangeArrowheads="1"/>
          </p:cNvSpPr>
          <p:nvPr/>
        </p:nvSpPr>
        <p:spPr bwMode="auto">
          <a:xfrm>
            <a:off x="5448300" y="3589338"/>
            <a:ext cx="4381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800" b="1"/>
              <a:t>Copy</a:t>
            </a:r>
          </a:p>
        </p:txBody>
      </p:sp>
      <p:sp>
        <p:nvSpPr>
          <p:cNvPr id="26683" name="Text Box 59"/>
          <p:cNvSpPr txBox="1">
            <a:spLocks noChangeArrowheads="1"/>
          </p:cNvSpPr>
          <p:nvPr/>
        </p:nvSpPr>
        <p:spPr bwMode="auto">
          <a:xfrm>
            <a:off x="7642225" y="4125913"/>
            <a:ext cx="466725"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800" b="1"/>
              <a:t>Alpha</a:t>
            </a:r>
          </a:p>
        </p:txBody>
      </p:sp>
      <p:sp>
        <p:nvSpPr>
          <p:cNvPr id="26684" name="Text Box 60"/>
          <p:cNvSpPr txBox="1">
            <a:spLocks noChangeArrowheads="1"/>
          </p:cNvSpPr>
          <p:nvPr/>
        </p:nvSpPr>
        <p:spPr bwMode="auto">
          <a:xfrm>
            <a:off x="2990850" y="5119688"/>
            <a:ext cx="44450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800" b="1"/>
              <a:t>Move</a:t>
            </a:r>
          </a:p>
        </p:txBody>
      </p:sp>
      <p:sp>
        <p:nvSpPr>
          <p:cNvPr id="26685" name="Oval 61"/>
          <p:cNvSpPr>
            <a:spLocks noChangeArrowheads="1"/>
          </p:cNvSpPr>
          <p:nvPr/>
        </p:nvSpPr>
        <p:spPr bwMode="auto">
          <a:xfrm>
            <a:off x="936625" y="4787900"/>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op</a:t>
            </a:r>
          </a:p>
        </p:txBody>
      </p:sp>
      <p:sp>
        <p:nvSpPr>
          <p:cNvPr id="26686" name="Text Box 62"/>
          <p:cNvSpPr txBox="1">
            <a:spLocks noChangeArrowheads="1"/>
          </p:cNvSpPr>
          <p:nvPr/>
        </p:nvSpPr>
        <p:spPr bwMode="auto">
          <a:xfrm>
            <a:off x="847725" y="5154613"/>
            <a:ext cx="433388"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800" b="1"/>
              <a:t>Paint</a:t>
            </a:r>
          </a:p>
        </p:txBody>
      </p:sp>
      <p:sp>
        <p:nvSpPr>
          <p:cNvPr id="26687" name="Oval 63"/>
          <p:cNvSpPr>
            <a:spLocks noChangeArrowheads="1"/>
          </p:cNvSpPr>
          <p:nvPr/>
        </p:nvSpPr>
        <p:spPr bwMode="auto">
          <a:xfrm>
            <a:off x="950913" y="3735388"/>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op</a:t>
            </a:r>
          </a:p>
        </p:txBody>
      </p:sp>
      <p:sp>
        <p:nvSpPr>
          <p:cNvPr id="26688" name="Text Box 64"/>
          <p:cNvSpPr txBox="1">
            <a:spLocks noChangeArrowheads="1"/>
          </p:cNvSpPr>
          <p:nvPr/>
        </p:nvSpPr>
        <p:spPr bwMode="auto">
          <a:xfrm>
            <a:off x="862013" y="4102100"/>
            <a:ext cx="433387"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800" b="1"/>
              <a:t>Paint</a:t>
            </a:r>
          </a:p>
        </p:txBody>
      </p:sp>
      <p:sp>
        <p:nvSpPr>
          <p:cNvPr id="26689" name="Oval 65"/>
          <p:cNvSpPr>
            <a:spLocks noChangeArrowheads="1"/>
          </p:cNvSpPr>
          <p:nvPr/>
        </p:nvSpPr>
        <p:spPr bwMode="auto">
          <a:xfrm>
            <a:off x="963613" y="2655888"/>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op</a:t>
            </a:r>
          </a:p>
        </p:txBody>
      </p:sp>
      <p:sp>
        <p:nvSpPr>
          <p:cNvPr id="26690" name="Text Box 66"/>
          <p:cNvSpPr txBox="1">
            <a:spLocks noChangeArrowheads="1"/>
          </p:cNvSpPr>
          <p:nvPr/>
        </p:nvSpPr>
        <p:spPr bwMode="auto">
          <a:xfrm>
            <a:off x="874713" y="3022600"/>
            <a:ext cx="433387" cy="214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800" b="1"/>
              <a:t>Paint</a:t>
            </a:r>
          </a:p>
        </p:txBody>
      </p:sp>
      <p:grpSp>
        <p:nvGrpSpPr>
          <p:cNvPr id="26691" name="Group 67"/>
          <p:cNvGrpSpPr>
            <a:grpSpLocks/>
          </p:cNvGrpSpPr>
          <p:nvPr/>
        </p:nvGrpSpPr>
        <p:grpSpPr bwMode="auto">
          <a:xfrm>
            <a:off x="382588" y="1203325"/>
            <a:ext cx="687387" cy="720725"/>
            <a:chOff x="3311" y="1871"/>
            <a:chExt cx="1815" cy="1956"/>
          </a:xfrm>
        </p:grpSpPr>
        <p:sp>
          <p:nvSpPr>
            <p:cNvPr id="26701" name="Rectangle 68"/>
            <p:cNvSpPr>
              <a:spLocks noChangeArrowheads="1"/>
            </p:cNvSpPr>
            <p:nvPr/>
          </p:nvSpPr>
          <p:spPr bwMode="auto">
            <a:xfrm>
              <a:off x="3311" y="1871"/>
              <a:ext cx="1815" cy="1956"/>
            </a:xfrm>
            <a:prstGeom prst="rect">
              <a:avLst/>
            </a:prstGeom>
            <a:solidFill>
              <a:schemeClr val="accent1"/>
            </a:solidFill>
            <a:ln w="19050" algn="ctr">
              <a:solidFill>
                <a:schemeClr val="tx1"/>
              </a:solidFill>
              <a:miter lim="800000"/>
              <a:headEnd/>
              <a:tailEnd/>
            </a:ln>
          </p:spPr>
          <p:txBody>
            <a:bodyPr wrap="none" anchor="ctr"/>
            <a:lstStyle/>
            <a:p>
              <a:endParaRPr lang="en-US"/>
            </a:p>
          </p:txBody>
        </p:sp>
        <p:grpSp>
          <p:nvGrpSpPr>
            <p:cNvPr id="26702" name="Group 69"/>
            <p:cNvGrpSpPr>
              <a:grpSpLocks/>
            </p:cNvGrpSpPr>
            <p:nvPr/>
          </p:nvGrpSpPr>
          <p:grpSpPr bwMode="auto">
            <a:xfrm>
              <a:off x="3566" y="2041"/>
              <a:ext cx="1270" cy="1657"/>
              <a:chOff x="1582" y="1178"/>
              <a:chExt cx="1889" cy="2536"/>
            </a:xfrm>
          </p:grpSpPr>
          <p:sp>
            <p:nvSpPr>
              <p:cNvPr id="26703" name="Oval 70"/>
              <p:cNvSpPr>
                <a:spLocks noChangeArrowheads="1"/>
              </p:cNvSpPr>
              <p:nvPr/>
            </p:nvSpPr>
            <p:spPr bwMode="auto">
              <a:xfrm>
                <a:off x="1582" y="256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6704" name="Oval 71"/>
              <p:cNvSpPr>
                <a:spLocks noChangeArrowheads="1"/>
              </p:cNvSpPr>
              <p:nvPr/>
            </p:nvSpPr>
            <p:spPr bwMode="auto">
              <a:xfrm>
                <a:off x="1587" y="1861"/>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6705" name="Oval 72"/>
              <p:cNvSpPr>
                <a:spLocks noChangeArrowheads="1"/>
              </p:cNvSpPr>
              <p:nvPr/>
            </p:nvSpPr>
            <p:spPr bwMode="auto">
              <a:xfrm>
                <a:off x="1672" y="3374"/>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6706" name="Oval 73"/>
              <p:cNvSpPr>
                <a:spLocks noChangeArrowheads="1"/>
              </p:cNvSpPr>
              <p:nvPr/>
            </p:nvSpPr>
            <p:spPr bwMode="auto">
              <a:xfrm>
                <a:off x="3151" y="255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cxnSp>
            <p:nvCxnSpPr>
              <p:cNvPr id="26707" name="AutoShape 74"/>
              <p:cNvCxnSpPr>
                <a:cxnSpLocks noChangeShapeType="1"/>
                <a:stCxn id="26714" idx="5"/>
                <a:endCxn id="26713" idx="0"/>
              </p:cNvCxnSpPr>
              <p:nvPr/>
            </p:nvCxnSpPr>
            <p:spPr bwMode="auto">
              <a:xfrm>
                <a:off x="2425" y="1460"/>
                <a:ext cx="478" cy="40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6708" name="AutoShape 75"/>
              <p:cNvCxnSpPr>
                <a:cxnSpLocks noChangeShapeType="1"/>
                <a:stCxn id="26714" idx="3"/>
                <a:endCxn id="26704" idx="0"/>
              </p:cNvCxnSpPr>
              <p:nvPr/>
            </p:nvCxnSpPr>
            <p:spPr bwMode="auto">
              <a:xfrm flipH="1">
                <a:off x="1746" y="1460"/>
                <a:ext cx="455" cy="40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6709" name="AutoShape 76"/>
              <p:cNvCxnSpPr>
                <a:cxnSpLocks noChangeShapeType="1"/>
                <a:stCxn id="26703" idx="0"/>
                <a:endCxn id="26704" idx="4"/>
              </p:cNvCxnSpPr>
              <p:nvPr/>
            </p:nvCxnSpPr>
            <p:spPr bwMode="auto">
              <a:xfrm flipV="1">
                <a:off x="1741" y="2186"/>
                <a:ext cx="5" cy="38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6710" name="AutoShape 77"/>
              <p:cNvCxnSpPr>
                <a:cxnSpLocks noChangeShapeType="1"/>
                <a:stCxn id="26705" idx="7"/>
                <a:endCxn id="26722" idx="3"/>
              </p:cNvCxnSpPr>
              <p:nvPr/>
            </p:nvCxnSpPr>
            <p:spPr bwMode="auto">
              <a:xfrm flipV="1">
                <a:off x="1943" y="2844"/>
                <a:ext cx="520" cy="57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6711" name="AutoShape 78"/>
              <p:cNvCxnSpPr>
                <a:cxnSpLocks noChangeShapeType="1"/>
                <a:stCxn id="26722" idx="0"/>
                <a:endCxn id="26713" idx="4"/>
              </p:cNvCxnSpPr>
              <p:nvPr/>
            </p:nvCxnSpPr>
            <p:spPr bwMode="auto">
              <a:xfrm flipV="1">
                <a:off x="2575" y="2192"/>
                <a:ext cx="328" cy="3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6712" name="AutoShape 79"/>
              <p:cNvCxnSpPr>
                <a:cxnSpLocks noChangeShapeType="1"/>
                <a:stCxn id="26706" idx="0"/>
                <a:endCxn id="26713" idx="5"/>
              </p:cNvCxnSpPr>
              <p:nvPr/>
            </p:nvCxnSpPr>
            <p:spPr bwMode="auto">
              <a:xfrm flipH="1" flipV="1">
                <a:off x="3015" y="2144"/>
                <a:ext cx="295" cy="4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6713" name="Oval 80"/>
              <p:cNvSpPr>
                <a:spLocks noChangeArrowheads="1"/>
              </p:cNvSpPr>
              <p:nvPr/>
            </p:nvSpPr>
            <p:spPr bwMode="auto">
              <a:xfrm>
                <a:off x="2744" y="186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6714" name="Oval 81"/>
              <p:cNvSpPr>
                <a:spLocks noChangeArrowheads="1"/>
              </p:cNvSpPr>
              <p:nvPr/>
            </p:nvSpPr>
            <p:spPr bwMode="auto">
              <a:xfrm>
                <a:off x="2154" y="1183"/>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6715" name="Oval 82"/>
              <p:cNvSpPr>
                <a:spLocks noChangeArrowheads="1"/>
              </p:cNvSpPr>
              <p:nvPr/>
            </p:nvSpPr>
            <p:spPr bwMode="auto">
              <a:xfrm>
                <a:off x="2041" y="3389"/>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6716" name="Oval 83"/>
              <p:cNvSpPr>
                <a:spLocks noChangeArrowheads="1"/>
              </p:cNvSpPr>
              <p:nvPr/>
            </p:nvSpPr>
            <p:spPr bwMode="auto">
              <a:xfrm>
                <a:off x="2778" y="3389"/>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6717" name="Oval 84"/>
              <p:cNvSpPr>
                <a:spLocks noChangeArrowheads="1"/>
              </p:cNvSpPr>
              <p:nvPr/>
            </p:nvSpPr>
            <p:spPr bwMode="auto">
              <a:xfrm>
                <a:off x="2409" y="3389"/>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sp>
            <p:nvSpPr>
              <p:cNvPr id="26718" name="Oval 85"/>
              <p:cNvSpPr>
                <a:spLocks noChangeArrowheads="1"/>
              </p:cNvSpPr>
              <p:nvPr/>
            </p:nvSpPr>
            <p:spPr bwMode="auto">
              <a:xfrm>
                <a:off x="3153" y="3374"/>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cxnSp>
            <p:nvCxnSpPr>
              <p:cNvPr id="26719" name="AutoShape 86"/>
              <p:cNvCxnSpPr>
                <a:cxnSpLocks noChangeShapeType="1"/>
                <a:stCxn id="26715" idx="0"/>
                <a:endCxn id="26722" idx="3"/>
              </p:cNvCxnSpPr>
              <p:nvPr/>
            </p:nvCxnSpPr>
            <p:spPr bwMode="auto">
              <a:xfrm flipV="1">
                <a:off x="2200" y="2844"/>
                <a:ext cx="263"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6720" name="AutoShape 87"/>
              <p:cNvCxnSpPr>
                <a:cxnSpLocks noChangeShapeType="1"/>
                <a:stCxn id="26717" idx="0"/>
                <a:endCxn id="26722" idx="4"/>
              </p:cNvCxnSpPr>
              <p:nvPr/>
            </p:nvCxnSpPr>
            <p:spPr bwMode="auto">
              <a:xfrm flipV="1">
                <a:off x="2568" y="2892"/>
                <a:ext cx="7" cy="49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6721" name="AutoShape 88"/>
              <p:cNvCxnSpPr>
                <a:cxnSpLocks noChangeShapeType="1"/>
                <a:stCxn id="26716" idx="0"/>
                <a:endCxn id="26722" idx="5"/>
              </p:cNvCxnSpPr>
              <p:nvPr/>
            </p:nvCxnSpPr>
            <p:spPr bwMode="auto">
              <a:xfrm flipH="1" flipV="1">
                <a:off x="2687" y="2844"/>
                <a:ext cx="250"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6722" name="Oval 89"/>
              <p:cNvSpPr>
                <a:spLocks noChangeArrowheads="1"/>
              </p:cNvSpPr>
              <p:nvPr/>
            </p:nvSpPr>
            <p:spPr bwMode="auto">
              <a:xfrm>
                <a:off x="2416" y="2567"/>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cxnSp>
            <p:nvCxnSpPr>
              <p:cNvPr id="26723" name="AutoShape 90"/>
              <p:cNvCxnSpPr>
                <a:cxnSpLocks noChangeShapeType="1"/>
                <a:stCxn id="26718" idx="0"/>
                <a:endCxn id="26722" idx="5"/>
              </p:cNvCxnSpPr>
              <p:nvPr/>
            </p:nvCxnSpPr>
            <p:spPr bwMode="auto">
              <a:xfrm flipH="1" flipV="1">
                <a:off x="2687" y="2844"/>
                <a:ext cx="625" cy="530"/>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6724" name="AutoShape 91"/>
              <p:cNvCxnSpPr>
                <a:cxnSpLocks noChangeShapeType="1"/>
                <a:stCxn id="26714" idx="6"/>
                <a:endCxn id="26725" idx="2"/>
              </p:cNvCxnSpPr>
              <p:nvPr/>
            </p:nvCxnSpPr>
            <p:spPr bwMode="auto">
              <a:xfrm flipV="1">
                <a:off x="2472" y="1341"/>
                <a:ext cx="606" cy="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26725" name="Oval 92"/>
              <p:cNvSpPr>
                <a:spLocks noChangeArrowheads="1"/>
              </p:cNvSpPr>
              <p:nvPr/>
            </p:nvSpPr>
            <p:spPr bwMode="auto">
              <a:xfrm>
                <a:off x="3078" y="1178"/>
                <a:ext cx="318" cy="325"/>
              </a:xfrm>
              <a:prstGeom prst="ellipse">
                <a:avLst/>
              </a:prstGeom>
              <a:solidFill>
                <a:schemeClr val="accent1"/>
              </a:solidFill>
              <a:ln w="19050" algn="ctr">
                <a:solidFill>
                  <a:srgbClr val="33CC33"/>
                </a:solidFill>
                <a:round/>
                <a:headEnd/>
                <a:tailEnd/>
              </a:ln>
            </p:spPr>
            <p:txBody>
              <a:bodyPr wrap="none" lIns="77085" tIns="38543" rIns="77085" bIns="38543" anchor="ctr"/>
              <a:lstStyle/>
              <a:p>
                <a:pPr defTabSz="841375"/>
                <a:endParaRPr lang="en-US" sz="800" b="1"/>
              </a:p>
            </p:txBody>
          </p:sp>
        </p:grpSp>
      </p:grpSp>
      <p:sp>
        <p:nvSpPr>
          <p:cNvPr id="26692" name="Text Box 93"/>
          <p:cNvSpPr txBox="1">
            <a:spLocks noChangeArrowheads="1"/>
          </p:cNvSpPr>
          <p:nvPr/>
        </p:nvSpPr>
        <p:spPr bwMode="auto">
          <a:xfrm>
            <a:off x="8958263" y="1430338"/>
            <a:ext cx="4381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800" b="1"/>
              <a:t>Copy</a:t>
            </a:r>
          </a:p>
        </p:txBody>
      </p:sp>
      <p:sp>
        <p:nvSpPr>
          <p:cNvPr id="26693" name="Text Box 94"/>
          <p:cNvSpPr txBox="1">
            <a:spLocks noChangeArrowheads="1"/>
          </p:cNvSpPr>
          <p:nvPr/>
        </p:nvSpPr>
        <p:spPr bwMode="auto">
          <a:xfrm>
            <a:off x="1471613" y="3165475"/>
            <a:ext cx="1411287"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1200"/>
              <a:t>Offscreen Surface</a:t>
            </a:r>
          </a:p>
        </p:txBody>
      </p:sp>
      <p:sp>
        <p:nvSpPr>
          <p:cNvPr id="26694" name="Rectangle 95"/>
          <p:cNvSpPr>
            <a:spLocks noChangeArrowheads="1"/>
          </p:cNvSpPr>
          <p:nvPr/>
        </p:nvSpPr>
        <p:spPr bwMode="auto">
          <a:xfrm>
            <a:off x="2790825" y="6311900"/>
            <a:ext cx="400050" cy="276225"/>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endParaRPr lang="en-US" sz="1600" b="1"/>
          </a:p>
        </p:txBody>
      </p:sp>
      <p:sp>
        <p:nvSpPr>
          <p:cNvPr id="26695" name="Rectangle 96"/>
          <p:cNvSpPr>
            <a:spLocks noChangeArrowheads="1"/>
          </p:cNvSpPr>
          <p:nvPr/>
        </p:nvSpPr>
        <p:spPr bwMode="auto">
          <a:xfrm>
            <a:off x="4664075" y="6308725"/>
            <a:ext cx="400050" cy="276225"/>
          </a:xfrm>
          <a:prstGeom prst="rect">
            <a:avLst/>
          </a:prstGeom>
          <a:pattFill prst="ltHorz">
            <a:fgClr>
              <a:schemeClr val="tx1"/>
            </a:fgClr>
            <a:bgClr>
              <a:schemeClr val="hlink"/>
            </a:bgClr>
          </a:patt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defTabSz="873125"/>
            <a:endParaRPr lang="en-US" sz="1600" b="1"/>
          </a:p>
        </p:txBody>
      </p:sp>
      <p:sp>
        <p:nvSpPr>
          <p:cNvPr id="26696" name="Text Box 97"/>
          <p:cNvSpPr txBox="1">
            <a:spLocks noChangeArrowheads="1"/>
          </p:cNvSpPr>
          <p:nvPr/>
        </p:nvSpPr>
        <p:spPr bwMode="auto">
          <a:xfrm>
            <a:off x="5064125" y="6313488"/>
            <a:ext cx="119697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873125" eaLnBrk="0" hangingPunct="0">
              <a:defRPr sz="1500">
                <a:solidFill>
                  <a:schemeClr val="tx1"/>
                </a:solidFill>
                <a:latin typeface="Arial" charset="0"/>
              </a:defRPr>
            </a:lvl1pPr>
            <a:lvl2pPr marL="742950" indent="-285750" defTabSz="873125" eaLnBrk="0" hangingPunct="0">
              <a:defRPr sz="1500">
                <a:solidFill>
                  <a:schemeClr val="tx1"/>
                </a:solidFill>
                <a:latin typeface="Arial" charset="0"/>
              </a:defRPr>
            </a:lvl2pPr>
            <a:lvl3pPr marL="1143000" indent="-228600" defTabSz="873125" eaLnBrk="0" hangingPunct="0">
              <a:defRPr sz="1500">
                <a:solidFill>
                  <a:schemeClr val="tx1"/>
                </a:solidFill>
                <a:latin typeface="Arial" charset="0"/>
              </a:defRPr>
            </a:lvl3pPr>
            <a:lvl4pPr marL="1600200" indent="-228600" defTabSz="873125" eaLnBrk="0" hangingPunct="0">
              <a:defRPr sz="1500">
                <a:solidFill>
                  <a:schemeClr val="tx1"/>
                </a:solidFill>
                <a:latin typeface="Arial" charset="0"/>
              </a:defRPr>
            </a:lvl4pPr>
            <a:lvl5pPr marL="2057400" indent="-228600" defTabSz="873125" eaLnBrk="0" hangingPunct="0">
              <a:defRPr sz="1500">
                <a:solidFill>
                  <a:schemeClr val="tx1"/>
                </a:solidFill>
                <a:latin typeface="Arial" charset="0"/>
              </a:defRPr>
            </a:lvl5pPr>
            <a:lvl6pPr marL="2514600" indent="-228600" algn="ctr" defTabSz="873125" eaLnBrk="0" fontAlgn="base" hangingPunct="0">
              <a:spcBef>
                <a:spcPct val="0"/>
              </a:spcBef>
              <a:spcAft>
                <a:spcPct val="0"/>
              </a:spcAft>
              <a:defRPr sz="1500">
                <a:solidFill>
                  <a:schemeClr val="tx1"/>
                </a:solidFill>
                <a:latin typeface="Arial" charset="0"/>
              </a:defRPr>
            </a:lvl6pPr>
            <a:lvl7pPr marL="2971800" indent="-228600" algn="ctr" defTabSz="873125" eaLnBrk="0" fontAlgn="base" hangingPunct="0">
              <a:spcBef>
                <a:spcPct val="0"/>
              </a:spcBef>
              <a:spcAft>
                <a:spcPct val="0"/>
              </a:spcAft>
              <a:defRPr sz="1500">
                <a:solidFill>
                  <a:schemeClr val="tx1"/>
                </a:solidFill>
                <a:latin typeface="Arial" charset="0"/>
              </a:defRPr>
            </a:lvl7pPr>
            <a:lvl8pPr marL="3429000" indent="-228600" algn="ctr" defTabSz="873125" eaLnBrk="0" fontAlgn="base" hangingPunct="0">
              <a:spcBef>
                <a:spcPct val="0"/>
              </a:spcBef>
              <a:spcAft>
                <a:spcPct val="0"/>
              </a:spcAft>
              <a:defRPr sz="1500">
                <a:solidFill>
                  <a:schemeClr val="tx1"/>
                </a:solidFill>
                <a:latin typeface="Arial" charset="0"/>
              </a:defRPr>
            </a:lvl8pPr>
            <a:lvl9pPr marL="3886200" indent="-228600" algn="ctr" defTabSz="873125" eaLnBrk="0" fontAlgn="base" hangingPunct="0">
              <a:spcBef>
                <a:spcPct val="0"/>
              </a:spcBef>
              <a:spcAft>
                <a:spcPct val="0"/>
              </a:spcAft>
              <a:defRPr sz="1500">
                <a:solidFill>
                  <a:schemeClr val="tx1"/>
                </a:solidFill>
                <a:latin typeface="Arial" charset="0"/>
              </a:defRPr>
            </a:lvl9pPr>
          </a:lstStyle>
          <a:p>
            <a:pPr algn="l" eaLnBrk="1" hangingPunct="1"/>
            <a:r>
              <a:rPr lang="en-US" sz="1200"/>
              <a:t>Visible Surface</a:t>
            </a:r>
          </a:p>
        </p:txBody>
      </p:sp>
      <p:sp>
        <p:nvSpPr>
          <p:cNvPr id="60514" name="AutoShape 98"/>
          <p:cNvSpPr>
            <a:spLocks noChangeArrowheads="1"/>
          </p:cNvSpPr>
          <p:nvPr/>
        </p:nvSpPr>
        <p:spPr bwMode="auto">
          <a:xfrm>
            <a:off x="2720975" y="1644650"/>
            <a:ext cx="1395413" cy="681038"/>
          </a:xfrm>
          <a:prstGeom prst="cloudCallout">
            <a:avLst>
              <a:gd name="adj1" fmla="val -9954"/>
              <a:gd name="adj2" fmla="val 97787"/>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Rotation</a:t>
            </a:r>
          </a:p>
        </p:txBody>
      </p:sp>
      <p:sp>
        <p:nvSpPr>
          <p:cNvPr id="60515" name="AutoShape 99"/>
          <p:cNvSpPr>
            <a:spLocks noChangeArrowheads="1"/>
          </p:cNvSpPr>
          <p:nvPr/>
        </p:nvSpPr>
        <p:spPr bwMode="auto">
          <a:xfrm>
            <a:off x="3903663" y="4967288"/>
            <a:ext cx="1395412" cy="681037"/>
          </a:xfrm>
          <a:prstGeom prst="cloudCallout">
            <a:avLst>
              <a:gd name="adj1" fmla="val -91412"/>
              <a:gd name="adj2" fmla="val -181005"/>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Scaling</a:t>
            </a:r>
          </a:p>
        </p:txBody>
      </p:sp>
      <p:sp>
        <p:nvSpPr>
          <p:cNvPr id="60516" name="AutoShape 100"/>
          <p:cNvSpPr>
            <a:spLocks noChangeArrowheads="1"/>
          </p:cNvSpPr>
          <p:nvPr/>
        </p:nvSpPr>
        <p:spPr bwMode="auto">
          <a:xfrm>
            <a:off x="2292350" y="5648325"/>
            <a:ext cx="1395413" cy="681038"/>
          </a:xfrm>
          <a:prstGeom prst="cloudCallout">
            <a:avLst>
              <a:gd name="adj1" fmla="val 8588"/>
              <a:gd name="adj2" fmla="val -130421"/>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Movement</a:t>
            </a:r>
          </a:p>
        </p:txBody>
      </p:sp>
      <p:sp>
        <p:nvSpPr>
          <p:cNvPr id="60517" name="AutoShape 101"/>
          <p:cNvSpPr>
            <a:spLocks noChangeArrowheads="1"/>
          </p:cNvSpPr>
          <p:nvPr/>
        </p:nvSpPr>
        <p:spPr bwMode="auto">
          <a:xfrm>
            <a:off x="5492750" y="1676400"/>
            <a:ext cx="1395413" cy="681038"/>
          </a:xfrm>
          <a:prstGeom prst="cloudCallout">
            <a:avLst>
              <a:gd name="adj1" fmla="val -35551"/>
              <a:gd name="adj2" fmla="val 177505"/>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Copying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514"/>
                                        </p:tgtEl>
                                        <p:attrNameLst>
                                          <p:attrName>style.visibility</p:attrName>
                                        </p:attrNameLst>
                                      </p:cBhvr>
                                      <p:to>
                                        <p:strVal val="visible"/>
                                      </p:to>
                                    </p:set>
                                    <p:animEffect transition="in" filter="blinds(horizontal)">
                                      <p:cBhvr>
                                        <p:cTn id="7" dur="500"/>
                                        <p:tgtEl>
                                          <p:spTgt spid="605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517"/>
                                        </p:tgtEl>
                                        <p:attrNameLst>
                                          <p:attrName>style.visibility</p:attrName>
                                        </p:attrNameLst>
                                      </p:cBhvr>
                                      <p:to>
                                        <p:strVal val="visible"/>
                                      </p:to>
                                    </p:set>
                                    <p:animEffect transition="in" filter="blinds(horizontal)">
                                      <p:cBhvr>
                                        <p:cTn id="10" dur="500"/>
                                        <p:tgtEl>
                                          <p:spTgt spid="605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0515"/>
                                        </p:tgtEl>
                                        <p:attrNameLst>
                                          <p:attrName>style.visibility</p:attrName>
                                        </p:attrNameLst>
                                      </p:cBhvr>
                                      <p:to>
                                        <p:strVal val="visible"/>
                                      </p:to>
                                    </p:set>
                                    <p:animEffect transition="in" filter="blinds(horizontal)">
                                      <p:cBhvr>
                                        <p:cTn id="13" dur="500"/>
                                        <p:tgtEl>
                                          <p:spTgt spid="6051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0516"/>
                                        </p:tgtEl>
                                        <p:attrNameLst>
                                          <p:attrName>style.visibility</p:attrName>
                                        </p:attrNameLst>
                                      </p:cBhvr>
                                      <p:to>
                                        <p:strVal val="visible"/>
                                      </p:to>
                                    </p:set>
                                    <p:animEffect transition="in" filter="blinds(horizontal)">
                                      <p:cBhvr>
                                        <p:cTn id="16" dur="500"/>
                                        <p:tgtEl>
                                          <p:spTgt spid="605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mph" presetSubtype="0" fill="hold" nodeType="clickEffect">
                                  <p:stCondLst>
                                    <p:cond delay="0"/>
                                  </p:stCondLst>
                                  <p:childTnLst>
                                    <p:animRot by="21600000">
                                      <p:cBhvr>
                                        <p:cTn id="20" dur="2000" fill="hold"/>
                                        <p:tgtEl>
                                          <p:spTgt spid="60437"/>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60440"/>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60442"/>
                                        </p:tgtEl>
                                        <p:attrNameLst>
                                          <p:attrName>r</p:attrName>
                                        </p:attrNameLst>
                                      </p:cBhvr>
                                    </p:animRot>
                                  </p:childTnLst>
                                </p:cTn>
                              </p:par>
                              <p:par>
                                <p:cTn id="25" presetID="6" presetClass="emph" presetSubtype="0" fill="hold" grpId="0" nodeType="withEffect">
                                  <p:stCondLst>
                                    <p:cond delay="0"/>
                                  </p:stCondLst>
                                  <p:childTnLst>
                                    <p:animScale>
                                      <p:cBhvr>
                                        <p:cTn id="26" dur="2000" fill="hold"/>
                                        <p:tgtEl>
                                          <p:spTgt spid="60438"/>
                                        </p:tgtEl>
                                      </p:cBhvr>
                                      <p:by x="25000" y="25000"/>
                                    </p:animScale>
                                  </p:childTnLst>
                                </p:cTn>
                              </p:par>
                              <p:par>
                                <p:cTn id="27" presetID="6" presetClass="emph" presetSubtype="0" fill="hold" grpId="0" nodeType="withEffect">
                                  <p:stCondLst>
                                    <p:cond delay="0"/>
                                  </p:stCondLst>
                                  <p:childTnLst>
                                    <p:animScale>
                                      <p:cBhvr>
                                        <p:cTn id="28" dur="2000" fill="hold"/>
                                        <p:tgtEl>
                                          <p:spTgt spid="60439"/>
                                        </p:tgtEl>
                                      </p:cBhvr>
                                      <p:by x="25000" y="25000"/>
                                    </p:animScale>
                                  </p:childTnLst>
                                </p:cTn>
                              </p:par>
                              <p:par>
                                <p:cTn id="29" presetID="6" presetClass="emph" presetSubtype="0" fill="hold" grpId="0" nodeType="withEffect">
                                  <p:stCondLst>
                                    <p:cond delay="0"/>
                                  </p:stCondLst>
                                  <p:childTnLst>
                                    <p:animScale>
                                      <p:cBhvr>
                                        <p:cTn id="30" dur="2000" fill="hold"/>
                                        <p:tgtEl>
                                          <p:spTgt spid="60441"/>
                                        </p:tgtEl>
                                      </p:cBhvr>
                                      <p:by x="25000" y="25000"/>
                                    </p:animScale>
                                  </p:childTnLst>
                                </p:cTn>
                              </p:par>
                              <p:par>
                                <p:cTn id="31" presetID="54" presetClass="path" presetSubtype="0" accel="50000" decel="50000" fill="hold" grpId="0" nodeType="withEffect">
                                  <p:stCondLst>
                                    <p:cond delay="0"/>
                                  </p:stCondLst>
                                  <p:childTnLst>
                                    <p:animMotion origin="layout" path="M -1.16968E-7 -0.00116 C 0.00112 -0.00347 0.00497 -0.00578 0.00657 -0.00578 C 0.0157 -0.00578 0.02516 0.03423 0.02516 0.0747 C 0.02516 0.05388 0.0298 0.03423 0.03413 0.03423 C 0.03894 0.03423 0.04326 0.05458 0.04326 0.0747 C 0.04326 0.06452 0.04551 0.05388 0.04807 0.05388 C 0.05031 0.05388 0.05272 0.06406 0.05272 0.0747 C 0.05272 0.06915 0.05384 0.06452 0.05496 0.06452 C 0.05624 0.06452 0.05752 0.06961 0.05752 0.0747 C 0.05752 0.07169 0.058 0.06915 0.05864 0.06915 C 0.0588 0.06915 0.05977 0.07169 0.05977 0.0747 C 0.05977 0.07308 0.06009 0.07169 0.06041 0.07169 C 0.06041 0.07215 0.06089 0.07308 0.06089 0.0747 C 0.06089 0.07377 0.06089 0.07308 0.06121 0.07308 C 0.06121 0.07331 0.06153 0.07377 0.06153 0.0747 C 0.06153 0.074 0.06153 0.07377 0.06153 0.07331 C 0.06185 0.07331 0.06185 0.07377 0.06185 0.074 C 0.06201 0.074 0.06201 0.07377 0.06201 0.07331 C 0.06249 0.07331 0.06249 0.07377 0.06249 0.074 " pathEditMode="relative" rAng="0" ptsTypes="fffffffffffffffffff">
                                      <p:cBhvr>
                                        <p:cTn id="32" dur="2000" fill="hold"/>
                                        <p:tgtEl>
                                          <p:spTgt spid="60450"/>
                                        </p:tgtEl>
                                        <p:attrNameLst>
                                          <p:attrName>ppt_x</p:attrName>
                                          <p:attrName>ppt_y</p:attrName>
                                        </p:attrNameLst>
                                      </p:cBhvr>
                                      <p:rCtr x="3124" y="3562"/>
                                    </p:animMotion>
                                  </p:childTnLst>
                                </p:cTn>
                              </p:par>
                              <p:par>
                                <p:cTn id="33" presetID="9" presetClass="emph" presetSubtype="0" nodeType="withEffect">
                                  <p:stCondLst>
                                    <p:cond delay="0"/>
                                  </p:stCondLst>
                                  <p:childTnLst>
                                    <p:set>
                                      <p:cBhvr rctx="PPT">
                                        <p:cTn id="34" dur="indefinite"/>
                                        <p:tgtEl>
                                          <p:spTgt spid="60442"/>
                                        </p:tgtEl>
                                        <p:attrNameLst>
                                          <p:attrName>style.opacity</p:attrName>
                                        </p:attrNameLst>
                                      </p:cBhvr>
                                      <p:to>
                                        <p:strVal val="0.75"/>
                                      </p:to>
                                    </p:set>
                                    <p:animEffect filter="image" prLst="opacity: 0.75">
                                      <p:cBhvr rctx="IE">
                                        <p:cTn id="35" dur="indefinite"/>
                                        <p:tgtEl>
                                          <p:spTgt spid="60442"/>
                                        </p:tgtEl>
                                      </p:cBhvr>
                                    </p:animEffect>
                                  </p:childTnLst>
                                </p:cTn>
                              </p:par>
                              <p:par>
                                <p:cTn id="36" presetID="9" presetClass="emph" presetSubtype="0" grpId="1" nodeType="withEffect">
                                  <p:stCondLst>
                                    <p:cond delay="0"/>
                                  </p:stCondLst>
                                  <p:childTnLst>
                                    <p:set>
                                      <p:cBhvr rctx="PPT">
                                        <p:cTn id="37" dur="indefinite"/>
                                        <p:tgtEl>
                                          <p:spTgt spid="60441"/>
                                        </p:tgtEl>
                                        <p:attrNameLst>
                                          <p:attrName>style.opacity</p:attrName>
                                        </p:attrNameLst>
                                      </p:cBhvr>
                                      <p:to>
                                        <p:strVal val="0.75"/>
                                      </p:to>
                                    </p:set>
                                    <p:animEffect filter="image" prLst="opacity: 0.75">
                                      <p:cBhvr rctx="IE">
                                        <p:cTn id="38" dur="indefinite"/>
                                        <p:tgtEl>
                                          <p:spTgt spid="60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8" grpId="0" animBg="1"/>
      <p:bldP spid="60439" grpId="0" animBg="1"/>
      <p:bldP spid="60441" grpId="0" animBg="1"/>
      <p:bldP spid="60441" grpId="1" animBg="1"/>
      <p:bldP spid="60450" grpId="0" animBg="1"/>
      <p:bldP spid="60514" grpId="0" animBg="1"/>
      <p:bldP spid="60515" grpId="0" animBg="1"/>
      <p:bldP spid="60516" grpId="0" animBg="1"/>
      <p:bldP spid="605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liennummernplatzhalter 3"/>
          <p:cNvSpPr txBox="1">
            <a:spLocks noGrp="1"/>
          </p:cNvSpPr>
          <p:nvPr/>
        </p:nvSpPr>
        <p:spPr bwMode="auto">
          <a:xfrm>
            <a:off x="334963" y="6524625"/>
            <a:ext cx="4217987" cy="14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l" eaLnBrk="1" hangingPunct="1">
              <a:lnSpc>
                <a:spcPts val="550"/>
              </a:lnSpc>
            </a:pPr>
            <a:fld id="{DD232F9C-735A-448D-82F3-0A1C8DC5952D}" type="slidenum">
              <a:rPr lang="de-DE" sz="600"/>
              <a:pPr algn="l" eaLnBrk="1" hangingPunct="1">
                <a:lnSpc>
                  <a:spcPts val="550"/>
                </a:lnSpc>
              </a:pPr>
              <a:t>29</a:t>
            </a:fld>
            <a:r>
              <a:rPr lang="de-DE" sz="600"/>
              <a:t> / M. Büttner /  20.03.2010   © Continental Automotive GmbH</a:t>
            </a:r>
          </a:p>
        </p:txBody>
      </p:sp>
      <p:sp>
        <p:nvSpPr>
          <p:cNvPr id="27651" name="Rectangle 2"/>
          <p:cNvSpPr>
            <a:spLocks noGrp="1" noChangeArrowheads="1"/>
          </p:cNvSpPr>
          <p:nvPr>
            <p:ph type="title" idx="4294967295"/>
          </p:nvPr>
        </p:nvSpPr>
        <p:spPr/>
        <p:txBody>
          <a:bodyPr/>
          <a:lstStyle/>
          <a:p>
            <a:pPr eaLnBrk="1" hangingPunct="1"/>
            <a:r>
              <a:rPr lang="en-US" dirty="0" err="1" smtClean="0"/>
              <a:t>Artemmis</a:t>
            </a:r>
            <a:r>
              <a:rPr lang="en-US" dirty="0" smtClean="0"/>
              <a:t> Framework &amp; Tool Chain for Automotive Platforms </a:t>
            </a:r>
            <a:r>
              <a:rPr lang="en-US" dirty="0" err="1" smtClean="0"/>
              <a:t>Interruptability</a:t>
            </a:r>
            <a:r>
              <a:rPr lang="en-US" dirty="0" smtClean="0"/>
              <a:t> - Matrix</a:t>
            </a:r>
          </a:p>
        </p:txBody>
      </p:sp>
      <p:sp>
        <p:nvSpPr>
          <p:cNvPr id="27652" name="Text Box 16"/>
          <p:cNvSpPr txBox="1">
            <a:spLocks noChangeArrowheads="1"/>
          </p:cNvSpPr>
          <p:nvPr/>
        </p:nvSpPr>
        <p:spPr bwMode="auto">
          <a:xfrm>
            <a:off x="271463" y="890588"/>
            <a:ext cx="3795712" cy="257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41985" rIns="72000" bIns="41985">
            <a:spAutoFit/>
          </a:bodyPr>
          <a:lstStyle>
            <a:lvl1pPr marL="342900" indent="-342900" eaLnBrk="0" hangingPunct="0">
              <a:defRPr sz="1500">
                <a:solidFill>
                  <a:schemeClr val="tx1"/>
                </a:solidFill>
                <a:latin typeface="Arial" charset="0"/>
              </a:defRPr>
            </a:lvl1pPr>
            <a:lvl2pPr marL="492125" indent="-327025"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lvl="1" algn="l" eaLnBrk="1" hangingPunct="1">
              <a:spcAft>
                <a:spcPts val="300"/>
              </a:spcAft>
              <a:buClr>
                <a:srgbClr val="E19900"/>
              </a:buClr>
              <a:buFontTx/>
              <a:buBlip>
                <a:blip r:embed="rId4"/>
              </a:buBlip>
            </a:pPr>
            <a:r>
              <a:rPr lang="en-US" sz="1200" b="1"/>
              <a:t>The Matrix decides how the scheduler should handle Animations among each others based on Animation – Types.</a:t>
            </a:r>
          </a:p>
          <a:p>
            <a:pPr lvl="1" algn="l" eaLnBrk="1" hangingPunct="1">
              <a:spcAft>
                <a:spcPts val="300"/>
              </a:spcAft>
              <a:buClr>
                <a:srgbClr val="E19900"/>
              </a:buClr>
              <a:buFontTx/>
              <a:buBlip>
                <a:blip r:embed="rId4"/>
              </a:buBlip>
            </a:pPr>
            <a:r>
              <a:rPr lang="en-US" sz="1200" b="1"/>
              <a:t>The scheduler takes the Matrix into account if more than one Animation is requested (also more of the same type)</a:t>
            </a:r>
          </a:p>
          <a:p>
            <a:pPr lvl="1" algn="l" eaLnBrk="1" hangingPunct="1">
              <a:spcAft>
                <a:spcPts val="300"/>
              </a:spcAft>
              <a:buClr>
                <a:srgbClr val="E19900"/>
              </a:buClr>
              <a:buFontTx/>
              <a:buBlip>
                <a:blip r:embed="rId4"/>
              </a:buBlip>
            </a:pPr>
            <a:r>
              <a:rPr lang="en-US" sz="1200" b="1"/>
              <a:t>The Matrix consists of conflicts with dedicated behavior to consider for scheduling (described later).</a:t>
            </a:r>
          </a:p>
          <a:p>
            <a:pPr lvl="1" algn="l" eaLnBrk="1" hangingPunct="1">
              <a:spcAft>
                <a:spcPts val="300"/>
              </a:spcAft>
              <a:buClr>
                <a:srgbClr val="E19900"/>
              </a:buClr>
              <a:buFontTx/>
              <a:buBlip>
                <a:blip r:embed="rId4"/>
              </a:buBlip>
            </a:pPr>
            <a:r>
              <a:rPr lang="en-US" sz="1200" b="1"/>
              <a:t>In case more Animations are active the scheduler evaluates the whole line of the Matrix and uses the configurable priority of conflicts to decide what to do.</a:t>
            </a:r>
          </a:p>
        </p:txBody>
      </p:sp>
      <p:graphicFrame>
        <p:nvGraphicFramePr>
          <p:cNvPr id="464990" name="Group 94"/>
          <p:cNvGraphicFramePr>
            <a:graphicFrameLocks noGrp="1"/>
          </p:cNvGraphicFramePr>
          <p:nvPr>
            <p:ph idx="4294967295"/>
          </p:nvPr>
        </p:nvGraphicFramePr>
        <p:xfrm>
          <a:off x="1382713" y="3873500"/>
          <a:ext cx="6872287" cy="1558925"/>
        </p:xfrm>
        <a:graphic>
          <a:graphicData uri="http://schemas.openxmlformats.org/drawingml/2006/table">
            <a:tbl>
              <a:tblPr/>
              <a:tblGrid>
                <a:gridCol w="1374775"/>
                <a:gridCol w="1373187"/>
                <a:gridCol w="1376363"/>
                <a:gridCol w="1373187"/>
                <a:gridCol w="1374775"/>
              </a:tblGrid>
              <a:tr h="311541">
                <a:tc>
                  <a:txBody>
                    <a:bodyPr/>
                    <a:lstStyle/>
                    <a:p>
                      <a:pPr marL="0" marR="0" lvl="0" indent="0" algn="l" defTabSz="996950" rtl="0" eaLnBrk="1" fontAlgn="base" latinLnBrk="0" hangingPunct="1">
                        <a:lnSpc>
                          <a:spcPts val="1800"/>
                        </a:lnSpc>
                        <a:spcBef>
                          <a:spcPct val="0"/>
                        </a:spcBef>
                        <a:spcAft>
                          <a:spcPct val="55000"/>
                        </a:spcAft>
                        <a:buClr>
                          <a:srgbClr val="E19900"/>
                        </a:buClr>
                        <a:buSzTx/>
                        <a:buFont typeface="Arial" pitchFamily="34" charset="0"/>
                        <a:buNone/>
                        <a:tabLst/>
                      </a:pP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1" i="0" u="none" strike="noStrike" cap="none" normalizeH="0" baseline="0" smtClean="0">
                          <a:ln>
                            <a:noFill/>
                          </a:ln>
                          <a:solidFill>
                            <a:schemeClr val="tx1"/>
                          </a:solidFill>
                          <a:effectLst/>
                          <a:latin typeface="Arial" pitchFamily="34" charset="0"/>
                        </a:rPr>
                        <a:t>Anim 1</a:t>
                      </a:r>
                      <a:endParaRPr kumimoji="0" lang="en-US" sz="1300" b="1"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1" i="0" u="none" strike="noStrike" cap="none" normalizeH="0" baseline="0" smtClean="0">
                          <a:ln>
                            <a:noFill/>
                          </a:ln>
                          <a:solidFill>
                            <a:schemeClr val="tx1"/>
                          </a:solidFill>
                          <a:effectLst/>
                          <a:latin typeface="Arial" pitchFamily="34" charset="0"/>
                        </a:rPr>
                        <a:t>Anim 2</a:t>
                      </a:r>
                      <a:endParaRPr kumimoji="0" lang="en-US" sz="1300" b="1"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1" i="0" u="none" strike="noStrike" cap="none" normalizeH="0" baseline="0" smtClean="0">
                          <a:ln>
                            <a:noFill/>
                          </a:ln>
                          <a:solidFill>
                            <a:schemeClr val="tx1"/>
                          </a:solidFill>
                          <a:effectLst/>
                          <a:latin typeface="Arial" pitchFamily="34" charset="0"/>
                        </a:rPr>
                        <a:t>Anim 3</a:t>
                      </a:r>
                      <a:endParaRPr kumimoji="0" lang="en-US" sz="1300" b="1"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1" i="0" u="none" strike="noStrike" cap="none" normalizeH="0" baseline="0" smtClean="0">
                          <a:ln>
                            <a:noFill/>
                          </a:ln>
                          <a:solidFill>
                            <a:schemeClr val="tx1"/>
                          </a:solidFill>
                          <a:effectLst/>
                          <a:latin typeface="Arial" pitchFamily="34" charset="0"/>
                        </a:rPr>
                        <a:t>Anim 4</a:t>
                      </a:r>
                      <a:endParaRPr kumimoji="0" lang="en-US" sz="1300" b="1"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CCFF"/>
                    </a:solidFill>
                  </a:tcPr>
                </a:tc>
              </a:tr>
              <a:tr h="311541">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1" i="0" u="none" strike="noStrike" cap="none" normalizeH="0" baseline="0" smtClean="0">
                          <a:ln>
                            <a:noFill/>
                          </a:ln>
                          <a:solidFill>
                            <a:schemeClr val="tx1"/>
                          </a:solidFill>
                          <a:effectLst/>
                          <a:latin typeface="Arial" pitchFamily="34" charset="0"/>
                        </a:rPr>
                        <a:t>Anim 1</a:t>
                      </a:r>
                      <a:endParaRPr kumimoji="0" lang="en-US" sz="1300" b="1" i="0" u="none" strike="noStrike" cap="none" normalizeH="0" baseline="0" smtClean="0">
                        <a:ln>
                          <a:noFill/>
                        </a:ln>
                        <a:solidFill>
                          <a:schemeClr val="tx1"/>
                        </a:solidFill>
                        <a:effectLst/>
                        <a:latin typeface="Arial" pitchFamily="34" charset="0"/>
                      </a:endParaRPr>
                    </a:p>
                  </a:txBody>
                  <a:tcPr marL="84709" marR="84709" marT="41462" marB="414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SELF</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2761">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1" i="0" u="none" strike="noStrike" cap="none" normalizeH="0" baseline="0" smtClean="0">
                          <a:ln>
                            <a:noFill/>
                          </a:ln>
                          <a:solidFill>
                            <a:schemeClr val="tx1"/>
                          </a:solidFill>
                          <a:effectLst/>
                          <a:latin typeface="Arial" pitchFamily="34" charset="0"/>
                        </a:rPr>
                        <a:t>Anim 2</a:t>
                      </a:r>
                      <a:endParaRPr kumimoji="0" lang="en-US" sz="1300" b="1" i="0" u="none" strike="noStrike" cap="none" normalizeH="0" baseline="0" smtClean="0">
                        <a:ln>
                          <a:noFill/>
                        </a:ln>
                        <a:solidFill>
                          <a:schemeClr val="tx1"/>
                        </a:solidFill>
                        <a:effectLst/>
                        <a:latin typeface="Arial" pitchFamily="34" charset="0"/>
                      </a:endParaRPr>
                    </a:p>
                  </a:txBody>
                  <a:tcPr marL="84709" marR="84709" marT="41462" marB="414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INTERRUPT</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WAIT</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1541">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1" i="0" u="none" strike="noStrike" cap="none" normalizeH="0" baseline="0" smtClean="0">
                          <a:ln>
                            <a:noFill/>
                          </a:ln>
                          <a:solidFill>
                            <a:schemeClr val="tx1"/>
                          </a:solidFill>
                          <a:effectLst/>
                          <a:latin typeface="Arial" pitchFamily="34" charset="0"/>
                        </a:rPr>
                        <a:t>Anim 3</a:t>
                      </a:r>
                      <a:endParaRPr kumimoji="0" lang="en-US" sz="1300" b="1" i="0" u="none" strike="noStrike" cap="none" normalizeH="0" baseline="0" smtClean="0">
                        <a:ln>
                          <a:noFill/>
                        </a:ln>
                        <a:solidFill>
                          <a:schemeClr val="tx1"/>
                        </a:solidFill>
                        <a:effectLst/>
                        <a:latin typeface="Arial" pitchFamily="34" charset="0"/>
                      </a:endParaRPr>
                    </a:p>
                  </a:txBody>
                  <a:tcPr marL="84709" marR="84709" marT="41462" marB="414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WAIT</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WAIT</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1541">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1" i="0" u="none" strike="noStrike" cap="none" normalizeH="0" baseline="0" smtClean="0">
                          <a:ln>
                            <a:noFill/>
                          </a:ln>
                          <a:solidFill>
                            <a:schemeClr val="tx1"/>
                          </a:solidFill>
                          <a:effectLst/>
                          <a:latin typeface="Arial" pitchFamily="34" charset="0"/>
                        </a:rPr>
                        <a:t>Anim 4</a:t>
                      </a:r>
                      <a:endParaRPr kumimoji="0" lang="en-US" sz="1300" b="1" i="0" u="none" strike="noStrike" cap="none" normalizeH="0" baseline="0" smtClean="0">
                        <a:ln>
                          <a:noFill/>
                        </a:ln>
                        <a:solidFill>
                          <a:schemeClr val="tx1"/>
                        </a:solidFill>
                        <a:effectLst/>
                        <a:latin typeface="Arial" pitchFamily="34" charset="0"/>
                      </a:endParaRPr>
                    </a:p>
                  </a:txBody>
                  <a:tcPr marL="84709" marR="84709" marT="41462" marB="414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SYNC</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96950" rtl="0" eaLnBrk="1" fontAlgn="base" latinLnBrk="0" hangingPunct="1">
                        <a:lnSpc>
                          <a:spcPts val="1800"/>
                        </a:lnSpc>
                        <a:spcBef>
                          <a:spcPct val="0"/>
                        </a:spcBef>
                        <a:spcAft>
                          <a:spcPct val="55000"/>
                        </a:spcAft>
                        <a:buClr>
                          <a:srgbClr val="E19900"/>
                        </a:buClr>
                        <a:buSzTx/>
                        <a:buFont typeface="Arial" pitchFamily="34" charset="0"/>
                        <a:buNone/>
                        <a:tabLst/>
                      </a:pPr>
                      <a:r>
                        <a:rPr kumimoji="0" lang="de-DE" sz="1300" b="0" i="0" u="none" strike="noStrike" cap="none" normalizeH="0" baseline="0" smtClean="0">
                          <a:ln>
                            <a:noFill/>
                          </a:ln>
                          <a:solidFill>
                            <a:schemeClr val="tx1"/>
                          </a:solidFill>
                          <a:effectLst/>
                          <a:latin typeface="Arial" pitchFamily="34" charset="0"/>
                        </a:rPr>
                        <a:t>RUN</a:t>
                      </a:r>
                      <a:endParaRPr kumimoji="0" lang="en-US" sz="1300" b="0" i="0" u="none" strike="noStrike" cap="none" normalizeH="0" baseline="0" smtClean="0">
                        <a:ln>
                          <a:noFill/>
                        </a:ln>
                        <a:solidFill>
                          <a:schemeClr val="tx1"/>
                        </a:solidFill>
                        <a:effectLst/>
                        <a:latin typeface="Arial" pitchFamily="34" charset="0"/>
                      </a:endParaRPr>
                    </a:p>
                  </a:txBody>
                  <a:tcPr marL="84709" marR="84709" marT="41462" marB="414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7691" name="Abgerundetes Rechteck 7"/>
          <p:cNvSpPr>
            <a:spLocks noChangeArrowheads="1"/>
          </p:cNvSpPr>
          <p:nvPr/>
        </p:nvSpPr>
        <p:spPr bwMode="auto">
          <a:xfrm>
            <a:off x="592138" y="4513263"/>
            <a:ext cx="7969250" cy="252412"/>
          </a:xfrm>
          <a:prstGeom prst="roundRect">
            <a:avLst>
              <a:gd name="adj" fmla="val 16667"/>
            </a:avLst>
          </a:prstGeom>
          <a:noFill/>
          <a:ln w="9525" algn="ctr">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83969" tIns="41985" rIns="83969" bIns="41985" anchor="ctr"/>
          <a:lstStyle/>
          <a:p>
            <a:endParaRPr lang="en-US"/>
          </a:p>
        </p:txBody>
      </p:sp>
      <p:sp>
        <p:nvSpPr>
          <p:cNvPr id="27692" name="Abgerundetes Rechteck 8"/>
          <p:cNvSpPr>
            <a:spLocks noChangeArrowheads="1"/>
          </p:cNvSpPr>
          <p:nvPr/>
        </p:nvSpPr>
        <p:spPr bwMode="auto">
          <a:xfrm>
            <a:off x="5564188" y="3613150"/>
            <a:ext cx="1271587" cy="1871663"/>
          </a:xfrm>
          <a:prstGeom prst="roundRect">
            <a:avLst>
              <a:gd name="adj" fmla="val 12069"/>
            </a:avLst>
          </a:prstGeom>
          <a:noFill/>
          <a:ln w="9525" algn="ctr">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83969" tIns="41985" rIns="83969" bIns="41985" anchor="ctr"/>
          <a:lstStyle/>
          <a:p>
            <a:endParaRPr lang="en-US"/>
          </a:p>
        </p:txBody>
      </p:sp>
      <p:sp>
        <p:nvSpPr>
          <p:cNvPr id="27693" name="Abgerundetes Rechteck 9"/>
          <p:cNvSpPr>
            <a:spLocks noChangeArrowheads="1"/>
          </p:cNvSpPr>
          <p:nvPr/>
        </p:nvSpPr>
        <p:spPr bwMode="auto">
          <a:xfrm>
            <a:off x="4176713" y="3613150"/>
            <a:ext cx="1270000" cy="1871663"/>
          </a:xfrm>
          <a:prstGeom prst="roundRect">
            <a:avLst>
              <a:gd name="adj" fmla="val 12069"/>
            </a:avLst>
          </a:prstGeom>
          <a:noFill/>
          <a:ln w="9525" algn="ctr">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lIns="83969" tIns="41985" rIns="83969" bIns="41985" anchor="ctr"/>
          <a:lstStyle/>
          <a:p>
            <a:endParaRPr lang="en-US"/>
          </a:p>
        </p:txBody>
      </p:sp>
      <p:sp>
        <p:nvSpPr>
          <p:cNvPr id="27694" name="Textfeld 13"/>
          <p:cNvSpPr txBox="1">
            <a:spLocks noChangeArrowheads="1"/>
          </p:cNvSpPr>
          <p:nvPr/>
        </p:nvSpPr>
        <p:spPr bwMode="auto">
          <a:xfrm>
            <a:off x="4602163" y="3652838"/>
            <a:ext cx="403225" cy="21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69" tIns="41985" rIns="83969" bIns="41985">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900"/>
              <a:t>alive</a:t>
            </a:r>
          </a:p>
        </p:txBody>
      </p:sp>
      <p:sp>
        <p:nvSpPr>
          <p:cNvPr id="27695" name="Textfeld 14"/>
          <p:cNvSpPr txBox="1">
            <a:spLocks noChangeArrowheads="1"/>
          </p:cNvSpPr>
          <p:nvPr/>
        </p:nvSpPr>
        <p:spPr bwMode="auto">
          <a:xfrm>
            <a:off x="6010275" y="3643313"/>
            <a:ext cx="403225" cy="21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69" tIns="41985" rIns="83969" bIns="41985">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900"/>
              <a:t>alive</a:t>
            </a:r>
          </a:p>
        </p:txBody>
      </p:sp>
      <p:sp>
        <p:nvSpPr>
          <p:cNvPr id="27696" name="Textfeld 15"/>
          <p:cNvSpPr txBox="1">
            <a:spLocks noChangeArrowheads="1"/>
          </p:cNvSpPr>
          <p:nvPr/>
        </p:nvSpPr>
        <p:spPr bwMode="auto">
          <a:xfrm>
            <a:off x="793750" y="4495800"/>
            <a:ext cx="377825" cy="21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3969" tIns="41985" rIns="83969" bIns="41985">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r>
              <a:rPr lang="en-US" sz="900"/>
              <a:t>new</a:t>
            </a:r>
          </a:p>
        </p:txBody>
      </p:sp>
      <p:sp>
        <p:nvSpPr>
          <p:cNvPr id="17" name="Rechteck 16"/>
          <p:cNvSpPr/>
          <p:nvPr/>
        </p:nvSpPr>
        <p:spPr bwMode="auto">
          <a:xfrm>
            <a:off x="1418368" y="5449786"/>
            <a:ext cx="7069643" cy="587458"/>
          </a:xfrm>
          <a:prstGeom prst="rect">
            <a:avLst/>
          </a:prstGeom>
          <a:gradFill flip="none" rotWithShape="1">
            <a:gsLst>
              <a:gs pos="0">
                <a:schemeClr val="bg1"/>
              </a:gs>
              <a:gs pos="50000">
                <a:srgbClr val="FFFF99"/>
              </a:gs>
            </a:gsLst>
            <a:lin ang="5400000" scaled="0"/>
            <a:tileRect/>
          </a:gradFill>
          <a:ln w="9525" cap="flat" cmpd="sng" algn="ctr">
            <a:solidFill>
              <a:schemeClr val="accent2"/>
            </a:solidFill>
            <a:prstDash val="solid"/>
            <a:round/>
            <a:headEnd type="none" w="med" len="med"/>
            <a:tailEnd type="none" w="med" len="med"/>
          </a:ln>
          <a:effectLst>
            <a:glow rad="63500">
              <a:schemeClr val="accent4">
                <a:satMod val="175000"/>
                <a:alpha val="40000"/>
              </a:schemeClr>
            </a:glow>
          </a:effectLst>
        </p:spPr>
        <p:txBody>
          <a:bodyPr wrap="none" lIns="83969" tIns="41985" rIns="83969" bIns="41985" anchor="ctr"/>
          <a:lstStyle/>
          <a:p>
            <a:pPr defTabSz="915499">
              <a:defRPr/>
            </a:pPr>
            <a:endParaRPr lang="de-DE" dirty="0"/>
          </a:p>
        </p:txBody>
      </p:sp>
      <p:sp>
        <p:nvSpPr>
          <p:cNvPr id="27700" name="Text Box 8"/>
          <p:cNvSpPr txBox="1">
            <a:spLocks noChangeArrowheads="1"/>
          </p:cNvSpPr>
          <p:nvPr/>
        </p:nvSpPr>
        <p:spPr bwMode="auto">
          <a:xfrm>
            <a:off x="1443038" y="5751513"/>
            <a:ext cx="7043737"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3969" tIns="41985" rIns="83969" bIns="41985">
            <a:spAutoFit/>
          </a:bodyPr>
          <a:lstStyle>
            <a:lvl1pPr marL="342900" indent="-342900" eaLnBrk="0" hangingPunct="0">
              <a:defRPr sz="1500">
                <a:solidFill>
                  <a:schemeClr val="tx1"/>
                </a:solidFill>
                <a:latin typeface="Arial" charset="0"/>
              </a:defRPr>
            </a:lvl1pPr>
            <a:lvl2pPr marL="492125" indent="-327025"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lvl="1" algn="l" eaLnBrk="1" hangingPunct="1">
              <a:lnSpc>
                <a:spcPct val="80000"/>
              </a:lnSpc>
              <a:spcBef>
                <a:spcPct val="50000"/>
              </a:spcBef>
              <a:spcAft>
                <a:spcPct val="55000"/>
              </a:spcAft>
              <a:buClr>
                <a:srgbClr val="E19900"/>
              </a:buClr>
              <a:buFontTx/>
              <a:buBlip>
                <a:blip r:embed="rId4"/>
              </a:buBlip>
            </a:pPr>
            <a:r>
              <a:rPr lang="en-US" sz="1100" b="1"/>
              <a:t>Result of this scenario will be RUN and WAIT. The priority then decides which behavior wins.</a:t>
            </a:r>
          </a:p>
        </p:txBody>
      </p:sp>
      <p:sp>
        <p:nvSpPr>
          <p:cNvPr id="19" name="Rectangle 7"/>
          <p:cNvSpPr>
            <a:spLocks noChangeArrowheads="1"/>
          </p:cNvSpPr>
          <p:nvPr>
            <p:custDataLst>
              <p:tags r:id="rId1"/>
            </p:custDataLst>
          </p:nvPr>
        </p:nvSpPr>
        <p:spPr bwMode="auto">
          <a:xfrm>
            <a:off x="1470025" y="5486400"/>
            <a:ext cx="6975475" cy="222250"/>
          </a:xfrm>
          <a:prstGeom prst="rect">
            <a:avLst/>
          </a:prstGeom>
          <a:gradFill rotWithShape="1">
            <a:gsLst>
              <a:gs pos="0">
                <a:schemeClr val="hlink"/>
              </a:gs>
              <a:gs pos="50000">
                <a:srgbClr val="FFCB7C"/>
              </a:gs>
              <a:gs pos="100000">
                <a:schemeClr val="hlink"/>
              </a:gs>
            </a:gsLst>
            <a:lin ang="0" scaled="1"/>
          </a:gradFill>
          <a:ln w="9525" algn="ctr">
            <a:solidFill>
              <a:schemeClr val="hlink"/>
            </a:solidFill>
            <a:miter lim="800000"/>
            <a:headEnd/>
            <a:tailEnd/>
          </a:ln>
          <a:effectLst/>
        </p:spPr>
        <p:txBody>
          <a:bodyPr lIns="0" tIns="0" rIns="0" bIns="0" anchor="ctr" anchorCtr="1"/>
          <a:lstStyle/>
          <a:p>
            <a:pPr defTabSz="914042">
              <a:spcBef>
                <a:spcPct val="5000"/>
              </a:spcBef>
              <a:spcAft>
                <a:spcPct val="5000"/>
              </a:spcAft>
              <a:buClr>
                <a:srgbClr val="E19900"/>
              </a:buClr>
              <a:tabLst>
                <a:tab pos="746394" algn="l"/>
              </a:tabLst>
              <a:defRPr/>
            </a:pPr>
            <a:r>
              <a:rPr lang="en-US" sz="1100" b="1" dirty="0"/>
              <a:t>Behavior</a:t>
            </a:r>
          </a:p>
        </p:txBody>
      </p:sp>
      <p:pic>
        <p:nvPicPr>
          <p:cNvPr id="27702" name="Picture 30" descr="C:\Program Files\Microsoft Office\MEDIA\CAGCAT10\j0293236.wm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134350" y="5497513"/>
            <a:ext cx="273050"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703" name="Inhaltsplatzhalter 46"/>
          <p:cNvSpPr>
            <a:spLocks/>
          </p:cNvSpPr>
          <p:nvPr/>
        </p:nvSpPr>
        <p:spPr bwMode="auto">
          <a:xfrm>
            <a:off x="4192588" y="931863"/>
            <a:ext cx="5394325" cy="267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marL="161925" indent="-161925" algn="l">
              <a:buClr>
                <a:srgbClr val="E19900"/>
              </a:buClr>
              <a:buFont typeface="Arial" charset="0"/>
              <a:buBlip>
                <a:blip r:embed="rId6"/>
              </a:buBlip>
            </a:pPr>
            <a:r>
              <a:rPr lang="de-DE" sz="1200" b="1" u="sng"/>
              <a:t>Run: </a:t>
            </a:r>
            <a:r>
              <a:rPr lang="de-DE" sz="1200"/>
              <a:t>T</a:t>
            </a:r>
            <a:r>
              <a:rPr lang="en-US" sz="1200"/>
              <a:t>he new requested animation should run and all current running animations should continue.</a:t>
            </a:r>
          </a:p>
          <a:p>
            <a:pPr marL="161925" indent="-161925" algn="l">
              <a:buClr>
                <a:srgbClr val="E19900"/>
              </a:buClr>
              <a:buFont typeface="Arial" charset="0"/>
              <a:buBlip>
                <a:blip r:embed="rId6"/>
              </a:buBlip>
            </a:pPr>
            <a:r>
              <a:rPr lang="en-US" sz="1200" b="1" u="sng"/>
              <a:t>Wait: </a:t>
            </a:r>
            <a:r>
              <a:rPr lang="en-US" sz="1200"/>
              <a:t>The new animation should wait the current animation to terminate (current running animation should continue). The new animation is added to the end of waiting list (FIFO)</a:t>
            </a:r>
          </a:p>
          <a:p>
            <a:pPr marL="161925" indent="-161925" algn="l">
              <a:buClr>
                <a:srgbClr val="E19900"/>
              </a:buClr>
              <a:buFont typeface="Arial" charset="0"/>
              <a:buBlip>
                <a:blip r:embed="rId6"/>
              </a:buBlip>
            </a:pPr>
            <a:r>
              <a:rPr lang="en-US" sz="1200" b="1" u="sng"/>
              <a:t>Interrupt: </a:t>
            </a:r>
            <a:r>
              <a:rPr lang="en-US" sz="1200"/>
              <a:t>The new animation should run and current running animation should be interrupted. The new animation will not wait for stop of running animation</a:t>
            </a:r>
          </a:p>
          <a:p>
            <a:pPr marL="161925" indent="-161925" algn="l">
              <a:buClr>
                <a:srgbClr val="E19900"/>
              </a:buClr>
              <a:buFont typeface="Arial" charset="0"/>
              <a:buBlip>
                <a:blip r:embed="rId6"/>
              </a:buBlip>
            </a:pPr>
            <a:r>
              <a:rPr lang="en-US" sz="1200" b="1" u="sng"/>
              <a:t>Interrupt_Sync: </a:t>
            </a:r>
            <a:r>
              <a:rPr lang="en-US" sz="1200"/>
              <a:t>The new animation should run and current running animation should be interrupted. The new animation will be started after the stop of running animation</a:t>
            </a:r>
          </a:p>
          <a:p>
            <a:pPr marL="161925" indent="-161925" algn="l">
              <a:buClr>
                <a:srgbClr val="E19900"/>
              </a:buClr>
              <a:buFont typeface="Arial" charset="0"/>
              <a:buBlip>
                <a:blip r:embed="rId6"/>
              </a:buBlip>
            </a:pPr>
            <a:r>
              <a:rPr lang="en-US" sz="1200" b="1" u="sng"/>
              <a:t>Self: </a:t>
            </a:r>
            <a:r>
              <a:rPr lang="en-US" sz="1200"/>
              <a:t>The new animation should wait the current animation to terminate. It is the same as WAIT except that new animation is added to the top of waiting list (LIFO)</a:t>
            </a:r>
            <a:endParaRPr lang="de-DE" sz="1200" b="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14DC43F0-DFAB-4397-8E2F-01B93B708A9A}" type="slidenum">
              <a:rPr lang="en-US" sz="600" smtClean="0"/>
              <a:pPr eaLnBrk="1" hangingPunct="1"/>
              <a:t>3</a:t>
            </a:fld>
            <a:r>
              <a:rPr lang="en-US" sz="600" smtClean="0"/>
              <a:t> / B. Bach / ID RD SW GA-M/  Nov-2010   © Continental AG</a:t>
            </a:r>
          </a:p>
        </p:txBody>
      </p:sp>
      <p:sp>
        <p:nvSpPr>
          <p:cNvPr id="5123" name="Rectangle 3"/>
          <p:cNvSpPr>
            <a:spLocks noGrp="1" noChangeArrowheads="1"/>
          </p:cNvSpPr>
          <p:nvPr>
            <p:ph type="title"/>
          </p:nvPr>
        </p:nvSpPr>
        <p:spPr>
          <a:noFill/>
        </p:spPr>
        <p:txBody>
          <a:bodyPr/>
          <a:lstStyle/>
          <a:p>
            <a:pPr eaLnBrk="1" hangingPunct="1"/>
            <a:r>
              <a:rPr lang="en-US" smtClean="0"/>
              <a:t>Artemmis Framework for Automotive Platforms </a:t>
            </a:r>
            <a:br>
              <a:rPr lang="en-US" smtClean="0"/>
            </a:br>
            <a:r>
              <a:rPr lang="en-US" smtClean="0"/>
              <a:t>HMI Infrastructure</a:t>
            </a:r>
          </a:p>
        </p:txBody>
      </p:sp>
      <p:grpSp>
        <p:nvGrpSpPr>
          <p:cNvPr id="5124" name="Group 4"/>
          <p:cNvGrpSpPr>
            <a:grpSpLocks/>
          </p:cNvGrpSpPr>
          <p:nvPr/>
        </p:nvGrpSpPr>
        <p:grpSpPr bwMode="auto">
          <a:xfrm>
            <a:off x="528638" y="4735513"/>
            <a:ext cx="8861425" cy="1098550"/>
            <a:chOff x="180" y="3377"/>
            <a:chExt cx="5152" cy="692"/>
          </a:xfrm>
        </p:grpSpPr>
        <p:pic>
          <p:nvPicPr>
            <p:cNvPr id="5128" name="Picture 5" descr="Bild1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17" y="3377"/>
              <a:ext cx="1315" cy="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9" name="Picture 6" descr="Bild1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092" y="3377"/>
              <a:ext cx="1837" cy="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30" name="Picture 7" descr="menu_start"/>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80" y="3385"/>
              <a:ext cx="1814" cy="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5125" name="Picture 8"/>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85788" y="1196975"/>
            <a:ext cx="8812212" cy="3363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6" name="Text Box 9"/>
          <p:cNvSpPr txBox="1">
            <a:spLocks noChangeArrowheads="1"/>
          </p:cNvSpPr>
          <p:nvPr/>
        </p:nvSpPr>
        <p:spPr bwMode="auto">
          <a:xfrm>
            <a:off x="701675" y="3824288"/>
            <a:ext cx="1403350" cy="368300"/>
          </a:xfrm>
          <a:prstGeom prst="rect">
            <a:avLst/>
          </a:prstGeom>
          <a:solidFill>
            <a:schemeClr val="bg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lIns="95760" tIns="47880" rIns="95760" bIns="47880">
            <a:spAutoFit/>
          </a:bodyPr>
          <a:lstStyle>
            <a:lvl1pPr defTabSz="1042988" eaLnBrk="0" hangingPunct="0">
              <a:defRPr sz="1500">
                <a:solidFill>
                  <a:schemeClr val="tx1"/>
                </a:solidFill>
                <a:latin typeface="Arial" charset="0"/>
              </a:defRPr>
            </a:lvl1pPr>
            <a:lvl2pPr marL="742950" indent="-285750" defTabSz="1042988" eaLnBrk="0" hangingPunct="0">
              <a:defRPr sz="1500">
                <a:solidFill>
                  <a:schemeClr val="tx1"/>
                </a:solidFill>
                <a:latin typeface="Arial" charset="0"/>
              </a:defRPr>
            </a:lvl2pPr>
            <a:lvl3pPr marL="1143000" indent="-228600" defTabSz="1042988" eaLnBrk="0" hangingPunct="0">
              <a:defRPr sz="1500">
                <a:solidFill>
                  <a:schemeClr val="tx1"/>
                </a:solidFill>
                <a:latin typeface="Arial" charset="0"/>
              </a:defRPr>
            </a:lvl3pPr>
            <a:lvl4pPr marL="1600200" indent="-228600" defTabSz="1042988" eaLnBrk="0" hangingPunct="0">
              <a:defRPr sz="1500">
                <a:solidFill>
                  <a:schemeClr val="tx1"/>
                </a:solidFill>
                <a:latin typeface="Arial" charset="0"/>
              </a:defRPr>
            </a:lvl4pPr>
            <a:lvl5pPr marL="2057400" indent="-228600" defTabSz="1042988" eaLnBrk="0" hangingPunct="0">
              <a:defRPr sz="1500">
                <a:solidFill>
                  <a:schemeClr val="tx1"/>
                </a:solidFill>
                <a:latin typeface="Arial" charset="0"/>
              </a:defRPr>
            </a:lvl5pPr>
            <a:lvl6pPr marL="2514600" indent="-228600" algn="ctr" defTabSz="1042988" eaLnBrk="0" fontAlgn="base" hangingPunct="0">
              <a:spcBef>
                <a:spcPct val="0"/>
              </a:spcBef>
              <a:spcAft>
                <a:spcPct val="0"/>
              </a:spcAft>
              <a:defRPr sz="1500">
                <a:solidFill>
                  <a:schemeClr val="tx1"/>
                </a:solidFill>
                <a:latin typeface="Arial" charset="0"/>
              </a:defRPr>
            </a:lvl6pPr>
            <a:lvl7pPr marL="2971800" indent="-228600" algn="ctr" defTabSz="1042988" eaLnBrk="0" fontAlgn="base" hangingPunct="0">
              <a:spcBef>
                <a:spcPct val="0"/>
              </a:spcBef>
              <a:spcAft>
                <a:spcPct val="0"/>
              </a:spcAft>
              <a:defRPr sz="1500">
                <a:solidFill>
                  <a:schemeClr val="tx1"/>
                </a:solidFill>
                <a:latin typeface="Arial" charset="0"/>
              </a:defRPr>
            </a:lvl7pPr>
            <a:lvl8pPr marL="3429000" indent="-228600" algn="ctr" defTabSz="1042988" eaLnBrk="0" fontAlgn="base" hangingPunct="0">
              <a:spcBef>
                <a:spcPct val="0"/>
              </a:spcBef>
              <a:spcAft>
                <a:spcPct val="0"/>
              </a:spcAft>
              <a:defRPr sz="1500">
                <a:solidFill>
                  <a:schemeClr val="tx1"/>
                </a:solidFill>
                <a:latin typeface="Arial" charset="0"/>
              </a:defRPr>
            </a:lvl8pPr>
            <a:lvl9pPr marL="3886200" indent="-228600" algn="ctr" defTabSz="1042988" eaLnBrk="0" fontAlgn="base" hangingPunct="0">
              <a:spcBef>
                <a:spcPct val="0"/>
              </a:spcBef>
              <a:spcAft>
                <a:spcPct val="0"/>
              </a:spcAft>
              <a:defRPr sz="1500">
                <a:solidFill>
                  <a:schemeClr val="tx1"/>
                </a:solidFill>
                <a:latin typeface="Arial" charset="0"/>
              </a:defRPr>
            </a:lvl9pPr>
          </a:lstStyle>
          <a:p>
            <a:pPr eaLnBrk="1" hangingPunct="1"/>
            <a:r>
              <a:rPr lang="en-US" sz="900" b="1"/>
              <a:t>Voice Dialogue </a:t>
            </a:r>
          </a:p>
          <a:p>
            <a:pPr eaLnBrk="1" hangingPunct="1"/>
            <a:r>
              <a:rPr lang="en-US" sz="900" b="1"/>
              <a:t>Systems</a:t>
            </a:r>
          </a:p>
        </p:txBody>
      </p:sp>
      <p:sp>
        <p:nvSpPr>
          <p:cNvPr id="5127" name="Text Box 10"/>
          <p:cNvSpPr txBox="1">
            <a:spLocks noChangeArrowheads="1"/>
          </p:cNvSpPr>
          <p:nvPr/>
        </p:nvSpPr>
        <p:spPr bwMode="auto">
          <a:xfrm>
            <a:off x="741363" y="2565400"/>
            <a:ext cx="1363662" cy="641350"/>
          </a:xfrm>
          <a:prstGeom prst="rect">
            <a:avLst/>
          </a:prstGeom>
          <a:solidFill>
            <a:schemeClr val="bg1"/>
          </a:soli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lIns="95760" tIns="47880" rIns="95760" bIns="47880">
            <a:spAutoFit/>
          </a:bodyPr>
          <a:lstStyle>
            <a:lvl1pPr defTabSz="1042988" eaLnBrk="0" hangingPunct="0">
              <a:defRPr sz="1500">
                <a:solidFill>
                  <a:schemeClr val="tx1"/>
                </a:solidFill>
                <a:latin typeface="Arial" charset="0"/>
              </a:defRPr>
            </a:lvl1pPr>
            <a:lvl2pPr marL="742950" indent="-285750" defTabSz="1042988" eaLnBrk="0" hangingPunct="0">
              <a:defRPr sz="1500">
                <a:solidFill>
                  <a:schemeClr val="tx1"/>
                </a:solidFill>
                <a:latin typeface="Arial" charset="0"/>
              </a:defRPr>
            </a:lvl2pPr>
            <a:lvl3pPr marL="1143000" indent="-228600" defTabSz="1042988" eaLnBrk="0" hangingPunct="0">
              <a:defRPr sz="1500">
                <a:solidFill>
                  <a:schemeClr val="tx1"/>
                </a:solidFill>
                <a:latin typeface="Arial" charset="0"/>
              </a:defRPr>
            </a:lvl3pPr>
            <a:lvl4pPr marL="1600200" indent="-228600" defTabSz="1042988" eaLnBrk="0" hangingPunct="0">
              <a:defRPr sz="1500">
                <a:solidFill>
                  <a:schemeClr val="tx1"/>
                </a:solidFill>
                <a:latin typeface="Arial" charset="0"/>
              </a:defRPr>
            </a:lvl4pPr>
            <a:lvl5pPr marL="2057400" indent="-228600" defTabSz="1042988" eaLnBrk="0" hangingPunct="0">
              <a:defRPr sz="1500">
                <a:solidFill>
                  <a:schemeClr val="tx1"/>
                </a:solidFill>
                <a:latin typeface="Arial" charset="0"/>
              </a:defRPr>
            </a:lvl5pPr>
            <a:lvl6pPr marL="2514600" indent="-228600" algn="ctr" defTabSz="1042988" eaLnBrk="0" fontAlgn="base" hangingPunct="0">
              <a:spcBef>
                <a:spcPct val="0"/>
              </a:spcBef>
              <a:spcAft>
                <a:spcPct val="0"/>
              </a:spcAft>
              <a:defRPr sz="1500">
                <a:solidFill>
                  <a:schemeClr val="tx1"/>
                </a:solidFill>
                <a:latin typeface="Arial" charset="0"/>
              </a:defRPr>
            </a:lvl6pPr>
            <a:lvl7pPr marL="2971800" indent="-228600" algn="ctr" defTabSz="1042988" eaLnBrk="0" fontAlgn="base" hangingPunct="0">
              <a:spcBef>
                <a:spcPct val="0"/>
              </a:spcBef>
              <a:spcAft>
                <a:spcPct val="0"/>
              </a:spcAft>
              <a:defRPr sz="1500">
                <a:solidFill>
                  <a:schemeClr val="tx1"/>
                </a:solidFill>
                <a:latin typeface="Arial" charset="0"/>
              </a:defRPr>
            </a:lvl7pPr>
            <a:lvl8pPr marL="3429000" indent="-228600" algn="ctr" defTabSz="1042988" eaLnBrk="0" fontAlgn="base" hangingPunct="0">
              <a:spcBef>
                <a:spcPct val="0"/>
              </a:spcBef>
              <a:spcAft>
                <a:spcPct val="0"/>
              </a:spcAft>
              <a:defRPr sz="1500">
                <a:solidFill>
                  <a:schemeClr val="tx1"/>
                </a:solidFill>
                <a:latin typeface="Arial" charset="0"/>
              </a:defRPr>
            </a:lvl8pPr>
            <a:lvl9pPr marL="3886200" indent="-228600" algn="ctr" defTabSz="1042988" eaLnBrk="0" fontAlgn="base" hangingPunct="0">
              <a:spcBef>
                <a:spcPct val="0"/>
              </a:spcBef>
              <a:spcAft>
                <a:spcPct val="0"/>
              </a:spcAft>
              <a:defRPr sz="1500">
                <a:solidFill>
                  <a:schemeClr val="tx1"/>
                </a:solidFill>
                <a:latin typeface="Arial" charset="0"/>
              </a:defRPr>
            </a:lvl9pPr>
          </a:lstStyle>
          <a:p>
            <a:pPr eaLnBrk="1" hangingPunct="1"/>
            <a:r>
              <a:rPr lang="en-US" sz="900" b="1"/>
              <a:t>Handwriting </a:t>
            </a:r>
          </a:p>
          <a:p>
            <a:pPr eaLnBrk="1" hangingPunct="1"/>
            <a:r>
              <a:rPr lang="en-US" sz="900" b="1"/>
              <a:t>Recognition</a:t>
            </a:r>
          </a:p>
          <a:p>
            <a:pPr eaLnBrk="1" hangingPunct="1"/>
            <a:r>
              <a:rPr lang="en-US" sz="900" b="1"/>
              <a:t>based </a:t>
            </a:r>
          </a:p>
          <a:p>
            <a:pPr eaLnBrk="1" hangingPunct="1"/>
            <a:r>
              <a:rPr lang="en-US" sz="900" b="1"/>
              <a:t>Input Devices</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idx="4294967295"/>
          </p:nvPr>
        </p:nvSpPr>
        <p:spPr/>
        <p:txBody>
          <a:bodyPr/>
          <a:lstStyle/>
          <a:p>
            <a:pPr eaLnBrk="1" hangingPunct="1"/>
            <a:r>
              <a:rPr lang="en-US" smtClean="0"/>
              <a:t> </a:t>
            </a:r>
          </a:p>
        </p:txBody>
      </p:sp>
      <p:sp>
        <p:nvSpPr>
          <p:cNvPr id="12" name="Rectangle 11"/>
          <p:cNvSpPr/>
          <p:nvPr/>
        </p:nvSpPr>
        <p:spPr>
          <a:xfrm>
            <a:off x="1654667" y="3890665"/>
            <a:ext cx="6596678" cy="1938992"/>
          </a:xfrm>
          <a:prstGeom prst="rect">
            <a:avLst/>
          </a:prstGeom>
          <a:noFill/>
        </p:spPr>
        <p:txBody>
          <a:bodyPr wrap="none" lIns="91440" tIns="45720" rIns="91440" bIns="45720">
            <a:spAutoFit/>
          </a:bodyPr>
          <a:lstStyle/>
          <a:p>
            <a:pPr algn="ctr"/>
            <a:r>
              <a:rPr lang="en-US" sz="6000" b="1" cap="none" spc="0" dirty="0" smtClean="0">
                <a:ln w="28575">
                  <a:solidFill>
                    <a:srgbClr val="00B050"/>
                  </a:solidFill>
                  <a:prstDash val="solid"/>
                  <a:miter lim="800000"/>
                </a:ln>
                <a:noFill/>
                <a:effectLst>
                  <a:outerShdw blurRad="25500" dist="23000" dir="7020000" algn="tl">
                    <a:srgbClr val="000000">
                      <a:alpha val="50000"/>
                    </a:srgbClr>
                  </a:outerShdw>
                </a:effectLst>
              </a:rPr>
              <a:t>Composite Image</a:t>
            </a:r>
          </a:p>
          <a:p>
            <a:pPr algn="ctr"/>
            <a:r>
              <a:rPr lang="en-US" sz="6000" b="1" cap="none" spc="0" dirty="0" smtClean="0">
                <a:ln w="28575">
                  <a:solidFill>
                    <a:srgbClr val="00B050"/>
                  </a:solidFill>
                  <a:prstDash val="solid"/>
                  <a:miter lim="800000"/>
                </a:ln>
                <a:noFill/>
                <a:effectLst>
                  <a:outerShdw blurRad="25500" dist="23000" dir="7020000" algn="tl">
                    <a:srgbClr val="000000">
                      <a:alpha val="50000"/>
                    </a:srgbClr>
                  </a:outerShdw>
                </a:effectLst>
              </a:rPr>
              <a:t>Assembly</a:t>
            </a:r>
            <a:endParaRPr lang="en-US" sz="6000" b="1" cap="none" spc="0" dirty="0">
              <a:ln w="28575">
                <a:solidFill>
                  <a:srgbClr val="00B050"/>
                </a:solidFill>
                <a:prstDash val="solid"/>
                <a:miter lim="800000"/>
              </a:ln>
              <a:noFill/>
              <a:effectLst>
                <a:outerShdw blurRad="25500" dist="23000" dir="7020000" algn="tl">
                  <a:srgbClr val="000000">
                    <a:alpha val="50000"/>
                  </a:srgbClr>
                </a:outerShdw>
              </a:effectLst>
            </a:endParaRPr>
          </a:p>
        </p:txBody>
      </p:sp>
      <p:sp>
        <p:nvSpPr>
          <p:cNvPr id="6" name="Slide Number Placeholder 3"/>
          <p:cNvSpPr>
            <a:spLocks noGrp="1"/>
          </p:cNvSpPr>
          <p:nvPr>
            <p:ph type="sldNum" sz="quarter" idx="10"/>
          </p:nvPr>
        </p:nvSpPr>
        <p:spPr>
          <a:xfrm>
            <a:off x="334963" y="6524625"/>
            <a:ext cx="3135312" cy="142875"/>
          </a:xfrm>
        </p:spPr>
        <p:txBody>
          <a:bodyPr/>
          <a:lstStyle/>
          <a:p>
            <a:fld id="{28A5D872-10B8-4F3A-B1B4-294ACDB0ABBD}" type="slidenum">
              <a:rPr lang="en-US" smtClean="0">
                <a:latin typeface="Arial" charset="0"/>
              </a:rPr>
              <a:pPr/>
              <a:t>30</a:t>
            </a:fld>
            <a:r>
              <a:rPr lang="en-US" dirty="0" smtClean="0">
                <a:latin typeface="Arial" charset="0"/>
              </a:rPr>
              <a:t> / T. A. Devi / ID RD CDS HF /  Jan-2013   © Continental Automotive Singapore</a:t>
            </a:r>
          </a:p>
        </p:txBody>
      </p:sp>
      <p:pic>
        <p:nvPicPr>
          <p:cNvPr id="30724" name="Picture 4" descr="C:\Documents and Settings\uidu3565\Local Settings\Temporary Internet Files\Content.IE5\7IJVNK6Y\MC900383370[1].wmf"/>
          <p:cNvPicPr>
            <a:picLocks noChangeAspect="1" noChangeArrowheads="1"/>
          </p:cNvPicPr>
          <p:nvPr/>
        </p:nvPicPr>
        <p:blipFill>
          <a:blip r:embed="rId3" cstate="print"/>
          <a:srcRect/>
          <a:stretch>
            <a:fillRect/>
          </a:stretch>
        </p:blipFill>
        <p:spPr bwMode="auto">
          <a:xfrm>
            <a:off x="3692860" y="1358770"/>
            <a:ext cx="2610290" cy="2531895"/>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liennummernplatzhalter 3"/>
          <p:cNvSpPr txBox="1">
            <a:spLocks noGrp="1"/>
          </p:cNvSpPr>
          <p:nvPr/>
        </p:nvSpPr>
        <p:spPr bwMode="auto">
          <a:xfrm>
            <a:off x="334963" y="6524625"/>
            <a:ext cx="4217987" cy="142875"/>
          </a:xfrm>
          <a:prstGeom prst="rect">
            <a:avLst/>
          </a:prstGeom>
          <a:noFill/>
          <a:ln w="9525">
            <a:noFill/>
            <a:miter lim="800000"/>
            <a:headEnd/>
            <a:tailEnd/>
          </a:ln>
        </p:spPr>
        <p:txBody>
          <a:bodyPr lIns="0" tIns="0" rIns="0" bIns="0" anchor="b"/>
          <a:lstStyle/>
          <a:p>
            <a:pPr algn="l">
              <a:lnSpc>
                <a:spcPts val="550"/>
              </a:lnSpc>
            </a:pPr>
            <a:fld id="{E21A9714-B210-4397-8EE3-DF5AD2AA4F84}" type="slidenum">
              <a:rPr lang="de-DE" sz="600"/>
              <a:pPr algn="l">
                <a:lnSpc>
                  <a:spcPts val="550"/>
                </a:lnSpc>
              </a:pPr>
              <a:t>31</a:t>
            </a:fld>
            <a:r>
              <a:rPr lang="de-DE" sz="600"/>
              <a:t> / R. Bermejo /  13.07.2010   © Continental Automotive GmbH</a:t>
            </a:r>
          </a:p>
        </p:txBody>
      </p:sp>
      <p:sp>
        <p:nvSpPr>
          <p:cNvPr id="462878" name="Rectangle 30"/>
          <p:cNvSpPr>
            <a:spLocks noChangeArrowheads="1"/>
          </p:cNvSpPr>
          <p:nvPr/>
        </p:nvSpPr>
        <p:spPr bwMode="auto">
          <a:xfrm>
            <a:off x="354013" y="982663"/>
            <a:ext cx="9131300" cy="4967287"/>
          </a:xfrm>
          <a:prstGeom prst="rect">
            <a:avLst/>
          </a:prstGeom>
          <a:gradFill rotWithShape="1">
            <a:gsLst>
              <a:gs pos="0">
                <a:schemeClr val="accent1">
                  <a:gamma/>
                  <a:tint val="14118"/>
                  <a:invGamma/>
                </a:schemeClr>
              </a:gs>
              <a:gs pos="100000">
                <a:schemeClr val="accent1"/>
              </a:gs>
            </a:gsLst>
            <a:lin ang="5400000" scaled="1"/>
          </a:gradFill>
          <a:ln w="9525" algn="ctr">
            <a:solidFill>
              <a:schemeClr val="accent2"/>
            </a:solidFill>
            <a:miter lim="800000"/>
            <a:headEnd/>
            <a:tailEnd/>
          </a:ln>
          <a:effectLst/>
        </p:spPr>
        <p:txBody>
          <a:bodyPr lIns="83969" tIns="41985" rIns="83969" bIns="41985">
            <a:spAutoFit/>
          </a:bodyPr>
          <a:lstStyle/>
          <a:p>
            <a:pPr>
              <a:defRPr/>
            </a:pPr>
            <a:endParaRPr lang="en-US"/>
          </a:p>
        </p:txBody>
      </p:sp>
      <p:sp>
        <p:nvSpPr>
          <p:cNvPr id="37892" name="Rectangle 2"/>
          <p:cNvSpPr>
            <a:spLocks noGrp="1" noChangeArrowheads="1"/>
          </p:cNvSpPr>
          <p:nvPr>
            <p:ph type="title" idx="4294967295"/>
          </p:nvPr>
        </p:nvSpPr>
        <p:spPr/>
        <p:txBody>
          <a:bodyPr/>
          <a:lstStyle/>
          <a:p>
            <a:pPr eaLnBrk="1" hangingPunct="1"/>
            <a:r>
              <a:rPr lang="en-US" smtClean="0"/>
              <a:t>Artemmis Framework &amp; Tool Chain for Automotive Platforms</a:t>
            </a:r>
            <a:br>
              <a:rPr lang="en-US" smtClean="0"/>
            </a:br>
            <a:r>
              <a:rPr lang="en-US" smtClean="0"/>
              <a:t>CIA - </a:t>
            </a:r>
            <a:r>
              <a:rPr lang="de-DE" smtClean="0"/>
              <a:t>Everything is about windows!</a:t>
            </a:r>
            <a:endParaRPr lang="en-US" smtClean="0"/>
          </a:p>
        </p:txBody>
      </p:sp>
      <p:sp>
        <p:nvSpPr>
          <p:cNvPr id="462852" name="AutoShape 4"/>
          <p:cNvSpPr>
            <a:spLocks noChangeArrowheads="1"/>
          </p:cNvSpPr>
          <p:nvPr/>
        </p:nvSpPr>
        <p:spPr bwMode="auto">
          <a:xfrm rot="16200000">
            <a:off x="5818187" y="3352801"/>
            <a:ext cx="1724025" cy="730250"/>
          </a:xfrm>
          <a:prstGeom prst="parallelogram">
            <a:avLst>
              <a:gd name="adj" fmla="val 49660"/>
            </a:avLst>
          </a:prstGeom>
          <a:gradFill rotWithShape="1">
            <a:gsLst>
              <a:gs pos="0">
                <a:schemeClr val="hlink">
                  <a:gamma/>
                  <a:shade val="46275"/>
                  <a:invGamma/>
                  <a:alpha val="52000"/>
                </a:schemeClr>
              </a:gs>
              <a:gs pos="50000">
                <a:schemeClr val="hlink">
                  <a:alpha val="52000"/>
                </a:schemeClr>
              </a:gs>
              <a:gs pos="100000">
                <a:schemeClr val="hlink">
                  <a:gamma/>
                  <a:shade val="46275"/>
                  <a:invGamma/>
                  <a:alpha val="52000"/>
                </a:schemeClr>
              </a:gs>
            </a:gsLst>
            <a:lin ang="27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462853" name="AutoShape 5"/>
          <p:cNvSpPr>
            <a:spLocks noChangeArrowheads="1"/>
          </p:cNvSpPr>
          <p:nvPr/>
        </p:nvSpPr>
        <p:spPr bwMode="auto">
          <a:xfrm rot="16200000">
            <a:off x="4934744" y="2858294"/>
            <a:ext cx="623887"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462854" name="AutoShape 6"/>
          <p:cNvSpPr>
            <a:spLocks noChangeArrowheads="1"/>
          </p:cNvSpPr>
          <p:nvPr/>
        </p:nvSpPr>
        <p:spPr bwMode="auto">
          <a:xfrm rot="16200000">
            <a:off x="4932363" y="4000500"/>
            <a:ext cx="623887" cy="436563"/>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462855" name="AutoShape 7"/>
          <p:cNvSpPr>
            <a:spLocks noChangeArrowheads="1"/>
          </p:cNvSpPr>
          <p:nvPr/>
        </p:nvSpPr>
        <p:spPr bwMode="auto">
          <a:xfrm rot="16200000">
            <a:off x="4133850" y="2478088"/>
            <a:ext cx="625475"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462856" name="AutoShape 8"/>
          <p:cNvSpPr>
            <a:spLocks noChangeArrowheads="1"/>
          </p:cNvSpPr>
          <p:nvPr/>
        </p:nvSpPr>
        <p:spPr bwMode="auto">
          <a:xfrm rot="16200000">
            <a:off x="4127500" y="3046413"/>
            <a:ext cx="625475"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462857" name="AutoShape 9"/>
          <p:cNvSpPr>
            <a:spLocks noChangeArrowheads="1"/>
          </p:cNvSpPr>
          <p:nvPr/>
        </p:nvSpPr>
        <p:spPr bwMode="auto">
          <a:xfrm rot="16200000">
            <a:off x="3236913" y="2601913"/>
            <a:ext cx="625475"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462858" name="AutoShape 10"/>
          <p:cNvSpPr>
            <a:spLocks noChangeArrowheads="1"/>
          </p:cNvSpPr>
          <p:nvPr/>
        </p:nvSpPr>
        <p:spPr bwMode="auto">
          <a:xfrm rot="16200000">
            <a:off x="3227388" y="3130550"/>
            <a:ext cx="625475"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37900" name="Line 11"/>
          <p:cNvSpPr>
            <a:spLocks noChangeShapeType="1"/>
          </p:cNvSpPr>
          <p:nvPr/>
        </p:nvSpPr>
        <p:spPr bwMode="auto">
          <a:xfrm>
            <a:off x="3810000" y="2884488"/>
            <a:ext cx="344488" cy="239712"/>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37901" name="Line 12"/>
          <p:cNvSpPr>
            <a:spLocks noChangeShapeType="1"/>
          </p:cNvSpPr>
          <p:nvPr/>
        </p:nvSpPr>
        <p:spPr bwMode="auto">
          <a:xfrm flipV="1">
            <a:off x="3821113" y="3249613"/>
            <a:ext cx="334962" cy="203200"/>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37902" name="Line 13"/>
          <p:cNvSpPr>
            <a:spLocks noChangeShapeType="1"/>
          </p:cNvSpPr>
          <p:nvPr/>
        </p:nvSpPr>
        <p:spPr bwMode="auto">
          <a:xfrm>
            <a:off x="4697413" y="2767013"/>
            <a:ext cx="295275" cy="203200"/>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37903" name="Line 14"/>
          <p:cNvSpPr>
            <a:spLocks noChangeShapeType="1"/>
          </p:cNvSpPr>
          <p:nvPr/>
        </p:nvSpPr>
        <p:spPr bwMode="auto">
          <a:xfrm flipV="1">
            <a:off x="4718050" y="3086100"/>
            <a:ext cx="265113" cy="269875"/>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462863" name="AutoShape 15"/>
          <p:cNvSpPr>
            <a:spLocks noChangeArrowheads="1"/>
          </p:cNvSpPr>
          <p:nvPr/>
        </p:nvSpPr>
        <p:spPr bwMode="auto">
          <a:xfrm rot="16200000">
            <a:off x="4122738" y="3757613"/>
            <a:ext cx="625475"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462864" name="AutoShape 16"/>
          <p:cNvSpPr>
            <a:spLocks noChangeArrowheads="1"/>
          </p:cNvSpPr>
          <p:nvPr/>
        </p:nvSpPr>
        <p:spPr bwMode="auto">
          <a:xfrm rot="16200000">
            <a:off x="4124325" y="4318000"/>
            <a:ext cx="625475"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462865" name="AutoShape 17"/>
          <p:cNvSpPr>
            <a:spLocks noChangeArrowheads="1"/>
          </p:cNvSpPr>
          <p:nvPr/>
        </p:nvSpPr>
        <p:spPr bwMode="auto">
          <a:xfrm rot="16200000">
            <a:off x="2349500" y="2449513"/>
            <a:ext cx="625475"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462866" name="AutoShape 18"/>
          <p:cNvSpPr>
            <a:spLocks noChangeArrowheads="1"/>
          </p:cNvSpPr>
          <p:nvPr/>
        </p:nvSpPr>
        <p:spPr bwMode="auto">
          <a:xfrm rot="16200000">
            <a:off x="2338388" y="2967038"/>
            <a:ext cx="625475"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37908" name="Line 19"/>
          <p:cNvSpPr>
            <a:spLocks noChangeShapeType="1"/>
          </p:cNvSpPr>
          <p:nvPr/>
        </p:nvSpPr>
        <p:spPr bwMode="auto">
          <a:xfrm>
            <a:off x="2922588" y="2892425"/>
            <a:ext cx="342900" cy="241300"/>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37909" name="Line 20"/>
          <p:cNvSpPr>
            <a:spLocks noChangeShapeType="1"/>
          </p:cNvSpPr>
          <p:nvPr/>
        </p:nvSpPr>
        <p:spPr bwMode="auto">
          <a:xfrm flipV="1">
            <a:off x="2932113" y="3259138"/>
            <a:ext cx="334962" cy="0"/>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462869" name="AutoShape 21"/>
          <p:cNvSpPr>
            <a:spLocks noChangeArrowheads="1"/>
          </p:cNvSpPr>
          <p:nvPr/>
        </p:nvSpPr>
        <p:spPr bwMode="auto">
          <a:xfrm rot="16200000">
            <a:off x="2336800" y="3482975"/>
            <a:ext cx="625475"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37911" name="Line 22"/>
          <p:cNvSpPr>
            <a:spLocks noChangeShapeType="1"/>
          </p:cNvSpPr>
          <p:nvPr/>
        </p:nvSpPr>
        <p:spPr bwMode="auto">
          <a:xfrm flipV="1">
            <a:off x="2886075" y="3375025"/>
            <a:ext cx="393700" cy="406400"/>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37912" name="Line 23"/>
          <p:cNvSpPr>
            <a:spLocks noChangeShapeType="1"/>
          </p:cNvSpPr>
          <p:nvPr/>
        </p:nvSpPr>
        <p:spPr bwMode="auto">
          <a:xfrm>
            <a:off x="4697413" y="4032250"/>
            <a:ext cx="246062" cy="133350"/>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37913" name="Line 24"/>
          <p:cNvSpPr>
            <a:spLocks noChangeShapeType="1"/>
          </p:cNvSpPr>
          <p:nvPr/>
        </p:nvSpPr>
        <p:spPr bwMode="auto">
          <a:xfrm flipV="1">
            <a:off x="4697413" y="4224338"/>
            <a:ext cx="276225" cy="385762"/>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37914" name="Line 25"/>
          <p:cNvSpPr>
            <a:spLocks noChangeShapeType="1"/>
          </p:cNvSpPr>
          <p:nvPr/>
        </p:nvSpPr>
        <p:spPr bwMode="auto">
          <a:xfrm>
            <a:off x="5495925" y="3163888"/>
            <a:ext cx="501650" cy="114300"/>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37915" name="Line 26"/>
          <p:cNvSpPr>
            <a:spLocks noChangeShapeType="1"/>
          </p:cNvSpPr>
          <p:nvPr/>
        </p:nvSpPr>
        <p:spPr bwMode="auto">
          <a:xfrm flipV="1">
            <a:off x="5535613" y="4002088"/>
            <a:ext cx="461962" cy="309562"/>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462875" name="AutoShape 27"/>
          <p:cNvSpPr>
            <a:spLocks noChangeArrowheads="1"/>
          </p:cNvSpPr>
          <p:nvPr/>
        </p:nvSpPr>
        <p:spPr bwMode="auto">
          <a:xfrm rot="16200000">
            <a:off x="4936332" y="3413919"/>
            <a:ext cx="623887" cy="434975"/>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37917" name="Line 28"/>
          <p:cNvSpPr>
            <a:spLocks noChangeShapeType="1"/>
          </p:cNvSpPr>
          <p:nvPr/>
        </p:nvSpPr>
        <p:spPr bwMode="auto">
          <a:xfrm>
            <a:off x="5505450" y="3713163"/>
            <a:ext cx="454025" cy="0"/>
          </a:xfrm>
          <a:prstGeom prst="line">
            <a:avLst/>
          </a:prstGeom>
          <a:noFill/>
          <a:ln w="9525">
            <a:solidFill>
              <a:schemeClr val="tx2"/>
            </a:solidFill>
            <a:round/>
            <a:headEnd/>
            <a:tailEnd/>
          </a:ln>
        </p:spPr>
        <p:txBody>
          <a:bodyPr wrap="none" lIns="83969" tIns="41985" rIns="83969" bIns="41985" anchor="ctr"/>
          <a:lstStyle/>
          <a:p>
            <a:endParaRPr lang="en-US"/>
          </a:p>
        </p:txBody>
      </p:sp>
      <p:sp>
        <p:nvSpPr>
          <p:cNvPr id="462877" name="AutoShape 29"/>
          <p:cNvSpPr>
            <a:spLocks noChangeArrowheads="1"/>
          </p:cNvSpPr>
          <p:nvPr/>
        </p:nvSpPr>
        <p:spPr bwMode="auto">
          <a:xfrm rot="16200000">
            <a:off x="5613400" y="3333751"/>
            <a:ext cx="1724025" cy="730250"/>
          </a:xfrm>
          <a:prstGeom prst="parallelogram">
            <a:avLst>
              <a:gd name="adj" fmla="val 49660"/>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lIns="83969" tIns="41985" rIns="83969" bIns="41985" anchor="ctr"/>
          <a:lstStyle/>
          <a:p>
            <a:pPr>
              <a:defRPr/>
            </a:pPr>
            <a:endParaRPr lang="en-US"/>
          </a:p>
        </p:txBody>
      </p:sp>
      <p:sp>
        <p:nvSpPr>
          <p:cNvPr id="37919" name="Text Box 31"/>
          <p:cNvSpPr txBox="1">
            <a:spLocks noChangeArrowheads="1"/>
          </p:cNvSpPr>
          <p:nvPr/>
        </p:nvSpPr>
        <p:spPr bwMode="auto">
          <a:xfrm>
            <a:off x="6053138" y="1773238"/>
            <a:ext cx="1362075" cy="361950"/>
          </a:xfrm>
          <a:prstGeom prst="rect">
            <a:avLst/>
          </a:prstGeom>
          <a:solidFill>
            <a:schemeClr val="bg1"/>
          </a:solidFill>
          <a:ln w="9525" algn="ctr">
            <a:solidFill>
              <a:schemeClr val="tx2"/>
            </a:solidFill>
            <a:miter lim="800000"/>
            <a:headEnd/>
            <a:tailEnd/>
          </a:ln>
        </p:spPr>
        <p:txBody>
          <a:bodyPr wrap="none" lIns="83969" tIns="41985" rIns="83969" bIns="41985">
            <a:spAutoFit/>
          </a:bodyPr>
          <a:lstStyle/>
          <a:p>
            <a:pPr algn="l"/>
            <a:r>
              <a:rPr lang="en-GB" sz="900" b="1"/>
              <a:t>Window</a:t>
            </a:r>
          </a:p>
          <a:p>
            <a:pPr algn="l">
              <a:buFontTx/>
              <a:buChar char="-"/>
            </a:pPr>
            <a:r>
              <a:rPr lang="en-GB" sz="900"/>
              <a:t> as a window manager</a:t>
            </a:r>
          </a:p>
        </p:txBody>
      </p:sp>
      <p:sp>
        <p:nvSpPr>
          <p:cNvPr id="37920" name="Line 32"/>
          <p:cNvSpPr>
            <a:spLocks noChangeShapeType="1"/>
          </p:cNvSpPr>
          <p:nvPr/>
        </p:nvSpPr>
        <p:spPr bwMode="auto">
          <a:xfrm flipH="1">
            <a:off x="6215063" y="2160588"/>
            <a:ext cx="552450" cy="606425"/>
          </a:xfrm>
          <a:prstGeom prst="line">
            <a:avLst/>
          </a:prstGeom>
          <a:noFill/>
          <a:ln w="9525">
            <a:solidFill>
              <a:schemeClr val="bg2"/>
            </a:solidFill>
            <a:round/>
            <a:headEnd/>
            <a:tailEnd type="triangle" w="med" len="med"/>
          </a:ln>
        </p:spPr>
        <p:txBody>
          <a:bodyPr wrap="none" lIns="83969" tIns="41985" rIns="83969" bIns="41985" anchor="ctr"/>
          <a:lstStyle/>
          <a:p>
            <a:endParaRPr lang="en-US"/>
          </a:p>
        </p:txBody>
      </p:sp>
      <p:sp>
        <p:nvSpPr>
          <p:cNvPr id="37921" name="Text Box 33"/>
          <p:cNvSpPr txBox="1">
            <a:spLocks noChangeArrowheads="1"/>
          </p:cNvSpPr>
          <p:nvPr/>
        </p:nvSpPr>
        <p:spPr bwMode="auto">
          <a:xfrm>
            <a:off x="3679825" y="1235075"/>
            <a:ext cx="874713" cy="361950"/>
          </a:xfrm>
          <a:prstGeom prst="rect">
            <a:avLst/>
          </a:prstGeom>
          <a:solidFill>
            <a:schemeClr val="bg1"/>
          </a:solidFill>
          <a:ln w="9525" algn="ctr">
            <a:solidFill>
              <a:schemeClr val="tx2"/>
            </a:solidFill>
            <a:miter lim="800000"/>
            <a:headEnd/>
            <a:tailEnd/>
          </a:ln>
        </p:spPr>
        <p:txBody>
          <a:bodyPr wrap="none" lIns="83969" tIns="41985" rIns="83969" bIns="41985">
            <a:spAutoFit/>
          </a:bodyPr>
          <a:lstStyle/>
          <a:p>
            <a:pPr algn="l"/>
            <a:r>
              <a:rPr lang="en-GB" sz="900" b="1"/>
              <a:t>Window</a:t>
            </a:r>
          </a:p>
          <a:p>
            <a:pPr algn="l">
              <a:buFontTx/>
              <a:buChar char="-"/>
            </a:pPr>
            <a:r>
              <a:rPr lang="en-GB" sz="900"/>
              <a:t> as a window</a:t>
            </a:r>
          </a:p>
        </p:txBody>
      </p:sp>
      <p:sp>
        <p:nvSpPr>
          <p:cNvPr id="37922" name="Line 34"/>
          <p:cNvSpPr>
            <a:spLocks noChangeShapeType="1"/>
          </p:cNvSpPr>
          <p:nvPr/>
        </p:nvSpPr>
        <p:spPr bwMode="auto">
          <a:xfrm flipH="1">
            <a:off x="2738438" y="1619250"/>
            <a:ext cx="1063625" cy="754063"/>
          </a:xfrm>
          <a:prstGeom prst="line">
            <a:avLst/>
          </a:prstGeom>
          <a:noFill/>
          <a:ln w="9525">
            <a:solidFill>
              <a:schemeClr val="bg2"/>
            </a:solidFill>
            <a:round/>
            <a:headEnd/>
            <a:tailEnd type="triangle" w="med" len="med"/>
          </a:ln>
        </p:spPr>
        <p:txBody>
          <a:bodyPr wrap="none" lIns="83969" tIns="41985" rIns="83969" bIns="41985" anchor="ctr"/>
          <a:lstStyle/>
          <a:p>
            <a:endParaRPr lang="en-US"/>
          </a:p>
        </p:txBody>
      </p:sp>
      <p:sp>
        <p:nvSpPr>
          <p:cNvPr id="37923" name="Line 35"/>
          <p:cNvSpPr>
            <a:spLocks noChangeShapeType="1"/>
          </p:cNvSpPr>
          <p:nvPr/>
        </p:nvSpPr>
        <p:spPr bwMode="auto">
          <a:xfrm flipH="1">
            <a:off x="3584575" y="1611313"/>
            <a:ext cx="365125" cy="838200"/>
          </a:xfrm>
          <a:prstGeom prst="line">
            <a:avLst/>
          </a:prstGeom>
          <a:noFill/>
          <a:ln w="9525">
            <a:solidFill>
              <a:schemeClr val="bg2"/>
            </a:solidFill>
            <a:round/>
            <a:headEnd/>
            <a:tailEnd type="triangle" w="med" len="med"/>
          </a:ln>
        </p:spPr>
        <p:txBody>
          <a:bodyPr wrap="none" lIns="83969" tIns="41985" rIns="83969" bIns="41985" anchor="ctr"/>
          <a:lstStyle/>
          <a:p>
            <a:endParaRPr lang="en-US"/>
          </a:p>
        </p:txBody>
      </p:sp>
      <p:sp>
        <p:nvSpPr>
          <p:cNvPr id="37924" name="Line 36"/>
          <p:cNvSpPr>
            <a:spLocks noChangeShapeType="1"/>
          </p:cNvSpPr>
          <p:nvPr/>
        </p:nvSpPr>
        <p:spPr bwMode="auto">
          <a:xfrm>
            <a:off x="4205288" y="1619250"/>
            <a:ext cx="217487" cy="773113"/>
          </a:xfrm>
          <a:prstGeom prst="line">
            <a:avLst/>
          </a:prstGeom>
          <a:noFill/>
          <a:ln w="9525">
            <a:solidFill>
              <a:schemeClr val="bg2"/>
            </a:solidFill>
            <a:round/>
            <a:headEnd/>
            <a:tailEnd type="triangle" w="med" len="med"/>
          </a:ln>
        </p:spPr>
        <p:txBody>
          <a:bodyPr wrap="none" lIns="83969" tIns="41985" rIns="83969" bIns="41985" anchor="ctr"/>
          <a:lstStyle/>
          <a:p>
            <a:endParaRPr lang="en-US"/>
          </a:p>
        </p:txBody>
      </p:sp>
      <p:sp>
        <p:nvSpPr>
          <p:cNvPr id="37925" name="Line 37"/>
          <p:cNvSpPr>
            <a:spLocks noChangeShapeType="1"/>
          </p:cNvSpPr>
          <p:nvPr/>
        </p:nvSpPr>
        <p:spPr bwMode="auto">
          <a:xfrm>
            <a:off x="4443413" y="1619250"/>
            <a:ext cx="785812" cy="1128713"/>
          </a:xfrm>
          <a:prstGeom prst="line">
            <a:avLst/>
          </a:prstGeom>
          <a:noFill/>
          <a:ln w="9525">
            <a:solidFill>
              <a:schemeClr val="bg2"/>
            </a:solidFill>
            <a:round/>
            <a:headEnd/>
            <a:tailEnd type="triangle" w="med" len="med"/>
          </a:ln>
        </p:spPr>
        <p:txBody>
          <a:bodyPr wrap="none" lIns="83969" tIns="41985" rIns="83969" bIns="41985" anchor="ctr"/>
          <a:lstStyle/>
          <a:p>
            <a:endParaRPr lang="en-US"/>
          </a:p>
        </p:txBody>
      </p:sp>
      <p:sp>
        <p:nvSpPr>
          <p:cNvPr id="37926" name="Text Box 38"/>
          <p:cNvSpPr txBox="1">
            <a:spLocks noChangeArrowheads="1"/>
          </p:cNvSpPr>
          <p:nvPr/>
        </p:nvSpPr>
        <p:spPr bwMode="auto">
          <a:xfrm>
            <a:off x="7007225" y="2571750"/>
            <a:ext cx="649288" cy="230188"/>
          </a:xfrm>
          <a:prstGeom prst="rect">
            <a:avLst/>
          </a:prstGeom>
          <a:solidFill>
            <a:schemeClr val="bg1"/>
          </a:solidFill>
          <a:ln w="9525" algn="ctr">
            <a:solidFill>
              <a:schemeClr val="tx2"/>
            </a:solidFill>
            <a:miter lim="800000"/>
            <a:headEnd/>
            <a:tailEnd/>
          </a:ln>
        </p:spPr>
        <p:txBody>
          <a:bodyPr lIns="83969" tIns="41985" rIns="83969" bIns="41985">
            <a:spAutoFit/>
          </a:bodyPr>
          <a:lstStyle/>
          <a:p>
            <a:r>
              <a:rPr lang="en-GB" sz="900" b="1"/>
              <a:t>Surface</a:t>
            </a:r>
            <a:endParaRPr lang="en-GB" sz="900"/>
          </a:p>
        </p:txBody>
      </p:sp>
      <p:sp>
        <p:nvSpPr>
          <p:cNvPr id="37927" name="Line 39"/>
          <p:cNvSpPr>
            <a:spLocks noChangeShapeType="1"/>
          </p:cNvSpPr>
          <p:nvPr/>
        </p:nvSpPr>
        <p:spPr bwMode="auto">
          <a:xfrm flipH="1">
            <a:off x="6983413" y="2816225"/>
            <a:ext cx="227012" cy="260350"/>
          </a:xfrm>
          <a:prstGeom prst="line">
            <a:avLst/>
          </a:prstGeom>
          <a:noFill/>
          <a:ln w="9525">
            <a:solidFill>
              <a:schemeClr val="bg2"/>
            </a:solidFill>
            <a:round/>
            <a:headEnd/>
            <a:tailEnd type="triangle" w="med" len="med"/>
          </a:ln>
        </p:spPr>
        <p:txBody>
          <a:bodyPr wrap="none" lIns="83969" tIns="41985" rIns="83969" bIns="41985" anchor="ctr"/>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custDataLst>
              <p:tags r:id="rId1"/>
            </p:custDataLst>
          </p:nvPr>
        </p:nvSpPr>
        <p:spPr bwMode="auto">
          <a:xfrm>
            <a:off x="509588" y="1169988"/>
            <a:ext cx="4532312" cy="407987"/>
          </a:xfrm>
          <a:prstGeom prst="rect">
            <a:avLst/>
          </a:prstGeom>
          <a:gradFill rotWithShape="1">
            <a:gsLst>
              <a:gs pos="0">
                <a:schemeClr val="hlink"/>
              </a:gs>
              <a:gs pos="50000">
                <a:srgbClr val="FFCB7C"/>
              </a:gs>
              <a:gs pos="100000">
                <a:schemeClr val="hlink"/>
              </a:gs>
            </a:gsLst>
            <a:lin ang="0" scaled="1"/>
          </a:gradFill>
          <a:ln w="9525" algn="ctr">
            <a:solidFill>
              <a:schemeClr val="hlink"/>
            </a:solidFill>
            <a:miter lim="800000"/>
            <a:headEnd/>
            <a:tailEnd/>
          </a:ln>
          <a:effectLst/>
        </p:spPr>
        <p:txBody>
          <a:bodyPr lIns="0" tIns="0" rIns="0" bIns="0" anchor="ctr" anchorCtr="1"/>
          <a:lstStyle/>
          <a:p>
            <a:pPr>
              <a:spcBef>
                <a:spcPct val="5000"/>
              </a:spcBef>
              <a:spcAft>
                <a:spcPct val="5000"/>
              </a:spcAft>
              <a:buClr>
                <a:srgbClr val="E19900"/>
              </a:buClr>
              <a:buFont typeface="Arial" pitchFamily="34" charset="0"/>
              <a:buNone/>
              <a:tabLst>
                <a:tab pos="746125" algn="l"/>
              </a:tabLst>
              <a:defRPr/>
            </a:pPr>
            <a:r>
              <a:rPr lang="en-US" b="1">
                <a:latin typeface="Arial" pitchFamily="34" charset="0"/>
              </a:rPr>
              <a:t>Managing Complexity in HMI</a:t>
            </a:r>
            <a:endParaRPr lang="de-DE" b="1">
              <a:latin typeface="Arial" pitchFamily="34" charset="0"/>
            </a:endParaRPr>
          </a:p>
        </p:txBody>
      </p:sp>
      <p:sp>
        <p:nvSpPr>
          <p:cNvPr id="28675" name="Rectangle 3"/>
          <p:cNvSpPr>
            <a:spLocks noGrp="1" noChangeArrowheads="1"/>
          </p:cNvSpPr>
          <p:nvPr>
            <p:ph type="title"/>
          </p:nvPr>
        </p:nvSpPr>
        <p:spPr/>
        <p:txBody>
          <a:bodyPr/>
          <a:lstStyle/>
          <a:p>
            <a:r>
              <a:rPr lang="en-US" dirty="0" err="1" smtClean="0"/>
              <a:t>Artemmis</a:t>
            </a:r>
            <a:r>
              <a:rPr lang="en-US" dirty="0" smtClean="0"/>
              <a:t> Framework &amp; Tool Chain for Automotive Platforms </a:t>
            </a:r>
            <a:br>
              <a:rPr lang="en-US" dirty="0" smtClean="0"/>
            </a:br>
            <a:r>
              <a:rPr lang="en-US" dirty="0" smtClean="0"/>
              <a:t>Compositing Image Assembly (CIA) Work Model</a:t>
            </a:r>
          </a:p>
        </p:txBody>
      </p:sp>
      <p:sp>
        <p:nvSpPr>
          <p:cNvPr id="28676" name="Rectangle 4"/>
          <p:cNvSpPr>
            <a:spLocks noGrp="1" noChangeArrowheads="1"/>
          </p:cNvSpPr>
          <p:nvPr>
            <p:ph type="body" sz="half" idx="1"/>
          </p:nvPr>
        </p:nvSpPr>
        <p:spPr>
          <a:xfrm>
            <a:off x="488950" y="1712913"/>
            <a:ext cx="4548188" cy="3876675"/>
          </a:xfrm>
        </p:spPr>
        <p:txBody>
          <a:bodyPr/>
          <a:lstStyle/>
          <a:p>
            <a:pPr marL="261938" indent="-261938" defTabSz="996950"/>
            <a:r>
              <a:rPr lang="en-US" sz="1300" b="1" dirty="0" smtClean="0"/>
              <a:t>Model driven HMI allow the definition of complex Widget trees.</a:t>
            </a:r>
          </a:p>
          <a:p>
            <a:pPr marL="261938" indent="-261938" defTabSz="996950"/>
            <a:r>
              <a:rPr lang="en-US" sz="1300" b="1" dirty="0" smtClean="0"/>
              <a:t>The widget tree itself and therefore the model description is however incomplete!</a:t>
            </a:r>
          </a:p>
          <a:p>
            <a:pPr marL="261938" indent="-261938" defTabSz="996950"/>
            <a:r>
              <a:rPr lang="en-US" sz="1300" b="1" dirty="0" smtClean="0"/>
              <a:t>The way of how to compose the display contents from different parts of the model is missing.</a:t>
            </a:r>
          </a:p>
          <a:p>
            <a:pPr marL="261938" indent="-261938" defTabSz="996950"/>
            <a:r>
              <a:rPr lang="en-US" sz="1300" b="1" dirty="0" smtClean="0"/>
              <a:t>In order to manage the complexity, it is necessary to describe the display composition independently from the HMI model.</a:t>
            </a:r>
          </a:p>
          <a:p>
            <a:pPr marL="261938" indent="-261938" defTabSz="996950"/>
            <a:r>
              <a:rPr lang="en-US" sz="1300" b="1" dirty="0" smtClean="0"/>
              <a:t>This display composition description can be seen as scene management.</a:t>
            </a:r>
          </a:p>
          <a:p>
            <a:pPr marL="261938" indent="-261938" defTabSz="996950"/>
            <a:r>
              <a:rPr lang="en-US" sz="1300" b="1" dirty="0" smtClean="0"/>
              <a:t>CIA allows the decomposition of the HMI application according to the scene management and graphic architecture of the Hardware</a:t>
            </a:r>
            <a:r>
              <a:rPr lang="en-US" sz="1300" dirty="0" smtClean="0"/>
              <a:t>.</a:t>
            </a:r>
          </a:p>
          <a:p>
            <a:pPr marL="261938" indent="-261938" defTabSz="996950"/>
            <a:r>
              <a:rPr lang="de-DE" sz="1300" b="1" dirty="0" err="1" smtClean="0"/>
              <a:t>Currently</a:t>
            </a:r>
            <a:r>
              <a:rPr lang="de-DE" sz="1300" b="1" dirty="0" smtClean="0"/>
              <a:t> </a:t>
            </a:r>
            <a:r>
              <a:rPr lang="de-DE" sz="1300" b="1" dirty="0" err="1" smtClean="0"/>
              <a:t>we</a:t>
            </a:r>
            <a:r>
              <a:rPr lang="de-DE" sz="1300" b="1" dirty="0" smtClean="0"/>
              <a:t> </a:t>
            </a:r>
            <a:r>
              <a:rPr lang="de-DE" sz="1300" b="1" dirty="0" err="1" smtClean="0"/>
              <a:t>have</a:t>
            </a:r>
            <a:r>
              <a:rPr lang="de-DE" sz="1300" b="1" dirty="0" smtClean="0"/>
              <a:t> a 1:1 </a:t>
            </a:r>
            <a:r>
              <a:rPr lang="de-DE" sz="1300" b="1" dirty="0" err="1" smtClean="0"/>
              <a:t>relation</a:t>
            </a:r>
            <a:r>
              <a:rPr lang="de-DE" sz="1300" b="1" dirty="0" smtClean="0"/>
              <a:t> </a:t>
            </a:r>
            <a:r>
              <a:rPr lang="de-DE" sz="1300" b="1" dirty="0" err="1" smtClean="0"/>
              <a:t>Widget</a:t>
            </a:r>
            <a:r>
              <a:rPr lang="de-DE" sz="1300" b="1" dirty="0" smtClean="0"/>
              <a:t> </a:t>
            </a:r>
            <a:r>
              <a:rPr lang="de-DE" sz="1300" b="1" dirty="0" err="1" smtClean="0"/>
              <a:t>to</a:t>
            </a:r>
            <a:r>
              <a:rPr lang="de-DE" sz="1300" b="1" dirty="0" smtClean="0"/>
              <a:t> </a:t>
            </a:r>
            <a:r>
              <a:rPr lang="de-DE" sz="1300" b="1" dirty="0" err="1" smtClean="0"/>
              <a:t>Window</a:t>
            </a:r>
            <a:endParaRPr lang="en-US" sz="1300" b="1" dirty="0" smtClean="0"/>
          </a:p>
        </p:txBody>
      </p:sp>
      <p:sp>
        <p:nvSpPr>
          <p:cNvPr id="64517" name="AutoShape 5"/>
          <p:cNvSpPr>
            <a:spLocks noChangeArrowheads="1"/>
          </p:cNvSpPr>
          <p:nvPr/>
        </p:nvSpPr>
        <p:spPr bwMode="auto">
          <a:xfrm>
            <a:off x="5349875" y="1146175"/>
            <a:ext cx="2401888" cy="4535488"/>
          </a:xfrm>
          <a:prstGeom prst="roundRect">
            <a:avLst>
              <a:gd name="adj" fmla="val 5792"/>
            </a:avLst>
          </a:prstGeom>
          <a:gradFill rotWithShape="1">
            <a:gsLst>
              <a:gs pos="0">
                <a:srgbClr val="33CCFF">
                  <a:alpha val="52000"/>
                </a:srgbClr>
              </a:gs>
              <a:gs pos="50000">
                <a:srgbClr val="33CCFF">
                  <a:gamma/>
                  <a:tint val="20392"/>
                  <a:invGamma/>
                  <a:alpha val="56000"/>
                </a:srgbClr>
              </a:gs>
              <a:gs pos="100000">
                <a:srgbClr val="33CCFF">
                  <a:alpha val="52000"/>
                </a:srgbClr>
              </a:gs>
            </a:gsLst>
            <a:lin ang="2700000" scaled="1"/>
          </a:gradFill>
          <a:ln w="9525" algn="ctr">
            <a:solidFill>
              <a:srgbClr val="0000FF"/>
            </a:solidFill>
            <a:round/>
            <a:headEnd/>
            <a:tailEnd/>
          </a:ln>
          <a:effectLst/>
        </p:spPr>
        <p:txBody>
          <a:bodyPr wrap="none" lIns="83969" tIns="41985" rIns="83969" bIns="41985"/>
          <a:lstStyle/>
          <a:p>
            <a:pPr defTabSz="915988">
              <a:defRPr/>
            </a:pPr>
            <a:r>
              <a:rPr lang="en-GB">
                <a:latin typeface="Arial" pitchFamily="34" charset="0"/>
              </a:rPr>
              <a:t>HMI Model</a:t>
            </a:r>
          </a:p>
          <a:p>
            <a:pPr defTabSz="915988">
              <a:defRPr/>
            </a:pPr>
            <a:r>
              <a:rPr lang="en-GB">
                <a:latin typeface="Arial" pitchFamily="34" charset="0"/>
              </a:rPr>
              <a:t>Widget Tree</a:t>
            </a:r>
          </a:p>
        </p:txBody>
      </p:sp>
      <p:sp>
        <p:nvSpPr>
          <p:cNvPr id="64518" name="AutoShape 6"/>
          <p:cNvSpPr>
            <a:spLocks noChangeArrowheads="1"/>
          </p:cNvSpPr>
          <p:nvPr/>
        </p:nvSpPr>
        <p:spPr bwMode="auto">
          <a:xfrm rot="16200000">
            <a:off x="8116887" y="2928938"/>
            <a:ext cx="1724025" cy="730250"/>
          </a:xfrm>
          <a:prstGeom prst="parallelogram">
            <a:avLst>
              <a:gd name="adj" fmla="val 48638"/>
            </a:avLst>
          </a:prstGeom>
          <a:gradFill rotWithShape="1">
            <a:gsLst>
              <a:gs pos="0">
                <a:schemeClr val="hlink">
                  <a:gamma/>
                  <a:shade val="46275"/>
                  <a:invGamma/>
                  <a:alpha val="52000"/>
                </a:schemeClr>
              </a:gs>
              <a:gs pos="50000">
                <a:schemeClr val="hlink">
                  <a:alpha val="52000"/>
                </a:schemeClr>
              </a:gs>
              <a:gs pos="100000">
                <a:schemeClr val="hlink">
                  <a:gamma/>
                  <a:shade val="46275"/>
                  <a:invGamma/>
                  <a:alpha val="52000"/>
                </a:schemeClr>
              </a:gs>
            </a:gsLst>
            <a:lin ang="27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4519" name="AutoShape 7"/>
          <p:cNvSpPr>
            <a:spLocks noChangeArrowheads="1"/>
          </p:cNvSpPr>
          <p:nvPr/>
        </p:nvSpPr>
        <p:spPr bwMode="auto">
          <a:xfrm rot="16200000">
            <a:off x="8613775" y="2711450"/>
            <a:ext cx="625475" cy="434975"/>
          </a:xfrm>
          <a:prstGeom prst="parallelogram">
            <a:avLst>
              <a:gd name="adj" fmla="val 47706"/>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4520" name="AutoShape 8"/>
          <p:cNvSpPr>
            <a:spLocks noChangeArrowheads="1"/>
          </p:cNvSpPr>
          <p:nvPr/>
        </p:nvSpPr>
        <p:spPr bwMode="auto">
          <a:xfrm rot="16200000">
            <a:off x="8315325" y="2882900"/>
            <a:ext cx="625475" cy="434975"/>
          </a:xfrm>
          <a:prstGeom prst="parallelogram">
            <a:avLst>
              <a:gd name="adj" fmla="val 47706"/>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4521" name="AutoShape 9"/>
          <p:cNvSpPr>
            <a:spLocks noChangeArrowheads="1"/>
          </p:cNvSpPr>
          <p:nvPr/>
        </p:nvSpPr>
        <p:spPr bwMode="auto">
          <a:xfrm rot="16200000">
            <a:off x="8293100" y="2487613"/>
            <a:ext cx="625475" cy="434975"/>
          </a:xfrm>
          <a:prstGeom prst="parallelogram">
            <a:avLst>
              <a:gd name="adj" fmla="val 47706"/>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4522" name="AutoShape 10"/>
          <p:cNvSpPr>
            <a:spLocks noChangeArrowheads="1"/>
          </p:cNvSpPr>
          <p:nvPr/>
        </p:nvSpPr>
        <p:spPr bwMode="auto">
          <a:xfrm rot="16200000">
            <a:off x="8238332" y="3409156"/>
            <a:ext cx="1376362" cy="434975"/>
          </a:xfrm>
          <a:prstGeom prst="parallelogram">
            <a:avLst>
              <a:gd name="adj" fmla="val 47654"/>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4523" name="AutoShape 11"/>
          <p:cNvSpPr>
            <a:spLocks noChangeArrowheads="1"/>
          </p:cNvSpPr>
          <p:nvPr/>
        </p:nvSpPr>
        <p:spPr bwMode="auto">
          <a:xfrm rot="16200000">
            <a:off x="8113713" y="3427412"/>
            <a:ext cx="971550" cy="434975"/>
          </a:xfrm>
          <a:prstGeom prst="parallelogram">
            <a:avLst>
              <a:gd name="adj" fmla="val 50959"/>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28686" name="Line 12"/>
          <p:cNvSpPr>
            <a:spLocks noChangeShapeType="1"/>
          </p:cNvSpPr>
          <p:nvPr/>
        </p:nvSpPr>
        <p:spPr bwMode="auto">
          <a:xfrm flipV="1">
            <a:off x="6684963" y="3598863"/>
            <a:ext cx="1855787" cy="1006475"/>
          </a:xfrm>
          <a:prstGeom prst="line">
            <a:avLst/>
          </a:prstGeom>
          <a:noFill/>
          <a:ln w="9525">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8687" name="Line 13"/>
          <p:cNvSpPr>
            <a:spLocks noChangeShapeType="1"/>
          </p:cNvSpPr>
          <p:nvPr/>
        </p:nvSpPr>
        <p:spPr bwMode="auto">
          <a:xfrm flipV="1">
            <a:off x="7108825" y="3103563"/>
            <a:ext cx="1520825" cy="179387"/>
          </a:xfrm>
          <a:prstGeom prst="line">
            <a:avLst/>
          </a:prstGeom>
          <a:noFill/>
          <a:ln w="9525">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8688" name="Line 14"/>
          <p:cNvSpPr>
            <a:spLocks noChangeShapeType="1"/>
          </p:cNvSpPr>
          <p:nvPr/>
        </p:nvSpPr>
        <p:spPr bwMode="auto">
          <a:xfrm>
            <a:off x="6792913" y="2520950"/>
            <a:ext cx="1795462" cy="185738"/>
          </a:xfrm>
          <a:prstGeom prst="line">
            <a:avLst/>
          </a:prstGeom>
          <a:noFill/>
          <a:ln w="9525">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8689" name="Text Box 15"/>
          <p:cNvSpPr txBox="1">
            <a:spLocks noChangeArrowheads="1"/>
          </p:cNvSpPr>
          <p:nvPr/>
        </p:nvSpPr>
        <p:spPr bwMode="auto">
          <a:xfrm>
            <a:off x="6127750" y="2400300"/>
            <a:ext cx="611188" cy="230188"/>
          </a:xfrm>
          <a:prstGeom prst="rect">
            <a:avLst/>
          </a:prstGeom>
          <a:gradFill rotWithShape="1">
            <a:gsLst>
              <a:gs pos="0">
                <a:srgbClr val="FFFF99"/>
              </a:gs>
              <a:gs pos="50000">
                <a:srgbClr val="FFFFDA"/>
              </a:gs>
              <a:gs pos="100000">
                <a:srgbClr val="FFFF99"/>
              </a:gs>
            </a:gsLst>
            <a:lin ang="2700000" scaled="1"/>
          </a:gradFill>
          <a:ln w="9525" algn="ctr">
            <a:solidFill>
              <a:srgbClr val="CCCC00"/>
            </a:solidFill>
            <a:miter lim="800000"/>
            <a:headEnd/>
            <a:tailEnd/>
          </a:ln>
        </p:spPr>
        <p:txBody>
          <a:bodyPr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GB" sz="900" b="1"/>
              <a:t>Widget</a:t>
            </a:r>
          </a:p>
        </p:txBody>
      </p:sp>
      <p:sp>
        <p:nvSpPr>
          <p:cNvPr id="28690" name="Line 16"/>
          <p:cNvSpPr>
            <a:spLocks noChangeShapeType="1"/>
          </p:cNvSpPr>
          <p:nvPr/>
        </p:nvSpPr>
        <p:spPr bwMode="auto">
          <a:xfrm>
            <a:off x="5726113" y="1633538"/>
            <a:ext cx="0" cy="38703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91" name="Line 17"/>
          <p:cNvSpPr>
            <a:spLocks noChangeShapeType="1"/>
          </p:cNvSpPr>
          <p:nvPr/>
        </p:nvSpPr>
        <p:spPr bwMode="auto">
          <a:xfrm>
            <a:off x="5726113" y="2005013"/>
            <a:ext cx="19526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92" name="Line 18"/>
          <p:cNvSpPr>
            <a:spLocks noChangeShapeType="1"/>
          </p:cNvSpPr>
          <p:nvPr/>
        </p:nvSpPr>
        <p:spPr bwMode="auto">
          <a:xfrm>
            <a:off x="5991225" y="2133600"/>
            <a:ext cx="0" cy="7604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93" name="Line 19"/>
          <p:cNvSpPr>
            <a:spLocks noChangeShapeType="1"/>
          </p:cNvSpPr>
          <p:nvPr/>
        </p:nvSpPr>
        <p:spPr bwMode="auto">
          <a:xfrm>
            <a:off x="6000750" y="2505075"/>
            <a:ext cx="1222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94" name="Line 20"/>
          <p:cNvSpPr>
            <a:spLocks noChangeShapeType="1"/>
          </p:cNvSpPr>
          <p:nvPr/>
        </p:nvSpPr>
        <p:spPr bwMode="auto">
          <a:xfrm>
            <a:off x="6000750" y="2901950"/>
            <a:ext cx="1222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95" name="Text Box 21"/>
          <p:cNvSpPr txBox="1">
            <a:spLocks noChangeArrowheads="1"/>
          </p:cNvSpPr>
          <p:nvPr/>
        </p:nvSpPr>
        <p:spPr bwMode="auto">
          <a:xfrm>
            <a:off x="6410325" y="3186113"/>
            <a:ext cx="609600" cy="230187"/>
          </a:xfrm>
          <a:prstGeom prst="rect">
            <a:avLst/>
          </a:prstGeom>
          <a:gradFill rotWithShape="1">
            <a:gsLst>
              <a:gs pos="0">
                <a:srgbClr val="FFFF99"/>
              </a:gs>
              <a:gs pos="50000">
                <a:srgbClr val="FFFFDA"/>
              </a:gs>
              <a:gs pos="100000">
                <a:srgbClr val="FFFF99"/>
              </a:gs>
            </a:gsLst>
            <a:lin ang="2700000" scaled="1"/>
          </a:gradFill>
          <a:ln w="9525" algn="ctr">
            <a:solidFill>
              <a:srgbClr val="CCCC00"/>
            </a:solidFill>
            <a:miter lim="800000"/>
            <a:headEnd/>
            <a:tailEnd/>
          </a:ln>
        </p:spPr>
        <p:txBody>
          <a:bodyPr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GB" sz="900" b="1"/>
              <a:t>Widget</a:t>
            </a:r>
          </a:p>
        </p:txBody>
      </p:sp>
      <p:sp>
        <p:nvSpPr>
          <p:cNvPr id="28696" name="Text Box 22"/>
          <p:cNvSpPr txBox="1">
            <a:spLocks noChangeArrowheads="1"/>
          </p:cNvSpPr>
          <p:nvPr/>
        </p:nvSpPr>
        <p:spPr bwMode="auto">
          <a:xfrm>
            <a:off x="6596063" y="4084638"/>
            <a:ext cx="609600" cy="230187"/>
          </a:xfrm>
          <a:prstGeom prst="rect">
            <a:avLst/>
          </a:prstGeom>
          <a:gradFill rotWithShape="1">
            <a:gsLst>
              <a:gs pos="0">
                <a:srgbClr val="FFFF99"/>
              </a:gs>
              <a:gs pos="50000">
                <a:srgbClr val="FFFFDA"/>
              </a:gs>
              <a:gs pos="100000">
                <a:srgbClr val="FFFF99"/>
              </a:gs>
            </a:gsLst>
            <a:lin ang="2700000" scaled="1"/>
          </a:gradFill>
          <a:ln w="9525" algn="ctr">
            <a:solidFill>
              <a:srgbClr val="CCCC00"/>
            </a:solidFill>
            <a:miter lim="800000"/>
            <a:headEnd/>
            <a:tailEnd/>
          </a:ln>
        </p:spPr>
        <p:txBody>
          <a:bodyPr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GB" sz="900" b="1"/>
              <a:t>Widget</a:t>
            </a:r>
          </a:p>
        </p:txBody>
      </p:sp>
      <p:sp>
        <p:nvSpPr>
          <p:cNvPr id="28697" name="Line 23"/>
          <p:cNvSpPr>
            <a:spLocks noChangeShapeType="1"/>
          </p:cNvSpPr>
          <p:nvPr/>
        </p:nvSpPr>
        <p:spPr bwMode="auto">
          <a:xfrm>
            <a:off x="6194425" y="2979738"/>
            <a:ext cx="0" cy="9874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98" name="Line 24"/>
          <p:cNvSpPr>
            <a:spLocks noChangeShapeType="1"/>
          </p:cNvSpPr>
          <p:nvPr/>
        </p:nvSpPr>
        <p:spPr bwMode="auto">
          <a:xfrm>
            <a:off x="6194425" y="3282950"/>
            <a:ext cx="19367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699" name="Line 25"/>
          <p:cNvSpPr>
            <a:spLocks noChangeShapeType="1"/>
          </p:cNvSpPr>
          <p:nvPr/>
        </p:nvSpPr>
        <p:spPr bwMode="auto">
          <a:xfrm>
            <a:off x="6459538" y="3413125"/>
            <a:ext cx="0" cy="7588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700" name="Line 26"/>
          <p:cNvSpPr>
            <a:spLocks noChangeShapeType="1"/>
          </p:cNvSpPr>
          <p:nvPr/>
        </p:nvSpPr>
        <p:spPr bwMode="auto">
          <a:xfrm>
            <a:off x="6467475" y="3784600"/>
            <a:ext cx="12382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701" name="Line 27"/>
          <p:cNvSpPr>
            <a:spLocks noChangeShapeType="1"/>
          </p:cNvSpPr>
          <p:nvPr/>
        </p:nvSpPr>
        <p:spPr bwMode="auto">
          <a:xfrm>
            <a:off x="6467475" y="4181475"/>
            <a:ext cx="12382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702" name="Line 28"/>
          <p:cNvSpPr>
            <a:spLocks noChangeShapeType="1"/>
          </p:cNvSpPr>
          <p:nvPr/>
        </p:nvSpPr>
        <p:spPr bwMode="auto">
          <a:xfrm>
            <a:off x="6405563" y="4630738"/>
            <a:ext cx="12382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703" name="Text Box 29"/>
          <p:cNvSpPr txBox="1">
            <a:spLocks noChangeArrowheads="1"/>
          </p:cNvSpPr>
          <p:nvPr/>
        </p:nvSpPr>
        <p:spPr bwMode="auto">
          <a:xfrm>
            <a:off x="6119813" y="2763838"/>
            <a:ext cx="609600" cy="230187"/>
          </a:xfrm>
          <a:prstGeom prst="rect">
            <a:avLst/>
          </a:prstGeom>
          <a:gradFill rotWithShape="1">
            <a:gsLst>
              <a:gs pos="0">
                <a:srgbClr val="FFFF99"/>
              </a:gs>
              <a:gs pos="50000">
                <a:srgbClr val="FFFFDA"/>
              </a:gs>
              <a:gs pos="100000">
                <a:srgbClr val="FFFF99"/>
              </a:gs>
            </a:gsLst>
            <a:lin ang="2700000" scaled="1"/>
          </a:gradFill>
          <a:ln w="9525" algn="ctr">
            <a:solidFill>
              <a:srgbClr val="CCCC00"/>
            </a:solidFill>
            <a:miter lim="800000"/>
            <a:headEnd/>
            <a:tailEnd/>
          </a:ln>
        </p:spPr>
        <p:txBody>
          <a:bodyPr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GB" sz="900" b="1"/>
              <a:t>Widget</a:t>
            </a:r>
          </a:p>
        </p:txBody>
      </p:sp>
      <p:sp>
        <p:nvSpPr>
          <p:cNvPr id="28704" name="Text Box 30"/>
          <p:cNvSpPr txBox="1">
            <a:spLocks noChangeArrowheads="1"/>
          </p:cNvSpPr>
          <p:nvPr/>
        </p:nvSpPr>
        <p:spPr bwMode="auto">
          <a:xfrm>
            <a:off x="6596063" y="3660775"/>
            <a:ext cx="609600" cy="231775"/>
          </a:xfrm>
          <a:prstGeom prst="rect">
            <a:avLst/>
          </a:prstGeom>
          <a:gradFill rotWithShape="1">
            <a:gsLst>
              <a:gs pos="0">
                <a:srgbClr val="FFFF99"/>
              </a:gs>
              <a:gs pos="50000">
                <a:srgbClr val="FFFFDA"/>
              </a:gs>
              <a:gs pos="100000">
                <a:srgbClr val="FFFF99"/>
              </a:gs>
            </a:gsLst>
            <a:lin ang="2700000" scaled="1"/>
          </a:gradFill>
          <a:ln w="9525" algn="ctr">
            <a:solidFill>
              <a:srgbClr val="CCCC00"/>
            </a:solidFill>
            <a:miter lim="800000"/>
            <a:headEnd/>
            <a:tailEnd/>
          </a:ln>
        </p:spPr>
        <p:txBody>
          <a:bodyPr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GB" sz="900" b="1"/>
              <a:t>Widget</a:t>
            </a:r>
          </a:p>
        </p:txBody>
      </p:sp>
      <p:sp>
        <p:nvSpPr>
          <p:cNvPr id="28705" name="Text Box 31"/>
          <p:cNvSpPr txBox="1">
            <a:spLocks noChangeArrowheads="1"/>
          </p:cNvSpPr>
          <p:nvPr/>
        </p:nvSpPr>
        <p:spPr bwMode="auto">
          <a:xfrm>
            <a:off x="5942013" y="4448175"/>
            <a:ext cx="611187" cy="230188"/>
          </a:xfrm>
          <a:prstGeom prst="rect">
            <a:avLst/>
          </a:prstGeom>
          <a:gradFill rotWithShape="1">
            <a:gsLst>
              <a:gs pos="0">
                <a:srgbClr val="FFFF99"/>
              </a:gs>
              <a:gs pos="50000">
                <a:srgbClr val="FFFFDA"/>
              </a:gs>
              <a:gs pos="100000">
                <a:srgbClr val="FFFF99"/>
              </a:gs>
            </a:gsLst>
            <a:lin ang="2700000" scaled="1"/>
          </a:gradFill>
          <a:ln w="9525" algn="ctr">
            <a:solidFill>
              <a:srgbClr val="CCCC00"/>
            </a:solidFill>
            <a:miter lim="800000"/>
            <a:headEnd/>
            <a:tailEnd/>
          </a:ln>
        </p:spPr>
        <p:txBody>
          <a:bodyPr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GB" sz="900" b="1"/>
              <a:t>Widget</a:t>
            </a:r>
          </a:p>
        </p:txBody>
      </p:sp>
      <p:sp>
        <p:nvSpPr>
          <p:cNvPr id="28706" name="Text Box 32"/>
          <p:cNvSpPr txBox="1">
            <a:spLocks noChangeArrowheads="1"/>
          </p:cNvSpPr>
          <p:nvPr/>
        </p:nvSpPr>
        <p:spPr bwMode="auto">
          <a:xfrm>
            <a:off x="6127750" y="4940300"/>
            <a:ext cx="611188" cy="230188"/>
          </a:xfrm>
          <a:prstGeom prst="rect">
            <a:avLst/>
          </a:prstGeom>
          <a:gradFill rotWithShape="1">
            <a:gsLst>
              <a:gs pos="0">
                <a:srgbClr val="FFFF99"/>
              </a:gs>
              <a:gs pos="50000">
                <a:srgbClr val="FFFFDA"/>
              </a:gs>
              <a:gs pos="100000">
                <a:srgbClr val="FFFF99"/>
              </a:gs>
            </a:gsLst>
            <a:lin ang="2700000" scaled="1"/>
          </a:gradFill>
          <a:ln w="9525" algn="ctr">
            <a:solidFill>
              <a:srgbClr val="CCCC00"/>
            </a:solidFill>
            <a:miter lim="800000"/>
            <a:headEnd/>
            <a:tailEnd/>
          </a:ln>
        </p:spPr>
        <p:txBody>
          <a:bodyPr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GB" sz="900" b="1"/>
              <a:t>Widget</a:t>
            </a:r>
          </a:p>
        </p:txBody>
      </p:sp>
      <p:sp>
        <p:nvSpPr>
          <p:cNvPr id="28707" name="Line 33"/>
          <p:cNvSpPr>
            <a:spLocks noChangeShapeType="1"/>
          </p:cNvSpPr>
          <p:nvPr/>
        </p:nvSpPr>
        <p:spPr bwMode="auto">
          <a:xfrm>
            <a:off x="5726113" y="4543425"/>
            <a:ext cx="19526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708" name="Line 34"/>
          <p:cNvSpPr>
            <a:spLocks noChangeShapeType="1"/>
          </p:cNvSpPr>
          <p:nvPr/>
        </p:nvSpPr>
        <p:spPr bwMode="auto">
          <a:xfrm>
            <a:off x="5991225" y="4673600"/>
            <a:ext cx="0" cy="7604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709" name="Line 35"/>
          <p:cNvSpPr>
            <a:spLocks noChangeShapeType="1"/>
          </p:cNvSpPr>
          <p:nvPr/>
        </p:nvSpPr>
        <p:spPr bwMode="auto">
          <a:xfrm>
            <a:off x="6000750" y="5045075"/>
            <a:ext cx="1222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710" name="Line 36"/>
          <p:cNvSpPr>
            <a:spLocks noChangeShapeType="1"/>
          </p:cNvSpPr>
          <p:nvPr/>
        </p:nvSpPr>
        <p:spPr bwMode="auto">
          <a:xfrm>
            <a:off x="6000750" y="5441950"/>
            <a:ext cx="1222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8711" name="Text Box 37"/>
          <p:cNvSpPr txBox="1">
            <a:spLocks noChangeArrowheads="1"/>
          </p:cNvSpPr>
          <p:nvPr/>
        </p:nvSpPr>
        <p:spPr bwMode="auto">
          <a:xfrm>
            <a:off x="6119813" y="5302250"/>
            <a:ext cx="609600" cy="231775"/>
          </a:xfrm>
          <a:prstGeom prst="rect">
            <a:avLst/>
          </a:prstGeom>
          <a:gradFill rotWithShape="1">
            <a:gsLst>
              <a:gs pos="0">
                <a:srgbClr val="FFFF99"/>
              </a:gs>
              <a:gs pos="50000">
                <a:srgbClr val="FFFFDA"/>
              </a:gs>
              <a:gs pos="100000">
                <a:srgbClr val="FFFF99"/>
              </a:gs>
            </a:gsLst>
            <a:lin ang="2700000" scaled="1"/>
          </a:gradFill>
          <a:ln w="9525" algn="ctr">
            <a:solidFill>
              <a:srgbClr val="CCCC00"/>
            </a:solidFill>
            <a:miter lim="800000"/>
            <a:headEnd/>
            <a:tailEnd/>
          </a:ln>
        </p:spPr>
        <p:txBody>
          <a:bodyPr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GB" sz="900" b="1"/>
              <a:t>Widget</a:t>
            </a:r>
          </a:p>
        </p:txBody>
      </p:sp>
      <p:sp>
        <p:nvSpPr>
          <p:cNvPr id="28712" name="Text Box 38"/>
          <p:cNvSpPr txBox="1">
            <a:spLocks noChangeArrowheads="1"/>
          </p:cNvSpPr>
          <p:nvPr/>
        </p:nvSpPr>
        <p:spPr bwMode="auto">
          <a:xfrm>
            <a:off x="5942013" y="1908175"/>
            <a:ext cx="611187" cy="230188"/>
          </a:xfrm>
          <a:prstGeom prst="rect">
            <a:avLst/>
          </a:prstGeom>
          <a:gradFill rotWithShape="1">
            <a:gsLst>
              <a:gs pos="0">
                <a:srgbClr val="FFFF99"/>
              </a:gs>
              <a:gs pos="50000">
                <a:srgbClr val="FFFFDA"/>
              </a:gs>
              <a:gs pos="100000">
                <a:srgbClr val="FFFF99"/>
              </a:gs>
            </a:gsLst>
            <a:lin ang="2700000" scaled="1"/>
          </a:gradFill>
          <a:ln w="9525" algn="ctr">
            <a:solidFill>
              <a:srgbClr val="CCCC00"/>
            </a:solidFill>
            <a:miter lim="800000"/>
            <a:headEnd/>
            <a:tailEnd/>
          </a:ln>
        </p:spPr>
        <p:txBody>
          <a:bodyPr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spcBef>
                <a:spcPct val="50000"/>
              </a:spcBef>
            </a:pPr>
            <a:r>
              <a:rPr lang="en-GB" sz="900" b="1"/>
              <a:t>Widget</a:t>
            </a:r>
          </a:p>
        </p:txBody>
      </p:sp>
      <p:sp>
        <p:nvSpPr>
          <p:cNvPr id="64551" name="AutoShape 39"/>
          <p:cNvSpPr>
            <a:spLocks noChangeArrowheads="1"/>
          </p:cNvSpPr>
          <p:nvPr/>
        </p:nvSpPr>
        <p:spPr bwMode="auto">
          <a:xfrm rot="16200000">
            <a:off x="8117681" y="4644232"/>
            <a:ext cx="1725613" cy="730250"/>
          </a:xfrm>
          <a:prstGeom prst="parallelogram">
            <a:avLst>
              <a:gd name="adj" fmla="val 48683"/>
            </a:avLst>
          </a:prstGeom>
          <a:gradFill rotWithShape="1">
            <a:gsLst>
              <a:gs pos="0">
                <a:schemeClr val="hlink">
                  <a:gamma/>
                  <a:shade val="46275"/>
                  <a:invGamma/>
                  <a:alpha val="52000"/>
                </a:schemeClr>
              </a:gs>
              <a:gs pos="50000">
                <a:schemeClr val="hlink">
                  <a:alpha val="52000"/>
                </a:schemeClr>
              </a:gs>
              <a:gs pos="100000">
                <a:schemeClr val="hlink">
                  <a:gamma/>
                  <a:shade val="46275"/>
                  <a:invGamma/>
                  <a:alpha val="52000"/>
                </a:schemeClr>
              </a:gs>
            </a:gsLst>
            <a:lin ang="27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4552" name="AutoShape 40"/>
          <p:cNvSpPr>
            <a:spLocks noChangeArrowheads="1"/>
          </p:cNvSpPr>
          <p:nvPr/>
        </p:nvSpPr>
        <p:spPr bwMode="auto">
          <a:xfrm rot="16200000">
            <a:off x="8359776" y="4202112"/>
            <a:ext cx="952500" cy="847725"/>
          </a:xfrm>
          <a:prstGeom prst="parallelogram">
            <a:avLst>
              <a:gd name="adj" fmla="val 49896"/>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vert="eaVert" wrap="none" lIns="83969" tIns="41985" rIns="83969" bIns="41985" anchor="ctr"/>
          <a:lstStyle/>
          <a:p>
            <a:pPr defTabSz="915988">
              <a:defRPr/>
            </a:pPr>
            <a:endParaRPr lang="en-US">
              <a:latin typeface="Arial" pitchFamily="34" charset="0"/>
            </a:endParaRPr>
          </a:p>
        </p:txBody>
      </p:sp>
      <p:sp>
        <p:nvSpPr>
          <p:cNvPr id="64553" name="AutoShape 41"/>
          <p:cNvSpPr>
            <a:spLocks noChangeArrowheads="1"/>
          </p:cNvSpPr>
          <p:nvPr/>
        </p:nvSpPr>
        <p:spPr bwMode="auto">
          <a:xfrm rot="16200000">
            <a:off x="8229600" y="4814888"/>
            <a:ext cx="1201738" cy="811212"/>
          </a:xfrm>
          <a:prstGeom prst="parallelogram">
            <a:avLst>
              <a:gd name="adj" fmla="val 5020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28716" name="Line 42"/>
          <p:cNvSpPr>
            <a:spLocks noChangeShapeType="1"/>
          </p:cNvSpPr>
          <p:nvPr/>
        </p:nvSpPr>
        <p:spPr bwMode="auto">
          <a:xfrm flipV="1">
            <a:off x="6765925" y="4532313"/>
            <a:ext cx="1812925" cy="550862"/>
          </a:xfrm>
          <a:prstGeom prst="line">
            <a:avLst/>
          </a:prstGeom>
          <a:noFill/>
          <a:ln w="9525">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8717" name="Line 43"/>
          <p:cNvSpPr>
            <a:spLocks noChangeShapeType="1"/>
          </p:cNvSpPr>
          <p:nvPr/>
        </p:nvSpPr>
        <p:spPr bwMode="auto">
          <a:xfrm flipV="1">
            <a:off x="6746875" y="5168900"/>
            <a:ext cx="1881188" cy="250825"/>
          </a:xfrm>
          <a:prstGeom prst="line">
            <a:avLst/>
          </a:prstGeom>
          <a:noFill/>
          <a:ln w="9525">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8718" name="Text Box 44"/>
          <p:cNvSpPr txBox="1">
            <a:spLocks noChangeArrowheads="1"/>
          </p:cNvSpPr>
          <p:nvPr/>
        </p:nvSpPr>
        <p:spPr bwMode="auto">
          <a:xfrm>
            <a:off x="8958263" y="2111375"/>
            <a:ext cx="692150" cy="254000"/>
          </a:xfrm>
          <a:prstGeom prst="rect">
            <a:avLst/>
          </a:prstGeom>
          <a:noFill/>
          <a:ln w="9525" algn="ctr">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defTabSz="996950" eaLnBrk="0" hangingPunct="0">
              <a:defRPr sz="1500">
                <a:solidFill>
                  <a:schemeClr val="tx1"/>
                </a:solidFill>
                <a:latin typeface="Arial" charset="0"/>
              </a:defRPr>
            </a:lvl1pPr>
            <a:lvl2pPr marL="742950" indent="-285750" defTabSz="996950" eaLnBrk="0" hangingPunct="0">
              <a:defRPr sz="1500">
                <a:solidFill>
                  <a:schemeClr val="tx1"/>
                </a:solidFill>
                <a:latin typeface="Arial" charset="0"/>
              </a:defRPr>
            </a:lvl2pPr>
            <a:lvl3pPr marL="1143000" indent="-228600" defTabSz="996950" eaLnBrk="0" hangingPunct="0">
              <a:defRPr sz="1500">
                <a:solidFill>
                  <a:schemeClr val="tx1"/>
                </a:solidFill>
                <a:latin typeface="Arial" charset="0"/>
              </a:defRPr>
            </a:lvl3pPr>
            <a:lvl4pPr marL="1600200" indent="-228600" defTabSz="996950" eaLnBrk="0" hangingPunct="0">
              <a:defRPr sz="1500">
                <a:solidFill>
                  <a:schemeClr val="tx1"/>
                </a:solidFill>
                <a:latin typeface="Arial" charset="0"/>
              </a:defRPr>
            </a:lvl4pPr>
            <a:lvl5pPr marL="2057400" indent="-228600" defTabSz="996950" eaLnBrk="0" hangingPunct="0">
              <a:defRPr sz="1500">
                <a:solidFill>
                  <a:schemeClr val="tx1"/>
                </a:solidFill>
                <a:latin typeface="Arial" charset="0"/>
              </a:defRPr>
            </a:lvl5pPr>
            <a:lvl6pPr marL="2514600" indent="-228600" algn="ctr" defTabSz="996950" eaLnBrk="0" fontAlgn="base" hangingPunct="0">
              <a:spcBef>
                <a:spcPct val="0"/>
              </a:spcBef>
              <a:spcAft>
                <a:spcPct val="0"/>
              </a:spcAft>
              <a:defRPr sz="1500">
                <a:solidFill>
                  <a:schemeClr val="tx1"/>
                </a:solidFill>
                <a:latin typeface="Arial" charset="0"/>
              </a:defRPr>
            </a:lvl6pPr>
            <a:lvl7pPr marL="2971800" indent="-228600" algn="ctr" defTabSz="996950" eaLnBrk="0" fontAlgn="base" hangingPunct="0">
              <a:spcBef>
                <a:spcPct val="0"/>
              </a:spcBef>
              <a:spcAft>
                <a:spcPct val="0"/>
              </a:spcAft>
              <a:defRPr sz="1500">
                <a:solidFill>
                  <a:schemeClr val="tx1"/>
                </a:solidFill>
                <a:latin typeface="Arial" charset="0"/>
              </a:defRPr>
            </a:lvl7pPr>
            <a:lvl8pPr marL="3429000" indent="-228600" algn="ctr" defTabSz="996950" eaLnBrk="0" fontAlgn="base" hangingPunct="0">
              <a:spcBef>
                <a:spcPct val="0"/>
              </a:spcBef>
              <a:spcAft>
                <a:spcPct val="0"/>
              </a:spcAft>
              <a:defRPr sz="1500">
                <a:solidFill>
                  <a:schemeClr val="tx1"/>
                </a:solidFill>
                <a:latin typeface="Arial" charset="0"/>
              </a:defRPr>
            </a:lvl8pPr>
            <a:lvl9pPr marL="3886200" indent="-228600" algn="ctr" defTabSz="996950" eaLnBrk="0" fontAlgn="base" hangingPunct="0">
              <a:spcBef>
                <a:spcPct val="0"/>
              </a:spcBef>
              <a:spcAft>
                <a:spcPct val="0"/>
              </a:spcAft>
              <a:defRPr sz="1500">
                <a:solidFill>
                  <a:schemeClr val="tx1"/>
                </a:solidFill>
                <a:latin typeface="Arial" charset="0"/>
              </a:defRPr>
            </a:lvl9pPr>
          </a:lstStyle>
          <a:p>
            <a:pPr eaLnBrk="1" hangingPunct="1"/>
            <a:r>
              <a:rPr lang="en-GB" sz="1000" b="1"/>
              <a:t>Surface </a:t>
            </a:r>
            <a:endParaRPr lang="en-GB" sz="1000"/>
          </a:p>
        </p:txBody>
      </p:sp>
      <p:sp>
        <p:nvSpPr>
          <p:cNvPr id="28719" name="Text Box 45"/>
          <p:cNvSpPr txBox="1">
            <a:spLocks noChangeArrowheads="1"/>
          </p:cNvSpPr>
          <p:nvPr/>
        </p:nvSpPr>
        <p:spPr bwMode="auto">
          <a:xfrm>
            <a:off x="7794625" y="1900238"/>
            <a:ext cx="836613" cy="254000"/>
          </a:xfrm>
          <a:prstGeom prst="rect">
            <a:avLst/>
          </a:prstGeom>
          <a:noFill/>
          <a:ln w="9525" algn="ctr">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defTabSz="996950" eaLnBrk="0" hangingPunct="0">
              <a:defRPr sz="1500">
                <a:solidFill>
                  <a:schemeClr val="tx1"/>
                </a:solidFill>
                <a:latin typeface="Arial" charset="0"/>
              </a:defRPr>
            </a:lvl1pPr>
            <a:lvl2pPr marL="742950" indent="-285750" defTabSz="996950" eaLnBrk="0" hangingPunct="0">
              <a:defRPr sz="1500">
                <a:solidFill>
                  <a:schemeClr val="tx1"/>
                </a:solidFill>
                <a:latin typeface="Arial" charset="0"/>
              </a:defRPr>
            </a:lvl2pPr>
            <a:lvl3pPr marL="1143000" indent="-228600" defTabSz="996950" eaLnBrk="0" hangingPunct="0">
              <a:defRPr sz="1500">
                <a:solidFill>
                  <a:schemeClr val="tx1"/>
                </a:solidFill>
                <a:latin typeface="Arial" charset="0"/>
              </a:defRPr>
            </a:lvl3pPr>
            <a:lvl4pPr marL="1600200" indent="-228600" defTabSz="996950" eaLnBrk="0" hangingPunct="0">
              <a:defRPr sz="1500">
                <a:solidFill>
                  <a:schemeClr val="tx1"/>
                </a:solidFill>
                <a:latin typeface="Arial" charset="0"/>
              </a:defRPr>
            </a:lvl4pPr>
            <a:lvl5pPr marL="2057400" indent="-228600" defTabSz="996950" eaLnBrk="0" hangingPunct="0">
              <a:defRPr sz="1500">
                <a:solidFill>
                  <a:schemeClr val="tx1"/>
                </a:solidFill>
                <a:latin typeface="Arial" charset="0"/>
              </a:defRPr>
            </a:lvl5pPr>
            <a:lvl6pPr marL="2514600" indent="-228600" algn="ctr" defTabSz="996950" eaLnBrk="0" fontAlgn="base" hangingPunct="0">
              <a:spcBef>
                <a:spcPct val="0"/>
              </a:spcBef>
              <a:spcAft>
                <a:spcPct val="0"/>
              </a:spcAft>
              <a:defRPr sz="1500">
                <a:solidFill>
                  <a:schemeClr val="tx1"/>
                </a:solidFill>
                <a:latin typeface="Arial" charset="0"/>
              </a:defRPr>
            </a:lvl6pPr>
            <a:lvl7pPr marL="2971800" indent="-228600" algn="ctr" defTabSz="996950" eaLnBrk="0" fontAlgn="base" hangingPunct="0">
              <a:spcBef>
                <a:spcPct val="0"/>
              </a:spcBef>
              <a:spcAft>
                <a:spcPct val="0"/>
              </a:spcAft>
              <a:defRPr sz="1500">
                <a:solidFill>
                  <a:schemeClr val="tx1"/>
                </a:solidFill>
                <a:latin typeface="Arial" charset="0"/>
              </a:defRPr>
            </a:lvl7pPr>
            <a:lvl8pPr marL="3429000" indent="-228600" algn="ctr" defTabSz="996950" eaLnBrk="0" fontAlgn="base" hangingPunct="0">
              <a:spcBef>
                <a:spcPct val="0"/>
              </a:spcBef>
              <a:spcAft>
                <a:spcPct val="0"/>
              </a:spcAft>
              <a:defRPr sz="1500">
                <a:solidFill>
                  <a:schemeClr val="tx1"/>
                </a:solidFill>
                <a:latin typeface="Arial" charset="0"/>
              </a:defRPr>
            </a:lvl8pPr>
            <a:lvl9pPr marL="3886200" indent="-228600" algn="ctr" defTabSz="996950" eaLnBrk="0" fontAlgn="base" hangingPunct="0">
              <a:spcBef>
                <a:spcPct val="0"/>
              </a:spcBef>
              <a:spcAft>
                <a:spcPct val="0"/>
              </a:spcAft>
              <a:defRPr sz="1500">
                <a:solidFill>
                  <a:schemeClr val="tx1"/>
                </a:solidFill>
                <a:latin typeface="Arial" charset="0"/>
              </a:defRPr>
            </a:lvl9pPr>
          </a:lstStyle>
          <a:p>
            <a:pPr eaLnBrk="1" hangingPunct="1"/>
            <a:r>
              <a:rPr lang="en-GB" sz="1000" b="1"/>
              <a:t>Window(s)</a:t>
            </a:r>
            <a:endParaRPr lang="en-GB" sz="1000"/>
          </a:p>
        </p:txBody>
      </p:sp>
      <p:sp>
        <p:nvSpPr>
          <p:cNvPr id="28720" name="Line 46"/>
          <p:cNvSpPr>
            <a:spLocks noChangeShapeType="1"/>
          </p:cNvSpPr>
          <p:nvPr/>
        </p:nvSpPr>
        <p:spPr bwMode="auto">
          <a:xfrm flipH="1">
            <a:off x="9139238" y="2428875"/>
            <a:ext cx="150812" cy="190500"/>
          </a:xfrm>
          <a:prstGeom prst="line">
            <a:avLst/>
          </a:prstGeom>
          <a:noFill/>
          <a:ln w="9525">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8721" name="Line 47"/>
          <p:cNvSpPr>
            <a:spLocks noChangeShapeType="1"/>
          </p:cNvSpPr>
          <p:nvPr/>
        </p:nvSpPr>
        <p:spPr bwMode="auto">
          <a:xfrm>
            <a:off x="8167688" y="2227263"/>
            <a:ext cx="203200" cy="190500"/>
          </a:xfrm>
          <a:prstGeom prst="line">
            <a:avLst/>
          </a:prstGeom>
          <a:noFill/>
          <a:ln w="9525">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8722" name="Text Box 48"/>
          <p:cNvSpPr txBox="1">
            <a:spLocks noChangeArrowheads="1"/>
          </p:cNvSpPr>
          <p:nvPr/>
        </p:nvSpPr>
        <p:spPr bwMode="auto">
          <a:xfrm>
            <a:off x="8520113" y="6499225"/>
            <a:ext cx="1236662"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de-DE" sz="1000"/>
              <a:t>Source: M. Büttner</a:t>
            </a:r>
            <a:endParaRPr lang="en-US" sz="10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2"/>
          <p:cNvSpPr>
            <a:spLocks noChangeShapeType="1"/>
          </p:cNvSpPr>
          <p:nvPr/>
        </p:nvSpPr>
        <p:spPr bwMode="auto">
          <a:xfrm flipH="1">
            <a:off x="5876925" y="3317875"/>
            <a:ext cx="1701800" cy="595313"/>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5539" name="AutoShape 3"/>
          <p:cNvSpPr>
            <a:spLocks noChangeArrowheads="1"/>
          </p:cNvSpPr>
          <p:nvPr/>
        </p:nvSpPr>
        <p:spPr bwMode="auto">
          <a:xfrm rot="16200000">
            <a:off x="5180806" y="2685257"/>
            <a:ext cx="2433637" cy="1022350"/>
          </a:xfrm>
          <a:prstGeom prst="parallelogram">
            <a:avLst>
              <a:gd name="adj" fmla="val 49041"/>
            </a:avLst>
          </a:prstGeom>
          <a:gradFill rotWithShape="1">
            <a:gsLst>
              <a:gs pos="0">
                <a:schemeClr val="hlink">
                  <a:gamma/>
                  <a:shade val="46275"/>
                  <a:invGamma/>
                  <a:alpha val="52000"/>
                </a:schemeClr>
              </a:gs>
              <a:gs pos="50000">
                <a:schemeClr val="hlink">
                  <a:alpha val="52000"/>
                </a:schemeClr>
              </a:gs>
              <a:gs pos="100000">
                <a:schemeClr val="hlink">
                  <a:gamma/>
                  <a:shade val="46275"/>
                  <a:invGamma/>
                  <a:alpha val="52000"/>
                </a:schemeClr>
              </a:gs>
            </a:gsLst>
            <a:lin ang="27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29700" name="Rectangle 4"/>
          <p:cNvSpPr>
            <a:spLocks noGrp="1" noChangeArrowheads="1"/>
          </p:cNvSpPr>
          <p:nvPr>
            <p:ph type="title"/>
          </p:nvPr>
        </p:nvSpPr>
        <p:spPr/>
        <p:txBody>
          <a:bodyPr/>
          <a:lstStyle/>
          <a:p>
            <a:r>
              <a:rPr lang="en-US" dirty="0" err="1" smtClean="0"/>
              <a:t>Artemmis</a:t>
            </a:r>
            <a:r>
              <a:rPr lang="en-US" dirty="0" smtClean="0"/>
              <a:t> Framework &amp; Tool Chain for Automotive Platforms Compositing Image Assembly (CIA): Time Domains</a:t>
            </a:r>
          </a:p>
        </p:txBody>
      </p:sp>
      <p:grpSp>
        <p:nvGrpSpPr>
          <p:cNvPr id="29701" name="Group 5"/>
          <p:cNvGrpSpPr>
            <a:grpSpLocks/>
          </p:cNvGrpSpPr>
          <p:nvPr/>
        </p:nvGrpSpPr>
        <p:grpSpPr bwMode="auto">
          <a:xfrm>
            <a:off x="3724275" y="2312988"/>
            <a:ext cx="1484313" cy="2794000"/>
            <a:chOff x="1974" y="1426"/>
            <a:chExt cx="518" cy="1335"/>
          </a:xfrm>
        </p:grpSpPr>
        <p:sp>
          <p:nvSpPr>
            <p:cNvPr id="65542" name="AutoShape 6"/>
            <p:cNvSpPr>
              <a:spLocks noChangeArrowheads="1"/>
            </p:cNvSpPr>
            <p:nvPr/>
          </p:nvSpPr>
          <p:spPr bwMode="auto">
            <a:xfrm rot="16200000">
              <a:off x="2127" y="1650"/>
              <a:ext cx="435" cy="296"/>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5543" name="AutoShape 7"/>
            <p:cNvSpPr>
              <a:spLocks noChangeArrowheads="1"/>
            </p:cNvSpPr>
            <p:nvPr/>
          </p:nvSpPr>
          <p:spPr bwMode="auto">
            <a:xfrm rot="16200000">
              <a:off x="1924" y="1769"/>
              <a:ext cx="434" cy="296"/>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5544" name="AutoShape 8"/>
            <p:cNvSpPr>
              <a:spLocks noChangeArrowheads="1"/>
            </p:cNvSpPr>
            <p:nvPr/>
          </p:nvSpPr>
          <p:spPr bwMode="auto">
            <a:xfrm rot="16200000">
              <a:off x="1909" y="1495"/>
              <a:ext cx="434" cy="296"/>
            </a:xfrm>
            <a:prstGeom prst="parallelogram">
              <a:avLst>
                <a:gd name="adj" fmla="val 48643"/>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5545" name="AutoShape 9"/>
            <p:cNvSpPr>
              <a:spLocks noChangeArrowheads="1"/>
            </p:cNvSpPr>
            <p:nvPr/>
          </p:nvSpPr>
          <p:spPr bwMode="auto">
            <a:xfrm rot="16200000">
              <a:off x="1866" y="2135"/>
              <a:ext cx="956" cy="296"/>
            </a:xfrm>
            <a:prstGeom prst="parallelogram">
              <a:avLst>
                <a:gd name="adj" fmla="val 48640"/>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65546" name="AutoShape 10"/>
            <p:cNvSpPr>
              <a:spLocks noChangeArrowheads="1"/>
            </p:cNvSpPr>
            <p:nvPr/>
          </p:nvSpPr>
          <p:spPr bwMode="auto">
            <a:xfrm rot="16200000">
              <a:off x="1784" y="2147"/>
              <a:ext cx="675" cy="296"/>
            </a:xfrm>
            <a:prstGeom prst="parallelogram">
              <a:avLst>
                <a:gd name="adj" fmla="val 52027"/>
              </a:avLst>
            </a:prstGeom>
            <a:gradFill rotWithShape="1">
              <a:gsLst>
                <a:gs pos="0">
                  <a:schemeClr val="accent1">
                    <a:alpha val="52000"/>
                  </a:schemeClr>
                </a:gs>
                <a:gs pos="100000">
                  <a:schemeClr val="accent1">
                    <a:gamma/>
                    <a:shade val="46275"/>
                    <a:invGamma/>
                    <a:alpha val="52000"/>
                  </a:schemeClr>
                </a:gs>
              </a:gsLst>
              <a:lin ang="54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grpSp>
      <p:sp>
        <p:nvSpPr>
          <p:cNvPr id="29702" name="Text Box 11"/>
          <p:cNvSpPr txBox="1">
            <a:spLocks noChangeArrowheads="1"/>
          </p:cNvSpPr>
          <p:nvPr/>
        </p:nvSpPr>
        <p:spPr bwMode="auto">
          <a:xfrm>
            <a:off x="3716338" y="2082800"/>
            <a:ext cx="622300" cy="22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900" b="1"/>
              <a:t>Window</a:t>
            </a:r>
          </a:p>
        </p:txBody>
      </p:sp>
      <p:pic>
        <p:nvPicPr>
          <p:cNvPr id="29703" name="Picture 1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92825" y="2417763"/>
            <a:ext cx="617538" cy="180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65549" name="AutoShape 13"/>
          <p:cNvSpPr>
            <a:spLocks noChangeArrowheads="1"/>
          </p:cNvSpPr>
          <p:nvPr/>
        </p:nvSpPr>
        <p:spPr bwMode="auto">
          <a:xfrm rot="16200000">
            <a:off x="6116638" y="3028950"/>
            <a:ext cx="4065587" cy="1243013"/>
          </a:xfrm>
          <a:prstGeom prst="parallelogram">
            <a:avLst>
              <a:gd name="adj" fmla="val 67384"/>
            </a:avLst>
          </a:prstGeom>
          <a:gradFill rotWithShape="1">
            <a:gsLst>
              <a:gs pos="0">
                <a:schemeClr val="hlink">
                  <a:gamma/>
                  <a:shade val="46275"/>
                  <a:invGamma/>
                  <a:alpha val="52000"/>
                </a:schemeClr>
              </a:gs>
              <a:gs pos="50000">
                <a:schemeClr val="hlink">
                  <a:alpha val="52000"/>
                </a:schemeClr>
              </a:gs>
              <a:gs pos="100000">
                <a:schemeClr val="hlink">
                  <a:gamma/>
                  <a:shade val="46275"/>
                  <a:invGamma/>
                  <a:alpha val="52000"/>
                </a:schemeClr>
              </a:gs>
            </a:gsLst>
            <a:lin ang="27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29705" name="Text Box 14"/>
          <p:cNvSpPr txBox="1">
            <a:spLocks noChangeArrowheads="1"/>
          </p:cNvSpPr>
          <p:nvPr/>
        </p:nvSpPr>
        <p:spPr bwMode="auto">
          <a:xfrm>
            <a:off x="5902325" y="2230438"/>
            <a:ext cx="698500" cy="22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900" b="1"/>
              <a:t>Surface 1</a:t>
            </a:r>
          </a:p>
        </p:txBody>
      </p:sp>
      <p:sp>
        <p:nvSpPr>
          <p:cNvPr id="29706" name="Text Box 15"/>
          <p:cNvSpPr txBox="1">
            <a:spLocks noChangeArrowheads="1"/>
          </p:cNvSpPr>
          <p:nvPr/>
        </p:nvSpPr>
        <p:spPr bwMode="auto">
          <a:xfrm>
            <a:off x="7712075" y="2170113"/>
            <a:ext cx="696913" cy="22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en-US" sz="900" b="1"/>
              <a:t>Surface 2</a:t>
            </a:r>
          </a:p>
        </p:txBody>
      </p:sp>
      <p:sp>
        <p:nvSpPr>
          <p:cNvPr id="65552" name="AutoShape 16"/>
          <p:cNvSpPr>
            <a:spLocks noChangeArrowheads="1"/>
          </p:cNvSpPr>
          <p:nvPr/>
        </p:nvSpPr>
        <p:spPr bwMode="auto">
          <a:xfrm rot="16200000">
            <a:off x="7215187" y="2673351"/>
            <a:ext cx="1249363" cy="519112"/>
          </a:xfrm>
          <a:prstGeom prst="parallelogram">
            <a:avLst>
              <a:gd name="adj" fmla="val 49583"/>
            </a:avLst>
          </a:prstGeom>
          <a:gradFill rotWithShape="1">
            <a:gsLst>
              <a:gs pos="0">
                <a:schemeClr val="hlink">
                  <a:gamma/>
                  <a:shade val="46275"/>
                  <a:invGamma/>
                  <a:alpha val="52000"/>
                </a:schemeClr>
              </a:gs>
              <a:gs pos="50000">
                <a:schemeClr val="hlink">
                  <a:alpha val="52000"/>
                </a:schemeClr>
              </a:gs>
              <a:gs pos="100000">
                <a:schemeClr val="hlink">
                  <a:gamma/>
                  <a:shade val="46275"/>
                  <a:invGamma/>
                  <a:alpha val="52000"/>
                </a:schemeClr>
              </a:gs>
            </a:gsLst>
            <a:lin ang="2700000" scaled="1"/>
          </a:gradFill>
          <a:ln w="9525" algn="ctr">
            <a:solidFill>
              <a:schemeClr val="tx1"/>
            </a:solidFill>
            <a:miter lim="800000"/>
            <a:headEnd/>
            <a:tailEnd/>
          </a:ln>
          <a:effectLst/>
        </p:spPr>
        <p:txBody>
          <a:bodyPr wrap="none" anchor="ctr"/>
          <a:lstStyle/>
          <a:p>
            <a:pPr>
              <a:defRPr/>
            </a:pPr>
            <a:endParaRPr lang="en-US">
              <a:latin typeface="Arial" pitchFamily="34" charset="0"/>
            </a:endParaRPr>
          </a:p>
        </p:txBody>
      </p:sp>
      <p:sp>
        <p:nvSpPr>
          <p:cNvPr id="29708" name="Line 17"/>
          <p:cNvSpPr>
            <a:spLocks noChangeShapeType="1"/>
          </p:cNvSpPr>
          <p:nvPr/>
        </p:nvSpPr>
        <p:spPr bwMode="auto">
          <a:xfrm flipH="1" flipV="1">
            <a:off x="5894388" y="1987550"/>
            <a:ext cx="1684337" cy="319088"/>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09" name="Line 18"/>
          <p:cNvSpPr>
            <a:spLocks noChangeShapeType="1"/>
          </p:cNvSpPr>
          <p:nvPr/>
        </p:nvSpPr>
        <p:spPr bwMode="auto">
          <a:xfrm flipH="1" flipV="1">
            <a:off x="6900863" y="2479675"/>
            <a:ext cx="1198562" cy="77788"/>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10" name="Line 19"/>
          <p:cNvSpPr>
            <a:spLocks noChangeShapeType="1"/>
          </p:cNvSpPr>
          <p:nvPr/>
        </p:nvSpPr>
        <p:spPr bwMode="auto">
          <a:xfrm flipH="1">
            <a:off x="6900863" y="3559175"/>
            <a:ext cx="1198562" cy="855663"/>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11" name="Line 20"/>
          <p:cNvSpPr>
            <a:spLocks noChangeShapeType="1"/>
          </p:cNvSpPr>
          <p:nvPr/>
        </p:nvSpPr>
        <p:spPr bwMode="auto">
          <a:xfrm flipV="1">
            <a:off x="4014788" y="2617788"/>
            <a:ext cx="1993900" cy="10318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12" name="Line 21"/>
          <p:cNvSpPr>
            <a:spLocks noChangeShapeType="1"/>
          </p:cNvSpPr>
          <p:nvPr/>
        </p:nvSpPr>
        <p:spPr bwMode="auto">
          <a:xfrm>
            <a:off x="4870450" y="4171950"/>
            <a:ext cx="3221038" cy="32861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13" name="AutoShape 22"/>
          <p:cNvSpPr>
            <a:spLocks noChangeArrowheads="1"/>
          </p:cNvSpPr>
          <p:nvPr/>
        </p:nvSpPr>
        <p:spPr bwMode="auto">
          <a:xfrm>
            <a:off x="6194425" y="1096963"/>
            <a:ext cx="2232025" cy="717550"/>
          </a:xfrm>
          <a:prstGeom prst="wedgeRoundRectCallout">
            <a:avLst>
              <a:gd name="adj1" fmla="val -25231"/>
              <a:gd name="adj2" fmla="val 84940"/>
              <a:gd name="adj3" fmla="val 16667"/>
            </a:avLst>
          </a:prstGeom>
          <a:solidFill>
            <a:srgbClr val="FF6600"/>
          </a:solidFill>
          <a:ln w="9525" algn="ctr">
            <a:solidFill>
              <a:srgbClr val="D60000"/>
            </a:solidFill>
            <a:miter lim="800000"/>
            <a:headEnd/>
            <a:tailEnd/>
          </a:ln>
        </p:spPr>
        <p:txBody>
          <a:bodyPr lIns="83969" tIns="41985" rIns="83969" bIns="41985" anchor="ctr"/>
          <a:lstStyle/>
          <a:p>
            <a:pPr defTabSz="915988"/>
            <a:r>
              <a:rPr lang="en-US" sz="1100"/>
              <a:t>Caution: Synchronization required !</a:t>
            </a:r>
          </a:p>
          <a:p>
            <a:pPr defTabSz="915988"/>
            <a:r>
              <a:rPr lang="en-US" sz="1100"/>
              <a:t>You may not flip surface 2 while surface 1 is rendering!</a:t>
            </a:r>
          </a:p>
        </p:txBody>
      </p:sp>
      <p:sp>
        <p:nvSpPr>
          <p:cNvPr id="29714" name="AutoShape 23"/>
          <p:cNvSpPr>
            <a:spLocks noChangeArrowheads="1"/>
          </p:cNvSpPr>
          <p:nvPr/>
        </p:nvSpPr>
        <p:spPr bwMode="auto">
          <a:xfrm>
            <a:off x="998538" y="2312988"/>
            <a:ext cx="1806575" cy="2046287"/>
          </a:xfrm>
          <a:prstGeom prst="roundRect">
            <a:avLst>
              <a:gd name="adj" fmla="val 16667"/>
            </a:avLst>
          </a:prstGeom>
          <a:gradFill rotWithShape="1">
            <a:gsLst>
              <a:gs pos="0">
                <a:srgbClr val="33CCFF"/>
              </a:gs>
              <a:gs pos="100000">
                <a:srgbClr val="ADEAFF"/>
              </a:gs>
            </a:gsLst>
            <a:lin ang="18900000" scaled="1"/>
          </a:gradFill>
          <a:ln w="9525" algn="ctr">
            <a:solidFill>
              <a:srgbClr val="0000FF"/>
            </a:solidFill>
            <a:round/>
            <a:headEnd/>
            <a:tailEnd/>
          </a:ln>
        </p:spPr>
        <p:txBody>
          <a:bodyPr wrap="none" lIns="83969" tIns="41985" rIns="83969" bIns="41985"/>
          <a:lstStyle/>
          <a:p>
            <a:pPr defTabSz="915988"/>
            <a:endParaRPr lang="en-GB" sz="900" b="1"/>
          </a:p>
          <a:p>
            <a:pPr defTabSz="915988"/>
            <a:r>
              <a:rPr lang="en-GB" sz="900" b="1"/>
              <a:t>Time Domain</a:t>
            </a:r>
          </a:p>
        </p:txBody>
      </p:sp>
      <p:sp>
        <p:nvSpPr>
          <p:cNvPr id="65560" name="AutoShape 24"/>
          <p:cNvSpPr>
            <a:spLocks noChangeArrowheads="1"/>
          </p:cNvSpPr>
          <p:nvPr/>
        </p:nvSpPr>
        <p:spPr bwMode="auto">
          <a:xfrm>
            <a:off x="438150" y="2090738"/>
            <a:ext cx="265113" cy="561975"/>
          </a:xfrm>
          <a:prstGeom prst="lightningBolt">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w="9525" algn="ctr">
            <a:solidFill>
              <a:schemeClr val="tx1"/>
            </a:solidFill>
            <a:miter lim="800000"/>
            <a:headEnd/>
            <a:tailEnd/>
          </a:ln>
          <a:effectLst/>
        </p:spPr>
        <p:txBody>
          <a:bodyPr wrap="none" lIns="83969" tIns="41985" rIns="83969" bIns="41985" anchor="ctr"/>
          <a:lstStyle/>
          <a:p>
            <a:pPr defTabSz="915988">
              <a:defRPr/>
            </a:pPr>
            <a:r>
              <a:rPr lang="en-US" sz="900" b="1">
                <a:latin typeface="Arial" pitchFamily="34" charset="0"/>
              </a:rPr>
              <a:t>VSync</a:t>
            </a:r>
          </a:p>
          <a:p>
            <a:pPr defTabSz="915988">
              <a:defRPr/>
            </a:pPr>
            <a:r>
              <a:rPr lang="en-US" sz="900" b="1">
                <a:latin typeface="Arial" pitchFamily="34" charset="0"/>
              </a:rPr>
              <a:t>Event</a:t>
            </a:r>
          </a:p>
        </p:txBody>
      </p:sp>
      <p:sp>
        <p:nvSpPr>
          <p:cNvPr id="29716" name="Line 25"/>
          <p:cNvSpPr>
            <a:spLocks noChangeShapeType="1"/>
          </p:cNvSpPr>
          <p:nvPr/>
        </p:nvSpPr>
        <p:spPr bwMode="auto">
          <a:xfrm>
            <a:off x="600075" y="2667000"/>
            <a:ext cx="327025" cy="3222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17" name="Line 26"/>
          <p:cNvSpPr>
            <a:spLocks noChangeShapeType="1"/>
          </p:cNvSpPr>
          <p:nvPr/>
        </p:nvSpPr>
        <p:spPr bwMode="auto">
          <a:xfrm flipV="1">
            <a:off x="2928938" y="2730500"/>
            <a:ext cx="758825" cy="2841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18" name="Line 27"/>
          <p:cNvSpPr>
            <a:spLocks noChangeShapeType="1"/>
          </p:cNvSpPr>
          <p:nvPr/>
        </p:nvSpPr>
        <p:spPr bwMode="auto">
          <a:xfrm>
            <a:off x="2955925" y="3162300"/>
            <a:ext cx="1755775" cy="9413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65564" name="Text Box 28"/>
          <p:cNvSpPr txBox="1">
            <a:spLocks noChangeArrowheads="1"/>
          </p:cNvSpPr>
          <p:nvPr/>
        </p:nvSpPr>
        <p:spPr bwMode="auto">
          <a:xfrm>
            <a:off x="490538" y="5137150"/>
            <a:ext cx="5881687" cy="701675"/>
          </a:xfrm>
          <a:prstGeom prst="rect">
            <a:avLst/>
          </a:prstGeom>
          <a:solidFill>
            <a:schemeClr val="bg1"/>
          </a:solidFill>
          <a:ln w="9525" algn="ctr">
            <a:solidFill>
              <a:schemeClr val="tx2"/>
            </a:solidFill>
            <a:miter lim="800000"/>
            <a:headEnd/>
            <a:tailEnd/>
          </a:ln>
        </p:spPr>
        <p:txBody>
          <a:bodyPr wrap="none" lIns="83969" tIns="41985" rIns="83969" bIns="41985">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algn="l" eaLnBrk="1" hangingPunct="1"/>
            <a:r>
              <a:rPr lang="en-GB" sz="1000" b="1"/>
              <a:t>Time Domain</a:t>
            </a:r>
          </a:p>
          <a:p>
            <a:pPr algn="l" eaLnBrk="1" hangingPunct="1"/>
            <a:r>
              <a:rPr lang="en-GB" sz="1000" b="1"/>
              <a:t>-A Time Domain is an entity, which is coupled to an event- or time-triggered (VSYNC) context</a:t>
            </a:r>
          </a:p>
          <a:p>
            <a:pPr algn="l" eaLnBrk="1" hangingPunct="1"/>
            <a:r>
              <a:rPr lang="en-GB" sz="1000" b="1"/>
              <a:t>-A Time Domain aggregates a window tree, which is bound to at least one surface image buffer</a:t>
            </a:r>
          </a:p>
          <a:p>
            <a:pPr algn="l" eaLnBrk="1" hangingPunct="1">
              <a:buFontTx/>
              <a:buChar char="-"/>
            </a:pPr>
            <a:r>
              <a:rPr lang="en-GB" sz="1000" b="1"/>
              <a:t>A Time Domain executes a set of painters, which are responsible to draw image contents</a:t>
            </a:r>
          </a:p>
        </p:txBody>
      </p:sp>
      <p:sp>
        <p:nvSpPr>
          <p:cNvPr id="29720" name="Text Box 29"/>
          <p:cNvSpPr txBox="1">
            <a:spLocks noChangeArrowheads="1"/>
          </p:cNvSpPr>
          <p:nvPr/>
        </p:nvSpPr>
        <p:spPr bwMode="auto">
          <a:xfrm>
            <a:off x="8520113" y="6499225"/>
            <a:ext cx="1236662"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r>
              <a:rPr lang="de-DE" sz="1000"/>
              <a:t>Source: M. Büttner</a:t>
            </a:r>
            <a:endParaRPr lang="en-US" sz="1000"/>
          </a:p>
        </p:txBody>
      </p:sp>
      <p:sp>
        <p:nvSpPr>
          <p:cNvPr id="29721" name="Oval 30"/>
          <p:cNvSpPr>
            <a:spLocks noChangeArrowheads="1"/>
          </p:cNvSpPr>
          <p:nvPr/>
        </p:nvSpPr>
        <p:spPr bwMode="auto">
          <a:xfrm>
            <a:off x="3938588" y="2590800"/>
            <a:ext cx="295275" cy="295275"/>
          </a:xfrm>
          <a:prstGeom prst="ellipse">
            <a:avLst/>
          </a:prstGeom>
          <a:solidFill>
            <a:schemeClr val="folHlink"/>
          </a:solidFill>
          <a:ln w="9525">
            <a:solidFill>
              <a:schemeClr val="tx1"/>
            </a:solidFill>
            <a:round/>
            <a:headEnd/>
            <a:tailEnd/>
          </a:ln>
        </p:spPr>
        <p:txBody>
          <a:bodyPr wrap="none" anchor="ctr"/>
          <a:lstStyle/>
          <a:p>
            <a:pPr defTabSz="873125"/>
            <a:r>
              <a:rPr lang="de-DE" sz="1400" b="1"/>
              <a:t>P1</a:t>
            </a:r>
            <a:endParaRPr lang="en-US" sz="1400" b="1"/>
          </a:p>
        </p:txBody>
      </p:sp>
      <p:sp>
        <p:nvSpPr>
          <p:cNvPr id="29722" name="Oval 31"/>
          <p:cNvSpPr>
            <a:spLocks noChangeArrowheads="1"/>
          </p:cNvSpPr>
          <p:nvPr/>
        </p:nvSpPr>
        <p:spPr bwMode="auto">
          <a:xfrm>
            <a:off x="4711700" y="2895600"/>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P2</a:t>
            </a:r>
          </a:p>
        </p:txBody>
      </p:sp>
      <p:sp>
        <p:nvSpPr>
          <p:cNvPr id="29723" name="Oval 32"/>
          <p:cNvSpPr>
            <a:spLocks noChangeArrowheads="1"/>
          </p:cNvSpPr>
          <p:nvPr/>
        </p:nvSpPr>
        <p:spPr bwMode="auto">
          <a:xfrm>
            <a:off x="3938588" y="3190875"/>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P3</a:t>
            </a:r>
          </a:p>
        </p:txBody>
      </p:sp>
      <p:sp>
        <p:nvSpPr>
          <p:cNvPr id="29724" name="Oval 33"/>
          <p:cNvSpPr>
            <a:spLocks noChangeArrowheads="1"/>
          </p:cNvSpPr>
          <p:nvPr/>
        </p:nvSpPr>
        <p:spPr bwMode="auto">
          <a:xfrm>
            <a:off x="3938588" y="4024313"/>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P4</a:t>
            </a:r>
          </a:p>
        </p:txBody>
      </p:sp>
      <p:sp>
        <p:nvSpPr>
          <p:cNvPr id="29725" name="Oval 34"/>
          <p:cNvSpPr>
            <a:spLocks noChangeArrowheads="1"/>
          </p:cNvSpPr>
          <p:nvPr/>
        </p:nvSpPr>
        <p:spPr bwMode="auto">
          <a:xfrm>
            <a:off x="4627563" y="3956050"/>
            <a:ext cx="295275" cy="295275"/>
          </a:xfrm>
          <a:prstGeom prst="ellipse">
            <a:avLst/>
          </a:prstGeom>
          <a:solidFill>
            <a:schemeClr val="folHlink"/>
          </a:solidFill>
          <a:ln w="9525">
            <a:solidFill>
              <a:schemeClr val="tx1"/>
            </a:solidFill>
            <a:round/>
            <a:headEnd/>
            <a:tailEnd/>
          </a:ln>
        </p:spPr>
        <p:txBody>
          <a:bodyPr wrap="none" anchor="ctr"/>
          <a:lstStyle/>
          <a:p>
            <a:pPr defTabSz="873125"/>
            <a:r>
              <a:rPr lang="en-US" sz="1400" b="1"/>
              <a:t>P5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65564"/>
                                        </p:tgtEl>
                                        <p:attrNameLst>
                                          <p:attrName>style.visibility</p:attrName>
                                        </p:attrNameLst>
                                      </p:cBhvr>
                                      <p:to>
                                        <p:strVal val="visible"/>
                                      </p:to>
                                    </p:set>
                                    <p:anim calcmode="lin" valueType="num">
                                      <p:cBhvr>
                                        <p:cTn id="7" dur="1000" fill="hold"/>
                                        <p:tgtEl>
                                          <p:spTgt spid="65564"/>
                                        </p:tgtEl>
                                        <p:attrNameLst>
                                          <p:attrName>ppt_w</p:attrName>
                                        </p:attrNameLst>
                                      </p:cBhvr>
                                      <p:tavLst>
                                        <p:tav tm="0">
                                          <p:val>
                                            <p:strVal val="#ppt_w*0.70"/>
                                          </p:val>
                                        </p:tav>
                                        <p:tav tm="100000">
                                          <p:val>
                                            <p:strVal val="#ppt_w"/>
                                          </p:val>
                                        </p:tav>
                                      </p:tavLst>
                                    </p:anim>
                                    <p:anim calcmode="lin" valueType="num">
                                      <p:cBhvr>
                                        <p:cTn id="8" dur="1000" fill="hold"/>
                                        <p:tgtEl>
                                          <p:spTgt spid="65564"/>
                                        </p:tgtEl>
                                        <p:attrNameLst>
                                          <p:attrName>ppt_h</p:attrName>
                                        </p:attrNameLst>
                                      </p:cBhvr>
                                      <p:tavLst>
                                        <p:tav tm="0">
                                          <p:val>
                                            <p:strVal val="#ppt_h"/>
                                          </p:val>
                                        </p:tav>
                                        <p:tav tm="100000">
                                          <p:val>
                                            <p:strVal val="#ppt_h"/>
                                          </p:val>
                                        </p:tav>
                                      </p:tavLst>
                                    </p:anim>
                                    <p:animEffect transition="in" filter="fade">
                                      <p:cBhvr>
                                        <p:cTn id="9" dur="1000"/>
                                        <p:tgtEl>
                                          <p:spTgt spid="65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6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34963" y="188913"/>
            <a:ext cx="9236075" cy="628650"/>
          </a:xfrm>
        </p:spPr>
        <p:txBody>
          <a:bodyPr/>
          <a:lstStyle/>
          <a:p>
            <a:r>
              <a:rPr lang="en-US" dirty="0" err="1" smtClean="0"/>
              <a:t>Artemmis</a:t>
            </a:r>
            <a:r>
              <a:rPr lang="en-US" dirty="0" smtClean="0"/>
              <a:t> Framework &amp; Tool Chain for Automotive Platforms </a:t>
            </a:r>
            <a:br>
              <a:rPr lang="en-US" dirty="0" smtClean="0"/>
            </a:br>
            <a:r>
              <a:rPr lang="en-US" dirty="0" smtClean="0"/>
              <a:t>Animation: Compositing Window Management Architecture</a:t>
            </a:r>
          </a:p>
        </p:txBody>
      </p:sp>
      <p:sp>
        <p:nvSpPr>
          <p:cNvPr id="30723" name="Rectangle 3"/>
          <p:cNvSpPr>
            <a:spLocks noChangeArrowheads="1"/>
          </p:cNvSpPr>
          <p:nvPr/>
        </p:nvSpPr>
        <p:spPr bwMode="auto">
          <a:xfrm>
            <a:off x="606425" y="2914650"/>
            <a:ext cx="8351838" cy="1436688"/>
          </a:xfrm>
          <a:prstGeom prst="rect">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lgn="ctr">
                <a:solidFill>
                  <a:srgbClr val="000000"/>
                </a:solidFill>
                <a:miter lim="800000"/>
                <a:headEnd/>
                <a:tailEnd/>
              </a14:hiddenLine>
            </a:ext>
          </a:extLst>
        </p:spPr>
        <p:txBody>
          <a:bodyPr lIns="33026" tIns="165122" rIns="33026" bIns="66052"/>
          <a:lstStyle/>
          <a:p>
            <a:pPr algn="l" defTabSz="841375"/>
            <a:endParaRPr lang="en-US" sz="1400"/>
          </a:p>
        </p:txBody>
      </p:sp>
      <p:sp>
        <p:nvSpPr>
          <p:cNvPr id="30724" name="Text Box 4"/>
          <p:cNvSpPr txBox="1">
            <a:spLocks noChangeArrowheads="1"/>
          </p:cNvSpPr>
          <p:nvPr/>
        </p:nvSpPr>
        <p:spPr bwMode="auto">
          <a:xfrm>
            <a:off x="658813" y="2979738"/>
            <a:ext cx="3030537" cy="28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0" tIns="41970" rIns="83940" bIns="41970">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l" eaLnBrk="1" hangingPunct="1"/>
            <a:r>
              <a:rPr lang="en-US" sz="1300" b="1"/>
              <a:t>Compositing Window Manager (CIA)</a:t>
            </a:r>
          </a:p>
        </p:txBody>
      </p:sp>
      <p:sp>
        <p:nvSpPr>
          <p:cNvPr id="30725" name="Rectangle 5"/>
          <p:cNvSpPr>
            <a:spLocks noChangeArrowheads="1"/>
          </p:cNvSpPr>
          <p:nvPr/>
        </p:nvSpPr>
        <p:spPr bwMode="auto">
          <a:xfrm>
            <a:off x="593725" y="5629275"/>
            <a:ext cx="2933700" cy="458788"/>
          </a:xfrm>
          <a:prstGeom prst="rect">
            <a:avLst/>
          </a:prstGeom>
          <a:solidFill>
            <a:schemeClr val="accent1"/>
          </a:solidFill>
          <a:ln w="9525" algn="ctr">
            <a:solidFill>
              <a:schemeClr val="tx1"/>
            </a:solidFill>
            <a:prstDash val="lgDash"/>
            <a:miter lim="800000"/>
            <a:headEnd/>
            <a:tailEnd/>
          </a:ln>
        </p:spPr>
        <p:txBody>
          <a:bodyPr wrap="none" lIns="83940" tIns="41970" rIns="83940" bIns="41970" anchor="ctr"/>
          <a:lstStyle/>
          <a:p>
            <a:r>
              <a:rPr lang="en-US" sz="1100" b="1"/>
              <a:t>3D Scene Graph Management</a:t>
            </a:r>
          </a:p>
        </p:txBody>
      </p:sp>
      <p:sp>
        <p:nvSpPr>
          <p:cNvPr id="30726" name="Rectangle 6"/>
          <p:cNvSpPr>
            <a:spLocks noChangeArrowheads="1"/>
          </p:cNvSpPr>
          <p:nvPr/>
        </p:nvSpPr>
        <p:spPr bwMode="auto">
          <a:xfrm>
            <a:off x="5108575" y="5260975"/>
            <a:ext cx="1933575" cy="458788"/>
          </a:xfrm>
          <a:prstGeom prst="rect">
            <a:avLst/>
          </a:prstGeom>
          <a:solidFill>
            <a:schemeClr val="accent1"/>
          </a:solidFill>
          <a:ln w="9525" algn="ctr">
            <a:solidFill>
              <a:schemeClr val="tx1"/>
            </a:solidFill>
            <a:miter lim="800000"/>
            <a:headEnd/>
            <a:tailEnd/>
          </a:ln>
        </p:spPr>
        <p:txBody>
          <a:bodyPr wrap="none" lIns="83940" tIns="41970" rIns="83940" bIns="41970" anchor="ctr"/>
          <a:lstStyle/>
          <a:p>
            <a:r>
              <a:rPr lang="en-US" sz="1100" b="1" dirty="0" smtClean="0"/>
              <a:t>GS2</a:t>
            </a:r>
            <a:endParaRPr lang="en-US" sz="1100" b="1" dirty="0"/>
          </a:p>
          <a:p>
            <a:r>
              <a:rPr lang="en-US" sz="1100" b="1" dirty="0"/>
              <a:t>Graphic Subsystem</a:t>
            </a:r>
          </a:p>
        </p:txBody>
      </p:sp>
      <p:sp>
        <p:nvSpPr>
          <p:cNvPr id="30727" name="Line 7"/>
          <p:cNvSpPr>
            <a:spLocks noChangeShapeType="1"/>
          </p:cNvSpPr>
          <p:nvPr/>
        </p:nvSpPr>
        <p:spPr bwMode="auto">
          <a:xfrm>
            <a:off x="6002338" y="4386263"/>
            <a:ext cx="0" cy="8858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30728" name="Text Box 8"/>
          <p:cNvSpPr txBox="1">
            <a:spLocks noChangeArrowheads="1"/>
          </p:cNvSpPr>
          <p:nvPr/>
        </p:nvSpPr>
        <p:spPr bwMode="auto">
          <a:xfrm>
            <a:off x="5303838" y="4616450"/>
            <a:ext cx="1405435" cy="423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0" tIns="41970" rIns="83940" bIns="41970">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l" eaLnBrk="1" hangingPunct="1"/>
            <a:r>
              <a:rPr lang="en-US" sz="1100" b="1" dirty="0" smtClean="0"/>
              <a:t>GS2 </a:t>
            </a:r>
            <a:r>
              <a:rPr lang="en-US" sz="1100" b="1" dirty="0"/>
              <a:t>Composition</a:t>
            </a:r>
          </a:p>
          <a:p>
            <a:pPr algn="l" eaLnBrk="1" hangingPunct="1"/>
            <a:r>
              <a:rPr lang="en-US" sz="1100" b="1" dirty="0" smtClean="0"/>
              <a:t>Instruction </a:t>
            </a:r>
            <a:r>
              <a:rPr lang="en-US" sz="1100" b="1" dirty="0"/>
              <a:t>Set</a:t>
            </a:r>
          </a:p>
        </p:txBody>
      </p:sp>
      <p:sp>
        <p:nvSpPr>
          <p:cNvPr id="30729" name="Line 9"/>
          <p:cNvSpPr>
            <a:spLocks noChangeShapeType="1"/>
          </p:cNvSpPr>
          <p:nvPr/>
        </p:nvSpPr>
        <p:spPr bwMode="auto">
          <a:xfrm>
            <a:off x="2066925" y="4373563"/>
            <a:ext cx="0" cy="1244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30730" name="Line 10"/>
          <p:cNvSpPr>
            <a:spLocks noChangeShapeType="1"/>
          </p:cNvSpPr>
          <p:nvPr/>
        </p:nvSpPr>
        <p:spPr bwMode="auto">
          <a:xfrm flipH="1" flipV="1">
            <a:off x="3744913" y="2222500"/>
            <a:ext cx="0" cy="7143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30731" name="Rectangle 11"/>
          <p:cNvSpPr>
            <a:spLocks noChangeArrowheads="1"/>
          </p:cNvSpPr>
          <p:nvPr/>
        </p:nvSpPr>
        <p:spPr bwMode="auto">
          <a:xfrm>
            <a:off x="739775" y="3370263"/>
            <a:ext cx="1001713" cy="719137"/>
          </a:xfrm>
          <a:prstGeom prst="rect">
            <a:avLst/>
          </a:prstGeom>
          <a:solidFill>
            <a:schemeClr val="accent1"/>
          </a:solidFill>
          <a:ln w="9525" algn="ctr">
            <a:solidFill>
              <a:schemeClr val="tx1"/>
            </a:solidFill>
            <a:miter lim="800000"/>
            <a:headEnd/>
            <a:tailEnd/>
          </a:ln>
        </p:spPr>
        <p:txBody>
          <a:bodyPr wrap="none" lIns="83940" tIns="41970" rIns="83940" bIns="41970" anchor="ctr"/>
          <a:lstStyle/>
          <a:p>
            <a:r>
              <a:rPr lang="en-US" sz="1100" b="1"/>
              <a:t>Surface </a:t>
            </a:r>
          </a:p>
          <a:p>
            <a:r>
              <a:rPr lang="en-US" sz="1100" b="1"/>
              <a:t>Management</a:t>
            </a:r>
          </a:p>
        </p:txBody>
      </p:sp>
      <p:sp>
        <p:nvSpPr>
          <p:cNvPr id="30732" name="Rectangle 12"/>
          <p:cNvSpPr>
            <a:spLocks noChangeArrowheads="1"/>
          </p:cNvSpPr>
          <p:nvPr/>
        </p:nvSpPr>
        <p:spPr bwMode="auto">
          <a:xfrm>
            <a:off x="1873250" y="3370263"/>
            <a:ext cx="1001713" cy="719137"/>
          </a:xfrm>
          <a:prstGeom prst="rect">
            <a:avLst/>
          </a:prstGeom>
          <a:solidFill>
            <a:schemeClr val="accent1"/>
          </a:solidFill>
          <a:ln w="9525" algn="ctr">
            <a:solidFill>
              <a:schemeClr val="tx1"/>
            </a:solidFill>
            <a:miter lim="800000"/>
            <a:headEnd/>
            <a:tailEnd/>
          </a:ln>
        </p:spPr>
        <p:txBody>
          <a:bodyPr wrap="none" lIns="83940" tIns="41970" rIns="83940" bIns="41970" anchor="ctr"/>
          <a:lstStyle/>
          <a:p>
            <a:r>
              <a:rPr lang="en-US" sz="1100" b="1"/>
              <a:t>Window </a:t>
            </a:r>
          </a:p>
          <a:p>
            <a:r>
              <a:rPr lang="en-US" sz="1100" b="1"/>
              <a:t>Management</a:t>
            </a:r>
          </a:p>
        </p:txBody>
      </p:sp>
      <p:sp>
        <p:nvSpPr>
          <p:cNvPr id="30733" name="Rectangle 13"/>
          <p:cNvSpPr>
            <a:spLocks noChangeArrowheads="1"/>
          </p:cNvSpPr>
          <p:nvPr/>
        </p:nvSpPr>
        <p:spPr bwMode="auto">
          <a:xfrm>
            <a:off x="5278438" y="3370263"/>
            <a:ext cx="1001712" cy="719137"/>
          </a:xfrm>
          <a:prstGeom prst="rect">
            <a:avLst/>
          </a:prstGeom>
          <a:solidFill>
            <a:schemeClr val="accent1"/>
          </a:solidFill>
          <a:ln w="9525" algn="ctr">
            <a:solidFill>
              <a:schemeClr val="tx1"/>
            </a:solidFill>
            <a:miter lim="800000"/>
            <a:headEnd/>
            <a:tailEnd/>
          </a:ln>
        </p:spPr>
        <p:txBody>
          <a:bodyPr wrap="none" lIns="83940" tIns="41970" rIns="83940" bIns="41970" anchor="ctr"/>
          <a:lstStyle/>
          <a:p>
            <a:r>
              <a:rPr lang="en-US" sz="1100" b="1"/>
              <a:t>HW Layer </a:t>
            </a:r>
          </a:p>
          <a:p>
            <a:r>
              <a:rPr lang="en-US" sz="1100" b="1"/>
              <a:t>Management</a:t>
            </a:r>
          </a:p>
        </p:txBody>
      </p:sp>
      <p:sp>
        <p:nvSpPr>
          <p:cNvPr id="30734" name="Rectangle 14"/>
          <p:cNvSpPr>
            <a:spLocks noChangeArrowheads="1"/>
          </p:cNvSpPr>
          <p:nvPr/>
        </p:nvSpPr>
        <p:spPr bwMode="auto">
          <a:xfrm>
            <a:off x="4141788" y="3370263"/>
            <a:ext cx="1001712" cy="719137"/>
          </a:xfrm>
          <a:prstGeom prst="rect">
            <a:avLst/>
          </a:prstGeom>
          <a:solidFill>
            <a:schemeClr val="accent1"/>
          </a:solidFill>
          <a:ln w="9525" algn="ctr">
            <a:solidFill>
              <a:schemeClr val="tx1"/>
            </a:solidFill>
            <a:miter lim="800000"/>
            <a:headEnd/>
            <a:tailEnd/>
          </a:ln>
        </p:spPr>
        <p:txBody>
          <a:bodyPr wrap="none" lIns="83940" tIns="41970" rIns="83940" bIns="41970" anchor="ctr"/>
          <a:lstStyle/>
          <a:p>
            <a:r>
              <a:rPr lang="en-US" sz="1100" b="1"/>
              <a:t>Redraw </a:t>
            </a:r>
          </a:p>
          <a:p>
            <a:r>
              <a:rPr lang="en-US" sz="1100" b="1"/>
              <a:t>Management</a:t>
            </a:r>
          </a:p>
        </p:txBody>
      </p:sp>
      <p:sp>
        <p:nvSpPr>
          <p:cNvPr id="30735" name="Rectangle 15"/>
          <p:cNvSpPr>
            <a:spLocks noChangeArrowheads="1"/>
          </p:cNvSpPr>
          <p:nvPr/>
        </p:nvSpPr>
        <p:spPr bwMode="auto">
          <a:xfrm>
            <a:off x="2992438" y="3370263"/>
            <a:ext cx="1001712" cy="719137"/>
          </a:xfrm>
          <a:prstGeom prst="rect">
            <a:avLst/>
          </a:prstGeom>
          <a:solidFill>
            <a:schemeClr val="accent1"/>
          </a:solidFill>
          <a:ln w="9525" algn="ctr">
            <a:solidFill>
              <a:schemeClr val="tx1"/>
            </a:solidFill>
            <a:miter lim="800000"/>
            <a:headEnd/>
            <a:tailEnd/>
          </a:ln>
        </p:spPr>
        <p:txBody>
          <a:bodyPr wrap="none" lIns="83940" tIns="41970" rIns="83940" bIns="41970" anchor="ctr"/>
          <a:lstStyle/>
          <a:p>
            <a:r>
              <a:rPr lang="en-US" sz="1100" b="1"/>
              <a:t>Dependency</a:t>
            </a:r>
          </a:p>
          <a:p>
            <a:r>
              <a:rPr lang="en-US" sz="1100" b="1"/>
              <a:t>Detection</a:t>
            </a:r>
          </a:p>
        </p:txBody>
      </p:sp>
      <p:sp>
        <p:nvSpPr>
          <p:cNvPr id="30736" name="Rectangle 16"/>
          <p:cNvSpPr>
            <a:spLocks noChangeArrowheads="1"/>
          </p:cNvSpPr>
          <p:nvPr/>
        </p:nvSpPr>
        <p:spPr bwMode="auto">
          <a:xfrm>
            <a:off x="6410325" y="3370263"/>
            <a:ext cx="1152525" cy="719137"/>
          </a:xfrm>
          <a:prstGeom prst="rect">
            <a:avLst/>
          </a:prstGeom>
          <a:solidFill>
            <a:schemeClr val="accent1"/>
          </a:solidFill>
          <a:ln w="9525" algn="ctr">
            <a:solidFill>
              <a:schemeClr val="tx1"/>
            </a:solidFill>
            <a:miter lim="800000"/>
            <a:headEnd/>
            <a:tailEnd/>
          </a:ln>
        </p:spPr>
        <p:txBody>
          <a:bodyPr wrap="none" lIns="83940" tIns="41970" rIns="83940" bIns="41970" anchor="ctr"/>
          <a:lstStyle/>
          <a:p>
            <a:r>
              <a:rPr lang="en-US" sz="1100" b="1"/>
              <a:t>Execution</a:t>
            </a:r>
          </a:p>
          <a:p>
            <a:r>
              <a:rPr lang="en-US" sz="1100" b="1"/>
              <a:t>Control</a:t>
            </a:r>
          </a:p>
          <a:p>
            <a:r>
              <a:rPr lang="en-US" sz="1100" b="1"/>
              <a:t>(Time Domains)</a:t>
            </a:r>
          </a:p>
        </p:txBody>
      </p:sp>
      <p:sp>
        <p:nvSpPr>
          <p:cNvPr id="30737" name="Text Box 17"/>
          <p:cNvSpPr txBox="1">
            <a:spLocks noChangeArrowheads="1"/>
          </p:cNvSpPr>
          <p:nvPr/>
        </p:nvSpPr>
        <p:spPr bwMode="auto">
          <a:xfrm>
            <a:off x="3024188" y="2425700"/>
            <a:ext cx="1385887" cy="25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0" tIns="41970" rIns="83940" bIns="41970">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l" eaLnBrk="1" hangingPunct="1"/>
            <a:r>
              <a:rPr lang="en-US" sz="1100" b="1"/>
              <a:t>Animation Control</a:t>
            </a:r>
          </a:p>
        </p:txBody>
      </p:sp>
      <p:sp>
        <p:nvSpPr>
          <p:cNvPr id="30738" name="Line 18"/>
          <p:cNvSpPr>
            <a:spLocks noChangeShapeType="1"/>
          </p:cNvSpPr>
          <p:nvPr/>
        </p:nvSpPr>
        <p:spPr bwMode="auto">
          <a:xfrm>
            <a:off x="6176962" y="2382838"/>
            <a:ext cx="0" cy="53181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30739" name="Rectangle 19"/>
          <p:cNvSpPr>
            <a:spLocks noChangeArrowheads="1"/>
          </p:cNvSpPr>
          <p:nvPr/>
        </p:nvSpPr>
        <p:spPr bwMode="auto">
          <a:xfrm>
            <a:off x="534988" y="1112838"/>
            <a:ext cx="898525" cy="1052512"/>
          </a:xfrm>
          <a:prstGeom prst="rect">
            <a:avLst/>
          </a:prstGeom>
          <a:solidFill>
            <a:schemeClr val="accent1"/>
          </a:solidFill>
          <a:ln w="9525" algn="ctr">
            <a:solidFill>
              <a:schemeClr val="tx1"/>
            </a:solidFill>
            <a:miter lim="800000"/>
            <a:headEnd/>
            <a:tailEnd/>
          </a:ln>
        </p:spPr>
        <p:txBody>
          <a:bodyPr wrap="none" lIns="83940" tIns="41970" rIns="83940" bIns="41970" anchor="ctr"/>
          <a:lstStyle/>
          <a:p>
            <a:endParaRPr lang="en-US" sz="1100" b="1"/>
          </a:p>
          <a:p>
            <a:endParaRPr lang="en-US" sz="1100" b="1"/>
          </a:p>
          <a:p>
            <a:endParaRPr lang="en-US" sz="1100" b="1"/>
          </a:p>
          <a:p>
            <a:endParaRPr lang="en-US" sz="1100" b="1"/>
          </a:p>
          <a:p>
            <a:endParaRPr lang="en-US" sz="1100" b="1"/>
          </a:p>
          <a:p>
            <a:r>
              <a:rPr lang="en-US" sz="1100" b="1"/>
              <a:t>WidgetTree</a:t>
            </a:r>
          </a:p>
        </p:txBody>
      </p:sp>
      <p:sp>
        <p:nvSpPr>
          <p:cNvPr id="30740" name="Line 20"/>
          <p:cNvSpPr>
            <a:spLocks noChangeShapeType="1"/>
          </p:cNvSpPr>
          <p:nvPr/>
        </p:nvSpPr>
        <p:spPr bwMode="auto">
          <a:xfrm>
            <a:off x="966788" y="2154238"/>
            <a:ext cx="0" cy="7604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30741" name="Text Box 21"/>
          <p:cNvSpPr txBox="1">
            <a:spLocks noChangeArrowheads="1"/>
          </p:cNvSpPr>
          <p:nvPr/>
        </p:nvSpPr>
        <p:spPr bwMode="auto">
          <a:xfrm>
            <a:off x="606425" y="2403475"/>
            <a:ext cx="1825625" cy="25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0" tIns="41970" rIns="83940" bIns="41970">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l" eaLnBrk="1" hangingPunct="1"/>
            <a:r>
              <a:rPr lang="en-US" sz="1100" b="1"/>
              <a:t>Windows / Frame buffers</a:t>
            </a:r>
          </a:p>
        </p:txBody>
      </p:sp>
      <p:sp>
        <p:nvSpPr>
          <p:cNvPr id="30742" name="AutoShape 22"/>
          <p:cNvSpPr>
            <a:spLocks noChangeArrowheads="1"/>
          </p:cNvSpPr>
          <p:nvPr/>
        </p:nvSpPr>
        <p:spPr bwMode="auto">
          <a:xfrm>
            <a:off x="5686425" y="1477963"/>
            <a:ext cx="981075" cy="904875"/>
          </a:xfrm>
          <a:prstGeom prst="can">
            <a:avLst>
              <a:gd name="adj" fmla="val 25000"/>
            </a:avLst>
          </a:prstGeom>
          <a:solidFill>
            <a:schemeClr val="accent1"/>
          </a:solidFill>
          <a:ln w="9525">
            <a:solidFill>
              <a:schemeClr val="tx1"/>
            </a:solidFill>
            <a:round/>
            <a:headEnd/>
            <a:tailEnd/>
          </a:ln>
        </p:spPr>
        <p:txBody>
          <a:bodyPr wrap="none" lIns="83940" tIns="41970" rIns="83940" bIns="41970" anchor="ctr"/>
          <a:lstStyle/>
          <a:p>
            <a:r>
              <a:rPr lang="en-US" sz="1100" b="1" dirty="0"/>
              <a:t>Image</a:t>
            </a:r>
          </a:p>
          <a:p>
            <a:r>
              <a:rPr lang="en-US" sz="1100" b="1" dirty="0"/>
              <a:t>Assembly</a:t>
            </a:r>
          </a:p>
          <a:p>
            <a:r>
              <a:rPr lang="en-US" sz="1100" b="1" dirty="0"/>
              <a:t>Configuration</a:t>
            </a:r>
          </a:p>
        </p:txBody>
      </p:sp>
      <p:sp>
        <p:nvSpPr>
          <p:cNvPr id="30744" name="Rectangle 24"/>
          <p:cNvSpPr>
            <a:spLocks noChangeArrowheads="1"/>
          </p:cNvSpPr>
          <p:nvPr/>
        </p:nvSpPr>
        <p:spPr bwMode="auto">
          <a:xfrm>
            <a:off x="3125788" y="1600200"/>
            <a:ext cx="1656556" cy="614363"/>
          </a:xfrm>
          <a:prstGeom prst="rect">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lgn="ctr">
                <a:solidFill>
                  <a:srgbClr val="000000"/>
                </a:solidFill>
                <a:miter lim="800000"/>
                <a:headEnd/>
                <a:tailEnd/>
              </a14:hiddenLine>
            </a:ext>
          </a:extLst>
        </p:spPr>
        <p:txBody>
          <a:bodyPr lIns="33026" tIns="165122" rIns="33026" bIns="66052"/>
          <a:lstStyle/>
          <a:p>
            <a:pPr algn="l" defTabSz="841375"/>
            <a:r>
              <a:rPr lang="en-US" sz="1000" b="1"/>
              <a:t>Animation</a:t>
            </a:r>
          </a:p>
          <a:p>
            <a:pPr algn="l" defTabSz="841375"/>
            <a:r>
              <a:rPr lang="en-US" sz="1000" b="1"/>
              <a:t>Management</a:t>
            </a:r>
          </a:p>
          <a:p>
            <a:pPr algn="l" defTabSz="841375"/>
            <a:r>
              <a:rPr lang="en-US" sz="1000" b="1"/>
              <a:t>(ACE)</a:t>
            </a:r>
          </a:p>
        </p:txBody>
      </p:sp>
      <p:sp>
        <p:nvSpPr>
          <p:cNvPr id="30747" name="Rectangle 27"/>
          <p:cNvSpPr>
            <a:spLocks noChangeArrowheads="1"/>
          </p:cNvSpPr>
          <p:nvPr/>
        </p:nvSpPr>
        <p:spPr bwMode="auto">
          <a:xfrm>
            <a:off x="4100813" y="1718580"/>
            <a:ext cx="588963" cy="403225"/>
          </a:xfrm>
          <a:prstGeom prst="rect">
            <a:avLst/>
          </a:prstGeom>
          <a:solidFill>
            <a:schemeClr val="accent1"/>
          </a:solidFill>
          <a:ln w="9525" algn="ctr">
            <a:solidFill>
              <a:schemeClr val="tx1"/>
            </a:solidFill>
            <a:miter lim="800000"/>
            <a:headEnd/>
            <a:tailEnd/>
          </a:ln>
        </p:spPr>
        <p:txBody>
          <a:bodyPr wrap="none" lIns="83940" tIns="41970" rIns="83940" bIns="41970" anchor="ctr"/>
          <a:lstStyle/>
          <a:p>
            <a:r>
              <a:rPr lang="en-US" sz="900" dirty="0"/>
              <a:t>Animation</a:t>
            </a:r>
          </a:p>
          <a:p>
            <a:r>
              <a:rPr lang="en-US" sz="900" dirty="0"/>
              <a:t>Scheduler</a:t>
            </a:r>
          </a:p>
        </p:txBody>
      </p:sp>
      <p:grpSp>
        <p:nvGrpSpPr>
          <p:cNvPr id="30748" name="Group 28"/>
          <p:cNvGrpSpPr>
            <a:grpSpLocks/>
          </p:cNvGrpSpPr>
          <p:nvPr/>
        </p:nvGrpSpPr>
        <p:grpSpPr bwMode="auto">
          <a:xfrm>
            <a:off x="709613" y="1257300"/>
            <a:ext cx="522287" cy="558800"/>
            <a:chOff x="3311" y="1871"/>
            <a:chExt cx="1815" cy="1956"/>
          </a:xfrm>
        </p:grpSpPr>
        <p:sp>
          <p:nvSpPr>
            <p:cNvPr id="30795" name="Rectangle 29"/>
            <p:cNvSpPr>
              <a:spLocks noChangeArrowheads="1"/>
            </p:cNvSpPr>
            <p:nvPr/>
          </p:nvSpPr>
          <p:spPr bwMode="auto">
            <a:xfrm>
              <a:off x="3311" y="1871"/>
              <a:ext cx="1815" cy="1956"/>
            </a:xfrm>
            <a:prstGeom prst="rect">
              <a:avLst/>
            </a:prstGeom>
            <a:solidFill>
              <a:schemeClr val="accent1"/>
            </a:solidFill>
            <a:ln w="19050" algn="ctr">
              <a:solidFill>
                <a:schemeClr val="tx1"/>
              </a:solidFill>
              <a:miter lim="800000"/>
              <a:headEnd/>
              <a:tailEnd/>
            </a:ln>
          </p:spPr>
          <p:txBody>
            <a:bodyPr wrap="none" anchor="ctr"/>
            <a:lstStyle/>
            <a:p>
              <a:endParaRPr lang="en-US"/>
            </a:p>
          </p:txBody>
        </p:sp>
        <p:grpSp>
          <p:nvGrpSpPr>
            <p:cNvPr id="30796" name="Group 30"/>
            <p:cNvGrpSpPr>
              <a:grpSpLocks/>
            </p:cNvGrpSpPr>
            <p:nvPr/>
          </p:nvGrpSpPr>
          <p:grpSpPr bwMode="auto">
            <a:xfrm>
              <a:off x="3566" y="2041"/>
              <a:ext cx="1270" cy="1657"/>
              <a:chOff x="1582" y="1178"/>
              <a:chExt cx="1889" cy="2536"/>
            </a:xfrm>
          </p:grpSpPr>
          <p:sp>
            <p:nvSpPr>
              <p:cNvPr id="30797" name="Oval 31"/>
              <p:cNvSpPr>
                <a:spLocks noChangeArrowheads="1"/>
              </p:cNvSpPr>
              <p:nvPr/>
            </p:nvSpPr>
            <p:spPr bwMode="auto">
              <a:xfrm>
                <a:off x="1582" y="2567"/>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sp>
            <p:nvSpPr>
              <p:cNvPr id="30798" name="Oval 32"/>
              <p:cNvSpPr>
                <a:spLocks noChangeArrowheads="1"/>
              </p:cNvSpPr>
              <p:nvPr/>
            </p:nvSpPr>
            <p:spPr bwMode="auto">
              <a:xfrm>
                <a:off x="1587" y="1861"/>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sp>
            <p:nvSpPr>
              <p:cNvPr id="30799" name="Oval 33"/>
              <p:cNvSpPr>
                <a:spLocks noChangeArrowheads="1"/>
              </p:cNvSpPr>
              <p:nvPr/>
            </p:nvSpPr>
            <p:spPr bwMode="auto">
              <a:xfrm>
                <a:off x="1672" y="3374"/>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sp>
            <p:nvSpPr>
              <p:cNvPr id="30800" name="Oval 34"/>
              <p:cNvSpPr>
                <a:spLocks noChangeArrowheads="1"/>
              </p:cNvSpPr>
              <p:nvPr/>
            </p:nvSpPr>
            <p:spPr bwMode="auto">
              <a:xfrm>
                <a:off x="3151" y="2557"/>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cxnSp>
            <p:nvCxnSpPr>
              <p:cNvPr id="30801" name="AutoShape 35"/>
              <p:cNvCxnSpPr>
                <a:cxnSpLocks noChangeShapeType="1"/>
                <a:stCxn id="30808" idx="5"/>
                <a:endCxn id="30807" idx="0"/>
              </p:cNvCxnSpPr>
              <p:nvPr/>
            </p:nvCxnSpPr>
            <p:spPr bwMode="auto">
              <a:xfrm>
                <a:off x="2425" y="1460"/>
                <a:ext cx="478" cy="40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30802" name="AutoShape 36"/>
              <p:cNvCxnSpPr>
                <a:cxnSpLocks noChangeShapeType="1"/>
                <a:stCxn id="30808" idx="3"/>
                <a:endCxn id="30798" idx="0"/>
              </p:cNvCxnSpPr>
              <p:nvPr/>
            </p:nvCxnSpPr>
            <p:spPr bwMode="auto">
              <a:xfrm flipH="1">
                <a:off x="1746" y="1460"/>
                <a:ext cx="455" cy="40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30803" name="AutoShape 37"/>
              <p:cNvCxnSpPr>
                <a:cxnSpLocks noChangeShapeType="1"/>
                <a:stCxn id="30797" idx="0"/>
                <a:endCxn id="30798" idx="4"/>
              </p:cNvCxnSpPr>
              <p:nvPr/>
            </p:nvCxnSpPr>
            <p:spPr bwMode="auto">
              <a:xfrm flipV="1">
                <a:off x="1741" y="2186"/>
                <a:ext cx="5" cy="381"/>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30804" name="AutoShape 38"/>
              <p:cNvCxnSpPr>
                <a:cxnSpLocks noChangeShapeType="1"/>
                <a:stCxn id="30799" idx="7"/>
                <a:endCxn id="30816" idx="3"/>
              </p:cNvCxnSpPr>
              <p:nvPr/>
            </p:nvCxnSpPr>
            <p:spPr bwMode="auto">
              <a:xfrm flipV="1">
                <a:off x="1943" y="2844"/>
                <a:ext cx="520" cy="57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30805" name="AutoShape 39"/>
              <p:cNvCxnSpPr>
                <a:cxnSpLocks noChangeShapeType="1"/>
                <a:stCxn id="30816" idx="0"/>
                <a:endCxn id="30807" idx="4"/>
              </p:cNvCxnSpPr>
              <p:nvPr/>
            </p:nvCxnSpPr>
            <p:spPr bwMode="auto">
              <a:xfrm flipV="1">
                <a:off x="2575" y="2192"/>
                <a:ext cx="328" cy="3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30806" name="AutoShape 40"/>
              <p:cNvCxnSpPr>
                <a:cxnSpLocks noChangeShapeType="1"/>
                <a:stCxn id="30800" idx="0"/>
                <a:endCxn id="30807" idx="5"/>
              </p:cNvCxnSpPr>
              <p:nvPr/>
            </p:nvCxnSpPr>
            <p:spPr bwMode="auto">
              <a:xfrm flipH="1" flipV="1">
                <a:off x="3015" y="2144"/>
                <a:ext cx="295" cy="4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30807" name="Oval 41"/>
              <p:cNvSpPr>
                <a:spLocks noChangeArrowheads="1"/>
              </p:cNvSpPr>
              <p:nvPr/>
            </p:nvSpPr>
            <p:spPr bwMode="auto">
              <a:xfrm>
                <a:off x="2744" y="1867"/>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sp>
            <p:nvSpPr>
              <p:cNvPr id="30808" name="Oval 42"/>
              <p:cNvSpPr>
                <a:spLocks noChangeArrowheads="1"/>
              </p:cNvSpPr>
              <p:nvPr/>
            </p:nvSpPr>
            <p:spPr bwMode="auto">
              <a:xfrm>
                <a:off x="2154" y="1183"/>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sp>
            <p:nvSpPr>
              <p:cNvPr id="30809" name="Oval 43"/>
              <p:cNvSpPr>
                <a:spLocks noChangeArrowheads="1"/>
              </p:cNvSpPr>
              <p:nvPr/>
            </p:nvSpPr>
            <p:spPr bwMode="auto">
              <a:xfrm>
                <a:off x="2041" y="3389"/>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sp>
            <p:nvSpPr>
              <p:cNvPr id="30810" name="Oval 44"/>
              <p:cNvSpPr>
                <a:spLocks noChangeArrowheads="1"/>
              </p:cNvSpPr>
              <p:nvPr/>
            </p:nvSpPr>
            <p:spPr bwMode="auto">
              <a:xfrm>
                <a:off x="2778" y="3389"/>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sp>
            <p:nvSpPr>
              <p:cNvPr id="30811" name="Oval 45"/>
              <p:cNvSpPr>
                <a:spLocks noChangeArrowheads="1"/>
              </p:cNvSpPr>
              <p:nvPr/>
            </p:nvSpPr>
            <p:spPr bwMode="auto">
              <a:xfrm>
                <a:off x="2409" y="3389"/>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sp>
            <p:nvSpPr>
              <p:cNvPr id="30812" name="Oval 46"/>
              <p:cNvSpPr>
                <a:spLocks noChangeArrowheads="1"/>
              </p:cNvSpPr>
              <p:nvPr/>
            </p:nvSpPr>
            <p:spPr bwMode="auto">
              <a:xfrm>
                <a:off x="3153" y="3374"/>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cxnSp>
            <p:nvCxnSpPr>
              <p:cNvPr id="30813" name="AutoShape 47"/>
              <p:cNvCxnSpPr>
                <a:cxnSpLocks noChangeShapeType="1"/>
                <a:stCxn id="30809" idx="0"/>
                <a:endCxn id="30816" idx="3"/>
              </p:cNvCxnSpPr>
              <p:nvPr/>
            </p:nvCxnSpPr>
            <p:spPr bwMode="auto">
              <a:xfrm flipV="1">
                <a:off x="2200" y="2844"/>
                <a:ext cx="263"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30814" name="AutoShape 48"/>
              <p:cNvCxnSpPr>
                <a:cxnSpLocks noChangeShapeType="1"/>
                <a:stCxn id="30811" idx="0"/>
                <a:endCxn id="30816" idx="4"/>
              </p:cNvCxnSpPr>
              <p:nvPr/>
            </p:nvCxnSpPr>
            <p:spPr bwMode="auto">
              <a:xfrm flipV="1">
                <a:off x="2568" y="2892"/>
                <a:ext cx="7" cy="49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30815" name="AutoShape 49"/>
              <p:cNvCxnSpPr>
                <a:cxnSpLocks noChangeShapeType="1"/>
                <a:stCxn id="30810" idx="0"/>
                <a:endCxn id="30816" idx="5"/>
              </p:cNvCxnSpPr>
              <p:nvPr/>
            </p:nvCxnSpPr>
            <p:spPr bwMode="auto">
              <a:xfrm flipH="1" flipV="1">
                <a:off x="2687" y="2844"/>
                <a:ext cx="250" cy="54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30816" name="Oval 50"/>
              <p:cNvSpPr>
                <a:spLocks noChangeArrowheads="1"/>
              </p:cNvSpPr>
              <p:nvPr/>
            </p:nvSpPr>
            <p:spPr bwMode="auto">
              <a:xfrm>
                <a:off x="2416" y="2567"/>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cxnSp>
            <p:nvCxnSpPr>
              <p:cNvPr id="30817" name="AutoShape 51"/>
              <p:cNvCxnSpPr>
                <a:cxnSpLocks noChangeShapeType="1"/>
                <a:stCxn id="30812" idx="0"/>
                <a:endCxn id="30816" idx="5"/>
              </p:cNvCxnSpPr>
              <p:nvPr/>
            </p:nvCxnSpPr>
            <p:spPr bwMode="auto">
              <a:xfrm flipH="1" flipV="1">
                <a:off x="2687" y="2844"/>
                <a:ext cx="625" cy="530"/>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30818" name="AutoShape 52"/>
              <p:cNvCxnSpPr>
                <a:cxnSpLocks noChangeShapeType="1"/>
                <a:stCxn id="30808" idx="6"/>
                <a:endCxn id="30819" idx="2"/>
              </p:cNvCxnSpPr>
              <p:nvPr/>
            </p:nvCxnSpPr>
            <p:spPr bwMode="auto">
              <a:xfrm flipV="1">
                <a:off x="2472" y="1341"/>
                <a:ext cx="606" cy="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30819" name="Oval 53"/>
              <p:cNvSpPr>
                <a:spLocks noChangeArrowheads="1"/>
              </p:cNvSpPr>
              <p:nvPr/>
            </p:nvSpPr>
            <p:spPr bwMode="auto">
              <a:xfrm>
                <a:off x="3078" y="1178"/>
                <a:ext cx="318" cy="325"/>
              </a:xfrm>
              <a:prstGeom prst="ellipse">
                <a:avLst/>
              </a:prstGeom>
              <a:solidFill>
                <a:schemeClr val="accent1"/>
              </a:solidFill>
              <a:ln w="19050" algn="ctr">
                <a:solidFill>
                  <a:srgbClr val="33CC33"/>
                </a:solidFill>
                <a:round/>
                <a:headEnd/>
                <a:tailEnd/>
              </a:ln>
            </p:spPr>
            <p:txBody>
              <a:bodyPr wrap="none" lIns="77095" tIns="38547" rIns="77095" bIns="38547" anchor="ctr"/>
              <a:lstStyle/>
              <a:p>
                <a:pPr defTabSz="841375"/>
                <a:endParaRPr lang="en-US" sz="800" b="1"/>
              </a:p>
            </p:txBody>
          </p:sp>
        </p:grpSp>
      </p:grpSp>
      <p:pic>
        <p:nvPicPr>
          <p:cNvPr id="66615" name="Picture 55"/>
          <p:cNvPicPr>
            <a:picLocks noChangeAspect="1" noChangeArrowheads="1"/>
          </p:cNvPicPr>
          <p:nvPr/>
        </p:nvPicPr>
        <p:blipFill>
          <a:blip r:embed="rId2" cstate="print">
            <a:extLst>
              <a:ext uri="{28A0092B-C50C-407E-A947-70E740481C1C}">
                <a14:useLocalDpi xmlns:a14="http://schemas.microsoft.com/office/drawing/2010/main" xmlns="" val="0"/>
              </a:ext>
            </a:extLst>
          </a:blip>
          <a:srcRect b="32335"/>
          <a:stretch>
            <a:fillRect/>
          </a:stretch>
        </p:blipFill>
        <p:spPr bwMode="auto">
          <a:xfrm>
            <a:off x="7759700" y="5091113"/>
            <a:ext cx="1484313" cy="73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30751" name="Line 56"/>
          <p:cNvSpPr>
            <a:spLocks noChangeShapeType="1"/>
          </p:cNvSpPr>
          <p:nvPr/>
        </p:nvSpPr>
        <p:spPr bwMode="auto">
          <a:xfrm>
            <a:off x="7046913" y="5483225"/>
            <a:ext cx="73025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30752" name="Text Box 57"/>
          <p:cNvSpPr txBox="1">
            <a:spLocks noChangeArrowheads="1"/>
          </p:cNvSpPr>
          <p:nvPr/>
        </p:nvSpPr>
        <p:spPr bwMode="auto">
          <a:xfrm>
            <a:off x="8140700" y="5884863"/>
            <a:ext cx="665163" cy="25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83940" tIns="41970" rIns="83940" bIns="41970">
            <a:spAutoFit/>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algn="l" eaLnBrk="1" hangingPunct="1"/>
            <a:r>
              <a:rPr lang="en-US" sz="1100" b="1"/>
              <a:t>Display</a:t>
            </a:r>
          </a:p>
        </p:txBody>
      </p:sp>
      <p:grpSp>
        <p:nvGrpSpPr>
          <p:cNvPr id="30753" name="Group 58"/>
          <p:cNvGrpSpPr>
            <a:grpSpLocks/>
          </p:cNvGrpSpPr>
          <p:nvPr/>
        </p:nvGrpSpPr>
        <p:grpSpPr bwMode="auto">
          <a:xfrm>
            <a:off x="1012825" y="4476750"/>
            <a:ext cx="2206625" cy="920750"/>
            <a:chOff x="2517" y="1389"/>
            <a:chExt cx="2719" cy="1497"/>
          </a:xfrm>
        </p:grpSpPr>
        <p:sp>
          <p:nvSpPr>
            <p:cNvPr id="30755" name="Oval 59"/>
            <p:cNvSpPr>
              <a:spLocks noChangeArrowheads="1"/>
            </p:cNvSpPr>
            <p:nvPr/>
          </p:nvSpPr>
          <p:spPr bwMode="auto">
            <a:xfrm>
              <a:off x="2644" y="2491"/>
              <a:ext cx="155" cy="14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A</a:t>
              </a:r>
            </a:p>
          </p:txBody>
        </p:sp>
        <p:sp>
          <p:nvSpPr>
            <p:cNvPr id="30756" name="Line 60"/>
            <p:cNvSpPr>
              <a:spLocks noChangeShapeType="1"/>
            </p:cNvSpPr>
            <p:nvPr/>
          </p:nvSpPr>
          <p:spPr bwMode="auto">
            <a:xfrm flipV="1">
              <a:off x="3313" y="1520"/>
              <a:ext cx="425" cy="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57" name="Line 61"/>
            <p:cNvSpPr>
              <a:spLocks noChangeShapeType="1"/>
            </p:cNvSpPr>
            <p:nvPr/>
          </p:nvSpPr>
          <p:spPr bwMode="auto">
            <a:xfrm>
              <a:off x="3926" y="1520"/>
              <a:ext cx="378" cy="22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58" name="Line 62"/>
            <p:cNvSpPr>
              <a:spLocks noChangeShapeType="1"/>
            </p:cNvSpPr>
            <p:nvPr/>
          </p:nvSpPr>
          <p:spPr bwMode="auto">
            <a:xfrm flipV="1">
              <a:off x="2699" y="2090"/>
              <a:ext cx="189" cy="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59" name="Line 63"/>
            <p:cNvSpPr>
              <a:spLocks noChangeShapeType="1"/>
            </p:cNvSpPr>
            <p:nvPr/>
          </p:nvSpPr>
          <p:spPr bwMode="auto">
            <a:xfrm flipV="1">
              <a:off x="3425" y="2194"/>
              <a:ext cx="95" cy="1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0" name="Line 64"/>
            <p:cNvSpPr>
              <a:spLocks noChangeShapeType="1"/>
            </p:cNvSpPr>
            <p:nvPr/>
          </p:nvSpPr>
          <p:spPr bwMode="auto">
            <a:xfrm flipV="1">
              <a:off x="4068" y="2134"/>
              <a:ext cx="94" cy="30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1" name="Line 65"/>
            <p:cNvSpPr>
              <a:spLocks noChangeShapeType="1"/>
            </p:cNvSpPr>
            <p:nvPr/>
          </p:nvSpPr>
          <p:spPr bwMode="auto">
            <a:xfrm flipV="1">
              <a:off x="4499" y="2134"/>
              <a:ext cx="135" cy="23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2" name="Line 66"/>
            <p:cNvSpPr>
              <a:spLocks noChangeShapeType="1"/>
            </p:cNvSpPr>
            <p:nvPr/>
          </p:nvSpPr>
          <p:spPr bwMode="auto">
            <a:xfrm flipH="1" flipV="1">
              <a:off x="2888" y="2134"/>
              <a:ext cx="141" cy="21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3" name="Line 67"/>
            <p:cNvSpPr>
              <a:spLocks noChangeShapeType="1"/>
            </p:cNvSpPr>
            <p:nvPr/>
          </p:nvSpPr>
          <p:spPr bwMode="auto">
            <a:xfrm flipH="1" flipV="1">
              <a:off x="3632" y="2194"/>
              <a:ext cx="94" cy="1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4" name="Line 68"/>
            <p:cNvSpPr>
              <a:spLocks noChangeShapeType="1"/>
            </p:cNvSpPr>
            <p:nvPr/>
          </p:nvSpPr>
          <p:spPr bwMode="auto">
            <a:xfrm flipH="1" flipV="1">
              <a:off x="3313" y="1915"/>
              <a:ext cx="188" cy="1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5" name="Line 69"/>
            <p:cNvSpPr>
              <a:spLocks noChangeShapeType="1"/>
            </p:cNvSpPr>
            <p:nvPr/>
          </p:nvSpPr>
          <p:spPr bwMode="auto">
            <a:xfrm flipH="1" flipV="1">
              <a:off x="4499" y="1898"/>
              <a:ext cx="141" cy="14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6" name="Line 70"/>
            <p:cNvSpPr>
              <a:spLocks noChangeShapeType="1"/>
            </p:cNvSpPr>
            <p:nvPr/>
          </p:nvSpPr>
          <p:spPr bwMode="auto">
            <a:xfrm flipV="1">
              <a:off x="2935" y="1915"/>
              <a:ext cx="189" cy="13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7" name="Line 71"/>
            <p:cNvSpPr>
              <a:spLocks noChangeShapeType="1"/>
            </p:cNvSpPr>
            <p:nvPr/>
          </p:nvSpPr>
          <p:spPr bwMode="auto">
            <a:xfrm flipV="1">
              <a:off x="4227" y="1871"/>
              <a:ext cx="124" cy="15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8" name="Line 72"/>
            <p:cNvSpPr>
              <a:spLocks noChangeShapeType="1"/>
            </p:cNvSpPr>
            <p:nvPr/>
          </p:nvSpPr>
          <p:spPr bwMode="auto">
            <a:xfrm flipV="1">
              <a:off x="3196" y="2441"/>
              <a:ext cx="164" cy="27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69" name="Line 73"/>
            <p:cNvSpPr>
              <a:spLocks noChangeShapeType="1"/>
            </p:cNvSpPr>
            <p:nvPr/>
          </p:nvSpPr>
          <p:spPr bwMode="auto">
            <a:xfrm flipV="1">
              <a:off x="3761" y="2452"/>
              <a:ext cx="0" cy="1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70" name="Line 74"/>
            <p:cNvSpPr>
              <a:spLocks noChangeShapeType="1"/>
            </p:cNvSpPr>
            <p:nvPr/>
          </p:nvSpPr>
          <p:spPr bwMode="auto">
            <a:xfrm flipH="1" flipV="1">
              <a:off x="4210" y="2134"/>
              <a:ext cx="47" cy="21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71" name="Line 75"/>
            <p:cNvSpPr>
              <a:spLocks noChangeShapeType="1"/>
            </p:cNvSpPr>
            <p:nvPr/>
          </p:nvSpPr>
          <p:spPr bwMode="auto">
            <a:xfrm flipV="1">
              <a:off x="4658" y="2205"/>
              <a:ext cx="0" cy="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72" name="Line 76"/>
            <p:cNvSpPr>
              <a:spLocks noChangeShapeType="1"/>
            </p:cNvSpPr>
            <p:nvPr/>
          </p:nvSpPr>
          <p:spPr bwMode="auto">
            <a:xfrm flipH="1" flipV="1">
              <a:off x="4682" y="2134"/>
              <a:ext cx="141" cy="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73" name="Line 77"/>
            <p:cNvSpPr>
              <a:spLocks noChangeShapeType="1"/>
            </p:cNvSpPr>
            <p:nvPr/>
          </p:nvSpPr>
          <p:spPr bwMode="auto">
            <a:xfrm flipH="1" flipV="1">
              <a:off x="3408" y="2441"/>
              <a:ext cx="121" cy="27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0774" name="Oval 78"/>
            <p:cNvSpPr>
              <a:spLocks noChangeArrowheads="1"/>
            </p:cNvSpPr>
            <p:nvPr/>
          </p:nvSpPr>
          <p:spPr bwMode="auto">
            <a:xfrm>
              <a:off x="3172" y="1784"/>
              <a:ext cx="141" cy="132"/>
            </a:xfrm>
            <a:prstGeom prst="ellipse">
              <a:avLst/>
            </a:prstGeom>
            <a:solidFill>
              <a:srgbClr val="3366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rgbClr val="FFFF00"/>
                  </a:solidFill>
                </a:rPr>
                <a:t>a</a:t>
              </a:r>
            </a:p>
          </p:txBody>
        </p:sp>
        <p:sp>
          <p:nvSpPr>
            <p:cNvPr id="30775" name="Oval 79"/>
            <p:cNvSpPr>
              <a:spLocks noChangeArrowheads="1"/>
            </p:cNvSpPr>
            <p:nvPr/>
          </p:nvSpPr>
          <p:spPr bwMode="auto">
            <a:xfrm>
              <a:off x="3738" y="1389"/>
              <a:ext cx="141" cy="132"/>
            </a:xfrm>
            <a:prstGeom prst="ellipse">
              <a:avLst/>
            </a:prstGeom>
            <a:solidFill>
              <a:srgbClr val="000080"/>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b="1">
                  <a:solidFill>
                    <a:srgbClr val="FFFF00"/>
                  </a:solidFill>
                </a:rPr>
                <a:t>R</a:t>
              </a:r>
            </a:p>
          </p:txBody>
        </p:sp>
        <p:sp>
          <p:nvSpPr>
            <p:cNvPr id="30776" name="Oval 80"/>
            <p:cNvSpPr>
              <a:spLocks noChangeArrowheads="1"/>
            </p:cNvSpPr>
            <p:nvPr/>
          </p:nvSpPr>
          <p:spPr bwMode="auto">
            <a:xfrm>
              <a:off x="3313" y="2352"/>
              <a:ext cx="141" cy="132"/>
            </a:xfrm>
            <a:prstGeom prst="ellipse">
              <a:avLst/>
            </a:prstGeom>
            <a:solidFill>
              <a:srgbClr val="3366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rgbClr val="FFFF00"/>
                  </a:solidFill>
                </a:rPr>
                <a:t>d</a:t>
              </a:r>
            </a:p>
          </p:txBody>
        </p:sp>
        <p:sp>
          <p:nvSpPr>
            <p:cNvPr id="30777" name="Oval 81"/>
            <p:cNvSpPr>
              <a:spLocks noChangeArrowheads="1"/>
            </p:cNvSpPr>
            <p:nvPr/>
          </p:nvSpPr>
          <p:spPr bwMode="auto">
            <a:xfrm>
              <a:off x="2795" y="2047"/>
              <a:ext cx="141" cy="132"/>
            </a:xfrm>
            <a:prstGeom prst="ellipse">
              <a:avLst/>
            </a:prstGeom>
            <a:solidFill>
              <a:srgbClr val="3366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rgbClr val="FFFF00"/>
                  </a:solidFill>
                </a:rPr>
                <a:t>b</a:t>
              </a:r>
            </a:p>
          </p:txBody>
        </p:sp>
        <p:sp>
          <p:nvSpPr>
            <p:cNvPr id="30778" name="Oval 82"/>
            <p:cNvSpPr>
              <a:spLocks noChangeArrowheads="1"/>
            </p:cNvSpPr>
            <p:nvPr/>
          </p:nvSpPr>
          <p:spPr bwMode="auto">
            <a:xfrm>
              <a:off x="3501" y="2047"/>
              <a:ext cx="143" cy="132"/>
            </a:xfrm>
            <a:prstGeom prst="ellipse">
              <a:avLst/>
            </a:prstGeom>
            <a:solidFill>
              <a:srgbClr val="3366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rgbClr val="FFFF00"/>
                  </a:solidFill>
                </a:rPr>
                <a:t>c</a:t>
              </a:r>
            </a:p>
          </p:txBody>
        </p:sp>
        <p:sp>
          <p:nvSpPr>
            <p:cNvPr id="30779" name="Oval 83"/>
            <p:cNvSpPr>
              <a:spLocks noChangeArrowheads="1"/>
            </p:cNvSpPr>
            <p:nvPr/>
          </p:nvSpPr>
          <p:spPr bwMode="auto">
            <a:xfrm>
              <a:off x="3691" y="2352"/>
              <a:ext cx="141" cy="132"/>
            </a:xfrm>
            <a:prstGeom prst="ellipse">
              <a:avLst/>
            </a:prstGeom>
            <a:solidFill>
              <a:srgbClr val="3366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rgbClr val="FFFF00"/>
                  </a:solidFill>
                </a:rPr>
                <a:t>e</a:t>
              </a:r>
            </a:p>
          </p:txBody>
        </p:sp>
        <p:sp>
          <p:nvSpPr>
            <p:cNvPr id="30780" name="Oval 84"/>
            <p:cNvSpPr>
              <a:spLocks noChangeArrowheads="1"/>
            </p:cNvSpPr>
            <p:nvPr/>
          </p:nvSpPr>
          <p:spPr bwMode="auto">
            <a:xfrm>
              <a:off x="4115" y="2047"/>
              <a:ext cx="143" cy="132"/>
            </a:xfrm>
            <a:prstGeom prst="ellipse">
              <a:avLst/>
            </a:prstGeom>
            <a:solidFill>
              <a:srgbClr val="3366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rgbClr val="FFFF00"/>
                  </a:solidFill>
                </a:rPr>
                <a:t>g</a:t>
              </a:r>
            </a:p>
          </p:txBody>
        </p:sp>
        <p:sp>
          <p:nvSpPr>
            <p:cNvPr id="30781" name="Oval 85"/>
            <p:cNvSpPr>
              <a:spLocks noChangeArrowheads="1"/>
            </p:cNvSpPr>
            <p:nvPr/>
          </p:nvSpPr>
          <p:spPr bwMode="auto">
            <a:xfrm>
              <a:off x="4338" y="1740"/>
              <a:ext cx="143" cy="132"/>
            </a:xfrm>
            <a:prstGeom prst="ellipse">
              <a:avLst/>
            </a:prstGeom>
            <a:solidFill>
              <a:srgbClr val="3366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rgbClr val="FFFF00"/>
                  </a:solidFill>
                </a:rPr>
                <a:t>f</a:t>
              </a:r>
            </a:p>
          </p:txBody>
        </p:sp>
        <p:sp>
          <p:nvSpPr>
            <p:cNvPr id="30782" name="Oval 86"/>
            <p:cNvSpPr>
              <a:spLocks noChangeArrowheads="1"/>
            </p:cNvSpPr>
            <p:nvPr/>
          </p:nvSpPr>
          <p:spPr bwMode="auto">
            <a:xfrm>
              <a:off x="4587" y="2047"/>
              <a:ext cx="141" cy="132"/>
            </a:xfrm>
            <a:prstGeom prst="ellipse">
              <a:avLst/>
            </a:prstGeom>
            <a:solidFill>
              <a:srgbClr val="3366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rgbClr val="FFFF00"/>
                  </a:solidFill>
                </a:rPr>
                <a:t>h</a:t>
              </a:r>
            </a:p>
          </p:txBody>
        </p:sp>
        <p:sp>
          <p:nvSpPr>
            <p:cNvPr id="30783" name="Oval 87"/>
            <p:cNvSpPr>
              <a:spLocks noChangeArrowheads="1"/>
            </p:cNvSpPr>
            <p:nvPr/>
          </p:nvSpPr>
          <p:spPr bwMode="auto">
            <a:xfrm>
              <a:off x="2983" y="2352"/>
              <a:ext cx="141" cy="13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B</a:t>
              </a:r>
            </a:p>
          </p:txBody>
        </p:sp>
        <p:sp>
          <p:nvSpPr>
            <p:cNvPr id="30784" name="Oval 88"/>
            <p:cNvSpPr>
              <a:spLocks noChangeArrowheads="1"/>
            </p:cNvSpPr>
            <p:nvPr/>
          </p:nvSpPr>
          <p:spPr bwMode="auto">
            <a:xfrm>
              <a:off x="3096" y="2672"/>
              <a:ext cx="143" cy="13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C</a:t>
              </a:r>
            </a:p>
          </p:txBody>
        </p:sp>
        <p:sp>
          <p:nvSpPr>
            <p:cNvPr id="30785" name="Oval 89"/>
            <p:cNvSpPr>
              <a:spLocks noChangeArrowheads="1"/>
            </p:cNvSpPr>
            <p:nvPr/>
          </p:nvSpPr>
          <p:spPr bwMode="auto">
            <a:xfrm>
              <a:off x="3460" y="2692"/>
              <a:ext cx="141" cy="13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D</a:t>
              </a:r>
            </a:p>
          </p:txBody>
        </p:sp>
        <p:sp>
          <p:nvSpPr>
            <p:cNvPr id="30786" name="Oval 90"/>
            <p:cNvSpPr>
              <a:spLocks noChangeArrowheads="1"/>
            </p:cNvSpPr>
            <p:nvPr/>
          </p:nvSpPr>
          <p:spPr bwMode="auto">
            <a:xfrm>
              <a:off x="3691" y="2615"/>
              <a:ext cx="141" cy="13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E</a:t>
              </a:r>
            </a:p>
          </p:txBody>
        </p:sp>
        <p:sp>
          <p:nvSpPr>
            <p:cNvPr id="30787" name="Oval 91"/>
            <p:cNvSpPr>
              <a:spLocks noChangeArrowheads="1"/>
            </p:cNvSpPr>
            <p:nvPr/>
          </p:nvSpPr>
          <p:spPr bwMode="auto">
            <a:xfrm>
              <a:off x="4021" y="2352"/>
              <a:ext cx="141" cy="13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F</a:t>
              </a:r>
            </a:p>
          </p:txBody>
        </p:sp>
        <p:sp>
          <p:nvSpPr>
            <p:cNvPr id="30788" name="Oval 92"/>
            <p:cNvSpPr>
              <a:spLocks noChangeArrowheads="1"/>
            </p:cNvSpPr>
            <p:nvPr/>
          </p:nvSpPr>
          <p:spPr bwMode="auto">
            <a:xfrm>
              <a:off x="4209" y="2352"/>
              <a:ext cx="143" cy="13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G</a:t>
              </a:r>
            </a:p>
          </p:txBody>
        </p:sp>
        <p:sp>
          <p:nvSpPr>
            <p:cNvPr id="30789" name="Oval 93"/>
            <p:cNvSpPr>
              <a:spLocks noChangeArrowheads="1"/>
            </p:cNvSpPr>
            <p:nvPr/>
          </p:nvSpPr>
          <p:spPr bwMode="auto">
            <a:xfrm>
              <a:off x="4399" y="2352"/>
              <a:ext cx="141" cy="13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H</a:t>
              </a:r>
            </a:p>
          </p:txBody>
        </p:sp>
        <p:sp>
          <p:nvSpPr>
            <p:cNvPr id="30790" name="Oval 94"/>
            <p:cNvSpPr>
              <a:spLocks noChangeArrowheads="1"/>
            </p:cNvSpPr>
            <p:nvPr/>
          </p:nvSpPr>
          <p:spPr bwMode="auto">
            <a:xfrm>
              <a:off x="4587" y="2483"/>
              <a:ext cx="141" cy="13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I</a:t>
              </a:r>
            </a:p>
          </p:txBody>
        </p:sp>
        <p:sp>
          <p:nvSpPr>
            <p:cNvPr id="30791" name="Oval 95"/>
            <p:cNvSpPr>
              <a:spLocks noChangeArrowheads="1"/>
            </p:cNvSpPr>
            <p:nvPr/>
          </p:nvSpPr>
          <p:spPr bwMode="auto">
            <a:xfrm>
              <a:off x="4776" y="2352"/>
              <a:ext cx="141" cy="132"/>
            </a:xfrm>
            <a:prstGeom prst="ellipse">
              <a:avLst/>
            </a:prstGeom>
            <a:solidFill>
              <a:srgbClr val="00CCFF"/>
            </a:solidFill>
            <a:ln w="9525">
              <a:solidFill>
                <a:schemeClr val="tx1"/>
              </a:solidFill>
              <a:round/>
              <a:headEnd/>
              <a:tailEnd/>
            </a:ln>
            <a:effectLst>
              <a:outerShdw dist="53882" dir="2700000" algn="ctr" rotWithShape="0">
                <a:schemeClr val="bg2">
                  <a:alpha val="50000"/>
                </a:schemeClr>
              </a:outerShdw>
            </a:effectLst>
          </p:spPr>
          <p:txBody>
            <a:bodyPr wrap="none" lIns="83940" tIns="41970" rIns="83940" bIns="41970" anchor="ctr"/>
            <a:lstStyle/>
            <a:p>
              <a:pPr defTabSz="839788"/>
              <a:r>
                <a:rPr lang="en-US" sz="900">
                  <a:solidFill>
                    <a:schemeClr val="bg1"/>
                  </a:solidFill>
                </a:rPr>
                <a:t>J</a:t>
              </a:r>
            </a:p>
          </p:txBody>
        </p:sp>
        <p:sp>
          <p:nvSpPr>
            <p:cNvPr id="30792" name="Rectangle 96"/>
            <p:cNvSpPr>
              <a:spLocks noChangeArrowheads="1"/>
            </p:cNvSpPr>
            <p:nvPr/>
          </p:nvSpPr>
          <p:spPr bwMode="auto">
            <a:xfrm>
              <a:off x="4386" y="1893"/>
              <a:ext cx="850" cy="745"/>
            </a:xfrm>
            <a:prstGeom prst="rect">
              <a:avLst/>
            </a:prstGeom>
            <a:solidFill>
              <a:schemeClr val="bg1">
                <a:alpha val="87842"/>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0793" name="Rectangle 97"/>
            <p:cNvSpPr>
              <a:spLocks noChangeArrowheads="1"/>
            </p:cNvSpPr>
            <p:nvPr/>
          </p:nvSpPr>
          <p:spPr bwMode="auto">
            <a:xfrm>
              <a:off x="2517" y="1888"/>
              <a:ext cx="635" cy="771"/>
            </a:xfrm>
            <a:prstGeom prst="rect">
              <a:avLst/>
            </a:prstGeom>
            <a:solidFill>
              <a:schemeClr val="bg1">
                <a:alpha val="87842"/>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0794" name="Freeform 98"/>
            <p:cNvSpPr>
              <a:spLocks/>
            </p:cNvSpPr>
            <p:nvPr/>
          </p:nvSpPr>
          <p:spPr bwMode="auto">
            <a:xfrm>
              <a:off x="3036" y="1472"/>
              <a:ext cx="674" cy="1414"/>
            </a:xfrm>
            <a:custGeom>
              <a:avLst/>
              <a:gdLst>
                <a:gd name="T0" fmla="*/ 469 w 734"/>
                <a:gd name="T1" fmla="*/ 0 h 1549"/>
                <a:gd name="T2" fmla="*/ 84 w 734"/>
                <a:gd name="T3" fmla="*/ 201 h 1549"/>
                <a:gd name="T4" fmla="*/ 114 w 734"/>
                <a:gd name="T5" fmla="*/ 345 h 1549"/>
                <a:gd name="T6" fmla="*/ 291 w 734"/>
                <a:gd name="T7" fmla="*/ 432 h 1549"/>
                <a:gd name="T8" fmla="*/ 262 w 734"/>
                <a:gd name="T9" fmla="*/ 518 h 1549"/>
                <a:gd name="T10" fmla="*/ 173 w 734"/>
                <a:gd name="T11" fmla="*/ 604 h 1549"/>
                <a:gd name="T12" fmla="*/ 25 w 734"/>
                <a:gd name="T13" fmla="*/ 833 h 1549"/>
                <a:gd name="T14" fmla="*/ 25 w 734"/>
                <a:gd name="T15" fmla="*/ 921 h 1549"/>
                <a:gd name="T16" fmla="*/ 114 w 734"/>
                <a:gd name="T17" fmla="*/ 949 h 1549"/>
                <a:gd name="T18" fmla="*/ 173 w 734"/>
                <a:gd name="T19" fmla="*/ 891 h 1549"/>
                <a:gd name="T20" fmla="*/ 203 w 734"/>
                <a:gd name="T21" fmla="*/ 777 h 1549"/>
                <a:gd name="T22" fmla="*/ 232 w 734"/>
                <a:gd name="T23" fmla="*/ 719 h 1549"/>
                <a:gd name="T24" fmla="*/ 262 w 734"/>
                <a:gd name="T25" fmla="*/ 777 h 1549"/>
                <a:gd name="T26" fmla="*/ 262 w 734"/>
                <a:gd name="T27" fmla="*/ 891 h 1549"/>
                <a:gd name="T28" fmla="*/ 291 w 734"/>
                <a:gd name="T29" fmla="*/ 978 h 1549"/>
                <a:gd name="T30" fmla="*/ 469 w 734"/>
                <a:gd name="T31" fmla="*/ 921 h 1549"/>
                <a:gd name="T32" fmla="*/ 351 w 734"/>
                <a:gd name="T33" fmla="*/ 719 h 1549"/>
                <a:gd name="T34" fmla="*/ 321 w 734"/>
                <a:gd name="T35" fmla="*/ 633 h 1549"/>
                <a:gd name="T36" fmla="*/ 351 w 734"/>
                <a:gd name="T37" fmla="*/ 546 h 1549"/>
                <a:gd name="T38" fmla="*/ 410 w 734"/>
                <a:gd name="T39" fmla="*/ 546 h 1549"/>
                <a:gd name="T40" fmla="*/ 439 w 734"/>
                <a:gd name="T41" fmla="*/ 633 h 15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4"/>
                <a:gd name="T64" fmla="*/ 0 h 1549"/>
                <a:gd name="T65" fmla="*/ 734 w 734"/>
                <a:gd name="T66" fmla="*/ 1549 h 15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4" h="1549">
                  <a:moveTo>
                    <a:pt x="719" y="0"/>
                  </a:moveTo>
                  <a:cubicBezTo>
                    <a:pt x="469" y="113"/>
                    <a:pt x="220" y="226"/>
                    <a:pt x="129" y="317"/>
                  </a:cubicBezTo>
                  <a:cubicBezTo>
                    <a:pt x="38" y="408"/>
                    <a:pt x="121" y="483"/>
                    <a:pt x="174" y="544"/>
                  </a:cubicBezTo>
                  <a:cubicBezTo>
                    <a:pt x="227" y="605"/>
                    <a:pt x="408" y="635"/>
                    <a:pt x="446" y="680"/>
                  </a:cubicBezTo>
                  <a:cubicBezTo>
                    <a:pt x="484" y="725"/>
                    <a:pt x="431" y="771"/>
                    <a:pt x="401" y="816"/>
                  </a:cubicBezTo>
                  <a:cubicBezTo>
                    <a:pt x="371" y="861"/>
                    <a:pt x="325" y="870"/>
                    <a:pt x="265" y="953"/>
                  </a:cubicBezTo>
                  <a:cubicBezTo>
                    <a:pt x="205" y="1036"/>
                    <a:pt x="76" y="1232"/>
                    <a:pt x="38" y="1315"/>
                  </a:cubicBezTo>
                  <a:cubicBezTo>
                    <a:pt x="0" y="1398"/>
                    <a:pt x="15" y="1421"/>
                    <a:pt x="38" y="1451"/>
                  </a:cubicBezTo>
                  <a:cubicBezTo>
                    <a:pt x="61" y="1481"/>
                    <a:pt x="136" y="1504"/>
                    <a:pt x="174" y="1497"/>
                  </a:cubicBezTo>
                  <a:cubicBezTo>
                    <a:pt x="212" y="1490"/>
                    <a:pt x="242" y="1451"/>
                    <a:pt x="265" y="1406"/>
                  </a:cubicBezTo>
                  <a:cubicBezTo>
                    <a:pt x="288" y="1361"/>
                    <a:pt x="295" y="1270"/>
                    <a:pt x="310" y="1225"/>
                  </a:cubicBezTo>
                  <a:cubicBezTo>
                    <a:pt x="325" y="1180"/>
                    <a:pt x="341" y="1134"/>
                    <a:pt x="356" y="1134"/>
                  </a:cubicBezTo>
                  <a:cubicBezTo>
                    <a:pt x="371" y="1134"/>
                    <a:pt x="394" y="1180"/>
                    <a:pt x="401" y="1225"/>
                  </a:cubicBezTo>
                  <a:cubicBezTo>
                    <a:pt x="408" y="1270"/>
                    <a:pt x="394" y="1353"/>
                    <a:pt x="401" y="1406"/>
                  </a:cubicBezTo>
                  <a:cubicBezTo>
                    <a:pt x="408" y="1459"/>
                    <a:pt x="393" y="1535"/>
                    <a:pt x="446" y="1542"/>
                  </a:cubicBezTo>
                  <a:cubicBezTo>
                    <a:pt x="499" y="1549"/>
                    <a:pt x="704" y="1519"/>
                    <a:pt x="719" y="1451"/>
                  </a:cubicBezTo>
                  <a:cubicBezTo>
                    <a:pt x="734" y="1383"/>
                    <a:pt x="575" y="1209"/>
                    <a:pt x="537" y="1134"/>
                  </a:cubicBezTo>
                  <a:cubicBezTo>
                    <a:pt x="499" y="1059"/>
                    <a:pt x="492" y="1043"/>
                    <a:pt x="492" y="998"/>
                  </a:cubicBezTo>
                  <a:cubicBezTo>
                    <a:pt x="492" y="953"/>
                    <a:pt x="514" y="885"/>
                    <a:pt x="537" y="862"/>
                  </a:cubicBezTo>
                  <a:cubicBezTo>
                    <a:pt x="560" y="839"/>
                    <a:pt x="605" y="839"/>
                    <a:pt x="628" y="862"/>
                  </a:cubicBezTo>
                  <a:cubicBezTo>
                    <a:pt x="651" y="885"/>
                    <a:pt x="666" y="975"/>
                    <a:pt x="673" y="998"/>
                  </a:cubicBezTo>
                </a:path>
              </a:pathLst>
            </a:custGeom>
            <a:noFill/>
            <a:ln w="9525" cap="flat" cmpd="sng">
              <a:solidFill>
                <a:srgbClr val="800000"/>
              </a:solidFill>
              <a:prstDash val="solid"/>
              <a:round/>
              <a:headEnd/>
              <a:tailEnd type="stealth" w="med" len="me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endParaRPr lang="en-US"/>
            </a:p>
          </p:txBody>
        </p:sp>
      </p:grpSp>
      <p:sp>
        <p:nvSpPr>
          <p:cNvPr id="30754" name="Rectangle 99"/>
          <p:cNvSpPr>
            <a:spLocks noChangeArrowheads="1"/>
          </p:cNvSpPr>
          <p:nvPr/>
        </p:nvSpPr>
        <p:spPr bwMode="auto">
          <a:xfrm>
            <a:off x="7731125" y="3384550"/>
            <a:ext cx="1001713" cy="719138"/>
          </a:xfrm>
          <a:prstGeom prst="rect">
            <a:avLst/>
          </a:prstGeom>
          <a:solidFill>
            <a:schemeClr val="accent1"/>
          </a:solidFill>
          <a:ln w="9525" algn="ctr">
            <a:solidFill>
              <a:schemeClr val="tx1"/>
            </a:solidFill>
            <a:miter lim="800000"/>
            <a:headEnd/>
            <a:tailEnd/>
          </a:ln>
        </p:spPr>
        <p:txBody>
          <a:bodyPr wrap="none" lIns="83940" tIns="41970" rIns="83940" bIns="41970" anchor="ctr"/>
          <a:lstStyle/>
          <a:p>
            <a:r>
              <a:rPr lang="en-US" sz="1100" b="1" dirty="0" smtClean="0"/>
              <a:t>GS2 </a:t>
            </a:r>
            <a:r>
              <a:rPr lang="en-US" sz="1100" b="1" dirty="0"/>
              <a:t>VM</a:t>
            </a:r>
          </a:p>
          <a:p>
            <a:r>
              <a:rPr lang="en-US" sz="1100" b="1" dirty="0"/>
              <a:t>Rendering</a:t>
            </a:r>
          </a:p>
          <a:p>
            <a:r>
              <a:rPr lang="en-US" sz="1100" b="1" dirty="0"/>
              <a:t>Serialization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6615"/>
                                        </p:tgtEl>
                                        <p:attrNameLst>
                                          <p:attrName>style.visibility</p:attrName>
                                        </p:attrNameLst>
                                      </p:cBhvr>
                                      <p:to>
                                        <p:strVal val="visible"/>
                                      </p:to>
                                    </p:set>
                                    <p:animEffect transition="in" filter="fade">
                                      <p:cBhvr>
                                        <p:cTn id="7" dur="1000"/>
                                        <p:tgtEl>
                                          <p:spTgt spid="66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err="1" smtClean="0"/>
              <a:t>Artemmis</a:t>
            </a:r>
            <a:r>
              <a:rPr lang="en-US" dirty="0" smtClean="0"/>
              <a:t> Framework &amp; Tool Chain for Automotive Platforms</a:t>
            </a:r>
            <a:br>
              <a:rPr lang="en-US" dirty="0" smtClean="0"/>
            </a:br>
            <a:r>
              <a:rPr lang="en-US" dirty="0" smtClean="0"/>
              <a:t>3D Support: </a:t>
            </a:r>
            <a:r>
              <a:rPr lang="de-DE" dirty="0" smtClean="0"/>
              <a:t>Basic </a:t>
            </a:r>
            <a:r>
              <a:rPr lang="en-US" dirty="0" smtClean="0"/>
              <a:t>Concept</a:t>
            </a:r>
          </a:p>
        </p:txBody>
      </p:sp>
      <p:grpSp>
        <p:nvGrpSpPr>
          <p:cNvPr id="31747" name="Gruppieren 15"/>
          <p:cNvGrpSpPr>
            <a:grpSpLocks/>
          </p:cNvGrpSpPr>
          <p:nvPr/>
        </p:nvGrpSpPr>
        <p:grpSpPr bwMode="auto">
          <a:xfrm>
            <a:off x="949325" y="1470025"/>
            <a:ext cx="8493125" cy="4244975"/>
            <a:chOff x="1026220" y="1620391"/>
            <a:chExt cx="9166728" cy="4680520"/>
          </a:xfrm>
        </p:grpSpPr>
        <p:sp>
          <p:nvSpPr>
            <p:cNvPr id="36" name="Abgerundetes Rechteck 35"/>
            <p:cNvSpPr/>
            <p:nvPr/>
          </p:nvSpPr>
          <p:spPr bwMode="auto">
            <a:xfrm>
              <a:off x="8227020" y="1620391"/>
              <a:ext cx="1890210" cy="4680520"/>
            </a:xfrm>
            <a:prstGeom prst="roundRect">
              <a:avLst/>
            </a:prstGeom>
            <a:solidFill>
              <a:srgbClr val="CDD9FF"/>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none"/>
            <a:lstStyle/>
            <a:p>
              <a:pPr defTabSz="915499">
                <a:defRPr/>
              </a:pPr>
              <a:r>
                <a:rPr lang="en-US" dirty="0">
                  <a:solidFill>
                    <a:schemeClr val="tx1"/>
                  </a:solidFill>
                </a:rPr>
                <a:t>Runtime System</a:t>
              </a:r>
            </a:p>
          </p:txBody>
        </p:sp>
        <p:sp>
          <p:nvSpPr>
            <p:cNvPr id="12" name="Abgerundetes Rechteck 11"/>
            <p:cNvSpPr/>
            <p:nvPr/>
          </p:nvSpPr>
          <p:spPr bwMode="auto">
            <a:xfrm>
              <a:off x="8452045" y="2340471"/>
              <a:ext cx="1440160" cy="1440160"/>
            </a:xfrm>
            <a:prstGeom prst="roundRect">
              <a:avLst/>
            </a:prstGeom>
            <a:solidFill>
              <a:srgbClr val="91ABFF"/>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nchor="ctr"/>
            <a:lstStyle/>
            <a:p>
              <a:pPr defTabSz="915499">
                <a:defRPr/>
              </a:pPr>
              <a:r>
                <a:rPr lang="en-US" dirty="0">
                  <a:solidFill>
                    <a:schemeClr val="tx1"/>
                  </a:solidFill>
                </a:rPr>
                <a:t>3D Data</a:t>
              </a:r>
            </a:p>
          </p:txBody>
        </p:sp>
        <p:sp>
          <p:nvSpPr>
            <p:cNvPr id="17" name="Abgerundetes Rechteck 16"/>
            <p:cNvSpPr/>
            <p:nvPr/>
          </p:nvSpPr>
          <p:spPr bwMode="auto">
            <a:xfrm>
              <a:off x="8452045" y="4500711"/>
              <a:ext cx="1440160" cy="1440159"/>
            </a:xfrm>
            <a:prstGeom prst="roundRect">
              <a:avLst/>
            </a:prstGeom>
            <a:solidFill>
              <a:srgbClr val="CB91FF"/>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nchor="ctr"/>
            <a:lstStyle/>
            <a:p>
              <a:pPr defTabSz="915499">
                <a:defRPr/>
              </a:pPr>
              <a:r>
                <a:rPr lang="en-US" dirty="0">
                  <a:solidFill>
                    <a:schemeClr val="tx1"/>
                  </a:solidFill>
                </a:rPr>
                <a:t>3D Renderer</a:t>
              </a:r>
            </a:p>
          </p:txBody>
        </p:sp>
        <p:cxnSp>
          <p:nvCxnSpPr>
            <p:cNvPr id="31765" name="Gerade Verbindung mit Pfeil 30"/>
            <p:cNvCxnSpPr>
              <a:cxnSpLocks noChangeShapeType="1"/>
            </p:cNvCxnSpPr>
            <p:nvPr/>
          </p:nvCxnSpPr>
          <p:spPr bwMode="auto">
            <a:xfrm flipV="1">
              <a:off x="9172125" y="3780631"/>
              <a:ext cx="0" cy="720080"/>
            </a:xfrm>
            <a:prstGeom prst="straightConnector1">
              <a:avLst/>
            </a:prstGeom>
            <a:noFill/>
            <a:ln w="12700" algn="ctr">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Textfeld 31"/>
            <p:cNvSpPr txBox="1"/>
            <p:nvPr/>
          </p:nvSpPr>
          <p:spPr>
            <a:xfrm>
              <a:off x="9069661" y="4005656"/>
              <a:ext cx="1123287" cy="356348"/>
            </a:xfrm>
            <a:prstGeom prst="rect">
              <a:avLst/>
            </a:prstGeom>
            <a:noFill/>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wrap="none">
              <a:spAutoFit/>
            </a:bodyPr>
            <a:lstStyle/>
            <a:p>
              <a:pPr>
                <a:defRPr/>
              </a:pPr>
              <a:r>
                <a:rPr lang="de-DE" dirty="0">
                  <a:solidFill>
                    <a:schemeClr val="tx1"/>
                  </a:solidFill>
                </a:rPr>
                <a:t>&lt;&lt;</a:t>
              </a:r>
              <a:r>
                <a:rPr lang="en-US" dirty="0">
                  <a:solidFill>
                    <a:schemeClr val="tx1"/>
                  </a:solidFill>
                </a:rPr>
                <a:t>uses</a:t>
              </a:r>
              <a:r>
                <a:rPr lang="de-DE" dirty="0">
                  <a:solidFill>
                    <a:schemeClr val="tx1"/>
                  </a:solidFill>
                </a:rPr>
                <a:t>&gt;&gt;</a:t>
              </a:r>
              <a:endParaRPr lang="en-US" dirty="0">
                <a:solidFill>
                  <a:schemeClr val="tx1"/>
                </a:solidFill>
              </a:endParaRPr>
            </a:p>
          </p:txBody>
        </p:sp>
        <p:sp>
          <p:nvSpPr>
            <p:cNvPr id="8" name="Abgerundetes Rechteck 7"/>
            <p:cNvSpPr/>
            <p:nvPr/>
          </p:nvSpPr>
          <p:spPr bwMode="auto">
            <a:xfrm>
              <a:off x="4626620" y="2340471"/>
              <a:ext cx="1440160" cy="1440160"/>
            </a:xfrm>
            <a:prstGeom prst="roundRect">
              <a:avLst/>
            </a:prstGeom>
            <a:solidFill>
              <a:srgbClr val="91FFAE"/>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nchor="ctr"/>
            <a:lstStyle/>
            <a:p>
              <a:pPr defTabSz="915499">
                <a:defRPr/>
              </a:pPr>
              <a:r>
                <a:rPr lang="en-US" dirty="0">
                  <a:solidFill>
                    <a:schemeClr val="tx1"/>
                  </a:solidFill>
                </a:rPr>
                <a:t>Preprocessor</a:t>
              </a:r>
            </a:p>
          </p:txBody>
        </p:sp>
        <p:sp>
          <p:nvSpPr>
            <p:cNvPr id="10" name="Abgerundetes Rechteck 9"/>
            <p:cNvSpPr/>
            <p:nvPr/>
          </p:nvSpPr>
          <p:spPr bwMode="auto">
            <a:xfrm>
              <a:off x="1026220" y="2340471"/>
              <a:ext cx="1440160" cy="1440160"/>
            </a:xfrm>
            <a:prstGeom prst="roundRect">
              <a:avLst/>
            </a:prstGeom>
            <a:solidFill>
              <a:srgbClr val="FFE591"/>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nchor="ctr"/>
            <a:lstStyle/>
            <a:p>
              <a:pPr defTabSz="915499">
                <a:defRPr/>
              </a:pPr>
              <a:r>
                <a:rPr lang="en-US" dirty="0">
                  <a:solidFill>
                    <a:schemeClr val="tx1"/>
                  </a:solidFill>
                </a:rPr>
                <a:t>3D Content Creation Tool</a:t>
              </a:r>
            </a:p>
          </p:txBody>
        </p:sp>
        <p:sp>
          <p:nvSpPr>
            <p:cNvPr id="21" name="Richtungspfeil 20"/>
            <p:cNvSpPr/>
            <p:nvPr/>
          </p:nvSpPr>
          <p:spPr bwMode="auto">
            <a:xfrm>
              <a:off x="2646400" y="2655506"/>
              <a:ext cx="1845205" cy="765084"/>
            </a:xfrm>
            <a:prstGeom prst="homePlate">
              <a:avLst/>
            </a:prstGeom>
            <a:solidFill>
              <a:srgbClr val="80FF01"/>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nchor="ctr"/>
            <a:lstStyle/>
            <a:p>
              <a:pPr defTabSz="915499">
                <a:defRPr/>
              </a:pPr>
              <a:r>
                <a:rPr lang="en-US" dirty="0">
                  <a:solidFill>
                    <a:schemeClr val="tx1"/>
                  </a:solidFill>
                </a:rPr>
                <a:t>3D Data Interchange Format </a:t>
              </a:r>
            </a:p>
          </p:txBody>
        </p:sp>
        <p:sp>
          <p:nvSpPr>
            <p:cNvPr id="22" name="Richtungspfeil 21"/>
            <p:cNvSpPr/>
            <p:nvPr/>
          </p:nvSpPr>
          <p:spPr bwMode="auto">
            <a:xfrm>
              <a:off x="6201795" y="2655506"/>
              <a:ext cx="2205245" cy="765084"/>
            </a:xfrm>
            <a:prstGeom prst="homePlate">
              <a:avLst/>
            </a:prstGeom>
            <a:solidFill>
              <a:srgbClr val="91FFFF"/>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0" tIns="0" rIns="0" bIns="0" anchor="ctr"/>
            <a:lstStyle/>
            <a:p>
              <a:pPr defTabSz="915499">
                <a:defRPr/>
              </a:pPr>
              <a:r>
                <a:rPr lang="en-US" dirty="0">
                  <a:solidFill>
                    <a:schemeClr val="tx1"/>
                  </a:solidFill>
                </a:rPr>
                <a:t>Conditioned 3D Data </a:t>
              </a:r>
            </a:p>
          </p:txBody>
        </p:sp>
      </p:grpSp>
      <p:pic>
        <p:nvPicPr>
          <p:cNvPr id="14" name="Grafik 15" descr="135px-Autodesk_Maya_svg.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33463" y="3592513"/>
            <a:ext cx="1206500"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Grafik 16" descr="75px-Sketchuplogo.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68425" y="4244975"/>
            <a:ext cx="498475"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Grafik 18" descr="129px-C4D_Logo.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327150" y="4857750"/>
            <a:ext cx="500063" cy="49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Grafik 28" descr="COLLADA_logo.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160588" y="1550988"/>
            <a:ext cx="2209800" cy="541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8159750" y="2938463"/>
            <a:ext cx="684213" cy="315912"/>
          </a:xfrm>
          <a:prstGeom prst="rect">
            <a:avLst/>
          </a:prstGeom>
          <a:noFill/>
        </p:spPr>
        <p:txBody>
          <a:bodyPr wrap="none" lIns="83969" tIns="41985" rIns="83969" bIns="41985">
            <a:spAutoFit/>
          </a:bodyPr>
          <a:lstStyle/>
          <a:p>
            <a:pPr>
              <a:defRPr/>
            </a:pPr>
            <a:r>
              <a:rPr lang="en-US" b="1" dirty="0">
                <a:solidFill>
                  <a:schemeClr val="accent2">
                    <a:lumMod val="50000"/>
                  </a:schemeClr>
                </a:solidFill>
                <a:latin typeface="Arial" pitchFamily="34" charset="0"/>
              </a:rPr>
              <a:t>RS3D</a:t>
            </a:r>
          </a:p>
        </p:txBody>
      </p:sp>
      <p:sp>
        <p:nvSpPr>
          <p:cNvPr id="20" name="TextBox 19"/>
          <p:cNvSpPr txBox="1"/>
          <p:nvPr/>
        </p:nvSpPr>
        <p:spPr>
          <a:xfrm>
            <a:off x="8208963" y="4899025"/>
            <a:ext cx="585787" cy="314325"/>
          </a:xfrm>
          <a:prstGeom prst="rect">
            <a:avLst/>
          </a:prstGeom>
          <a:noFill/>
        </p:spPr>
        <p:txBody>
          <a:bodyPr wrap="none" lIns="83969" tIns="41985" rIns="83969" bIns="41985">
            <a:spAutoFit/>
          </a:bodyPr>
          <a:lstStyle/>
          <a:p>
            <a:pPr>
              <a:defRPr/>
            </a:pPr>
            <a:r>
              <a:rPr lang="en-US" b="1" dirty="0">
                <a:solidFill>
                  <a:schemeClr val="accent2">
                    <a:lumMod val="50000"/>
                  </a:schemeClr>
                </a:solidFill>
                <a:latin typeface="Arial" pitchFamily="34" charset="0"/>
              </a:rPr>
              <a:t>SGR</a:t>
            </a:r>
          </a:p>
        </p:txBody>
      </p:sp>
      <p:sp>
        <p:nvSpPr>
          <p:cNvPr id="23" name="TextBox 22"/>
          <p:cNvSpPr txBox="1"/>
          <p:nvPr/>
        </p:nvSpPr>
        <p:spPr>
          <a:xfrm>
            <a:off x="4492625" y="3592513"/>
            <a:ext cx="2635250" cy="484187"/>
          </a:xfrm>
          <a:prstGeom prst="rect">
            <a:avLst/>
          </a:prstGeom>
          <a:noFill/>
        </p:spPr>
        <p:txBody>
          <a:bodyPr wrap="none" lIns="83969" tIns="41985" rIns="83969" bIns="41985">
            <a:spAutoFit/>
          </a:bodyPr>
          <a:lstStyle/>
          <a:p>
            <a:pPr>
              <a:defRPr/>
            </a:pPr>
            <a:r>
              <a:rPr lang="en-US" sz="2600" b="1" dirty="0">
                <a:solidFill>
                  <a:schemeClr val="accent2">
                    <a:lumMod val="50000"/>
                  </a:schemeClr>
                </a:solidFill>
                <a:latin typeface="Arial" pitchFamily="34" charset="0"/>
              </a:rPr>
              <a:t>RS3D toolchain</a:t>
            </a:r>
          </a:p>
        </p:txBody>
      </p:sp>
      <p:sp>
        <p:nvSpPr>
          <p:cNvPr id="31755"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500">
                <a:solidFill>
                  <a:schemeClr val="tx1"/>
                </a:solidFill>
                <a:latin typeface="Arial" charset="0"/>
              </a:defRPr>
            </a:lvl1pPr>
            <a:lvl2pPr marL="742950" indent="-285750" eaLnBrk="0" hangingPunct="0">
              <a:defRPr sz="1500">
                <a:solidFill>
                  <a:schemeClr val="tx1"/>
                </a:solidFill>
                <a:latin typeface="Arial" charset="0"/>
              </a:defRPr>
            </a:lvl2pPr>
            <a:lvl3pPr marL="1143000" indent="-228600" eaLnBrk="0" hangingPunct="0">
              <a:defRPr sz="1500">
                <a:solidFill>
                  <a:schemeClr val="tx1"/>
                </a:solidFill>
                <a:latin typeface="Arial" charset="0"/>
              </a:defRPr>
            </a:lvl3pPr>
            <a:lvl4pPr marL="1600200" indent="-228600" eaLnBrk="0" hangingPunct="0">
              <a:defRPr sz="1500">
                <a:solidFill>
                  <a:schemeClr val="tx1"/>
                </a:solidFill>
                <a:latin typeface="Arial" charset="0"/>
              </a:defRPr>
            </a:lvl4pPr>
            <a:lvl5pPr marL="2057400" indent="-228600" eaLnBrk="0" hangingPunct="0">
              <a:defRPr sz="1500">
                <a:solidFill>
                  <a:schemeClr val="tx1"/>
                </a:solidFill>
                <a:latin typeface="Arial" charset="0"/>
              </a:defRPr>
            </a:lvl5pPr>
            <a:lvl6pPr marL="2514600" indent="-228600" algn="ctr" eaLnBrk="0" fontAlgn="base" hangingPunct="0">
              <a:spcBef>
                <a:spcPct val="0"/>
              </a:spcBef>
              <a:spcAft>
                <a:spcPct val="0"/>
              </a:spcAft>
              <a:defRPr sz="1500">
                <a:solidFill>
                  <a:schemeClr val="tx1"/>
                </a:solidFill>
                <a:latin typeface="Arial" charset="0"/>
              </a:defRPr>
            </a:lvl6pPr>
            <a:lvl7pPr marL="2971800" indent="-228600" algn="ctr" eaLnBrk="0" fontAlgn="base" hangingPunct="0">
              <a:spcBef>
                <a:spcPct val="0"/>
              </a:spcBef>
              <a:spcAft>
                <a:spcPct val="0"/>
              </a:spcAft>
              <a:defRPr sz="1500">
                <a:solidFill>
                  <a:schemeClr val="tx1"/>
                </a:solidFill>
                <a:latin typeface="Arial" charset="0"/>
              </a:defRPr>
            </a:lvl7pPr>
            <a:lvl8pPr marL="3429000" indent="-228600" algn="ctr" eaLnBrk="0" fontAlgn="base" hangingPunct="0">
              <a:spcBef>
                <a:spcPct val="0"/>
              </a:spcBef>
              <a:spcAft>
                <a:spcPct val="0"/>
              </a:spcAft>
              <a:defRPr sz="1500">
                <a:solidFill>
                  <a:schemeClr val="tx1"/>
                </a:solidFill>
                <a:latin typeface="Arial" charset="0"/>
              </a:defRPr>
            </a:lvl8pPr>
            <a:lvl9pPr marL="3886200" indent="-228600" algn="ctr" eaLnBrk="0" fontAlgn="base" hangingPunct="0">
              <a:spcBef>
                <a:spcPct val="0"/>
              </a:spcBef>
              <a:spcAft>
                <a:spcPct val="0"/>
              </a:spcAft>
              <a:defRPr sz="1500">
                <a:solidFill>
                  <a:schemeClr val="tx1"/>
                </a:solidFill>
                <a:latin typeface="Arial" charset="0"/>
              </a:defRPr>
            </a:lvl9pPr>
          </a:lstStyle>
          <a:p>
            <a:pPr eaLnBrk="1" hangingPunct="1"/>
            <a:fld id="{CD81DBAD-C10D-4442-A4CF-80E92582F7D7}" type="slidenum">
              <a:rPr lang="en-US" sz="600" smtClean="0"/>
              <a:pPr eaLnBrk="1" hangingPunct="1"/>
              <a:t>35</a:t>
            </a:fld>
            <a:r>
              <a:rPr lang="en-US" sz="600" smtClean="0"/>
              <a:t> / T. A. Devi / ID RD CDS HF /  Dec-2012   © Continental Automotive Singapore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2000"/>
                                        <p:tgtEl>
                                          <p:spTgt spid="1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xit" presetSubtype="0" fill="hold" nodeType="clickEffect">
                                  <p:stCondLst>
                                    <p:cond delay="0"/>
                                  </p:stCondLst>
                                  <p:childTnLst>
                                    <p:animEffect transition="out" filter="fade">
                                      <p:cBhvr>
                                        <p:cTn id="32" dur="1000"/>
                                        <p:tgtEl>
                                          <p:spTgt spid="18"/>
                                        </p:tgtEl>
                                      </p:cBhvr>
                                    </p:animEffect>
                                    <p:set>
                                      <p:cBhvr>
                                        <p:cTn id="33" dur="1" fill="hold">
                                          <p:stCondLst>
                                            <p:cond delay="999"/>
                                          </p:stCondLst>
                                        </p:cTn>
                                        <p:tgtEl>
                                          <p:spTgt spid="18"/>
                                        </p:tgtEl>
                                        <p:attrNameLst>
                                          <p:attrName>style.visibility</p:attrName>
                                        </p:attrNameLst>
                                      </p:cBhvr>
                                      <p:to>
                                        <p:strVal val="hidden"/>
                                      </p:to>
                                    </p:set>
                                  </p:childTnLst>
                                </p:cTn>
                              </p:par>
                            </p:childTnLst>
                          </p:cTn>
                        </p:par>
                        <p:par>
                          <p:cTn id="34" fill="hold" nodeType="afterGroup">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2000"/>
                                        <p:tgtEl>
                                          <p:spTgt spid="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xit" presetSubtype="0" fill="hold" grpId="1" nodeType="clickEffect">
                                  <p:stCondLst>
                                    <p:cond delay="0"/>
                                  </p:stCondLst>
                                  <p:childTnLst>
                                    <p:animEffect transition="out" filter="fade">
                                      <p:cBhvr>
                                        <p:cTn id="41" dur="1000"/>
                                        <p:tgtEl>
                                          <p:spTgt spid="23"/>
                                        </p:tgtEl>
                                      </p:cBhvr>
                                    </p:animEffect>
                                    <p:set>
                                      <p:cBhvr>
                                        <p:cTn id="42" dur="1" fill="hold">
                                          <p:stCondLst>
                                            <p:cond delay="999"/>
                                          </p:stCondLst>
                                        </p:cTn>
                                        <p:tgtEl>
                                          <p:spTgt spid="23"/>
                                        </p:tgtEl>
                                        <p:attrNameLst>
                                          <p:attrName>style.visibility</p:attrName>
                                        </p:attrNameLst>
                                      </p:cBhvr>
                                      <p:to>
                                        <p:strVal val="hidden"/>
                                      </p:to>
                                    </p:set>
                                  </p:childTnLst>
                                </p:cTn>
                              </p:par>
                            </p:childTnLst>
                          </p:cTn>
                        </p:par>
                        <p:par>
                          <p:cTn id="43" fill="hold" nodeType="afterGroup">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20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xit" presetSubtype="0" fill="hold" grpId="1" nodeType="clickEffect">
                                  <p:stCondLst>
                                    <p:cond delay="0"/>
                                  </p:stCondLst>
                                  <p:childTnLst>
                                    <p:animEffect transition="out" filter="fade">
                                      <p:cBhvr>
                                        <p:cTn id="50" dur="1000"/>
                                        <p:tgtEl>
                                          <p:spTgt spid="19"/>
                                        </p:tgtEl>
                                      </p:cBhvr>
                                    </p:animEffect>
                                    <p:set>
                                      <p:cBhvr>
                                        <p:cTn id="51" dur="1" fill="hold">
                                          <p:stCondLst>
                                            <p:cond delay="999"/>
                                          </p:stCondLst>
                                        </p:cTn>
                                        <p:tgtEl>
                                          <p:spTgt spid="19"/>
                                        </p:tgtEl>
                                        <p:attrNameLst>
                                          <p:attrName>style.visibility</p:attrName>
                                        </p:attrNameLst>
                                      </p:cBhvr>
                                      <p:to>
                                        <p:strVal val="hidden"/>
                                      </p:to>
                                    </p:set>
                                  </p:childTnLst>
                                </p:cTn>
                              </p:par>
                            </p:childTnLst>
                          </p:cTn>
                        </p:par>
                        <p:par>
                          <p:cTn id="52" fill="hold" nodeType="afterGroup">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3" grpId="0"/>
      <p:bldP spid="2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err="1" smtClean="0"/>
              <a:t>Artemmis</a:t>
            </a:r>
            <a:r>
              <a:rPr lang="en-US" dirty="0" smtClean="0"/>
              <a:t> Framework &amp; Tool Chain for Automotive Platforms </a:t>
            </a:r>
            <a:br>
              <a:rPr lang="en-US" dirty="0" smtClean="0"/>
            </a:br>
            <a:r>
              <a:rPr lang="en-US" dirty="0" smtClean="0"/>
              <a:t>Sample gauge application with 3D (WAG package)</a:t>
            </a:r>
          </a:p>
        </p:txBody>
      </p:sp>
      <p:graphicFrame>
        <p:nvGraphicFramePr>
          <p:cNvPr id="5" name="Content Placeholder 4"/>
          <p:cNvGraphicFramePr>
            <a:graphicFrameLocks noGrp="1"/>
          </p:cNvGraphicFramePr>
          <p:nvPr>
            <p:ph idx="1"/>
          </p:nvPr>
        </p:nvGraphicFramePr>
        <p:xfrm>
          <a:off x="1220788" y="4689475"/>
          <a:ext cx="7358910" cy="498188"/>
        </p:xfrm>
        <a:graphic>
          <a:graphicData uri="http://schemas.openxmlformats.org/drawingml/2006/table">
            <a:tbl>
              <a:tblPr/>
              <a:tblGrid>
                <a:gridCol w="3679455"/>
                <a:gridCol w="3679455"/>
              </a:tblGrid>
              <a:tr h="4981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178050" algn="l"/>
                          <a:tab pos="3095625" algn="l"/>
                          <a:tab pos="4356100" algn="l"/>
                        </a:tabLst>
                      </a:pPr>
                      <a:endParaRPr kumimoji="0" lang="en-US" sz="1100" b="0" i="0" u="none" strike="noStrike" cap="none" normalizeH="0" baseline="0" smtClean="0">
                        <a:ln>
                          <a:noFill/>
                        </a:ln>
                        <a:solidFill>
                          <a:schemeClr val="tx1"/>
                        </a:solidFill>
                        <a:effectLst/>
                        <a:latin typeface="Arial" pitchFamily="34" charset="0"/>
                        <a:cs typeface="Times New Roman" pitchFamily="18" charset="0"/>
                      </a:endParaRPr>
                    </a:p>
                    <a:p>
                      <a:pPr marL="0" marR="0" lvl="0" indent="0" algn="ctr" defTabSz="914400" rtl="0" eaLnBrk="1" fontAlgn="base" latinLnBrk="0" hangingPunct="1">
                        <a:lnSpc>
                          <a:spcPct val="100000"/>
                        </a:lnSpc>
                        <a:spcBef>
                          <a:spcPct val="0"/>
                        </a:spcBef>
                        <a:spcAft>
                          <a:spcPts val="600"/>
                        </a:spcAft>
                        <a:buClrTx/>
                        <a:buSzTx/>
                        <a:buFontTx/>
                        <a:buNone/>
                        <a:tabLst>
                          <a:tab pos="2178050" algn="l"/>
                          <a:tab pos="3095625" algn="l"/>
                          <a:tab pos="4356100" algn="l"/>
                        </a:tabLst>
                      </a:pPr>
                      <a:r>
                        <a:rPr kumimoji="0" lang="en-US" sz="900" b="1" i="0" u="none" strike="noStrike" cap="none" normalizeH="0" baseline="0" smtClean="0">
                          <a:ln>
                            <a:noFill/>
                          </a:ln>
                          <a:solidFill>
                            <a:schemeClr val="tx1"/>
                          </a:solidFill>
                          <a:effectLst/>
                          <a:latin typeface="Arial" pitchFamily="34" charset="0"/>
                          <a:cs typeface="Times New Roman" pitchFamily="18" charset="0"/>
                        </a:rPr>
                        <a:t>Figure 4‑1 Typical WAG configuration running inside simulation environment.</a:t>
                      </a:r>
                    </a:p>
                  </a:txBody>
                  <a:tcPr marL="63530" marR="63530"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178050" algn="l"/>
                          <a:tab pos="3095625" algn="l"/>
                          <a:tab pos="4356100" algn="l"/>
                        </a:tabLst>
                      </a:pPr>
                      <a:endParaRPr kumimoji="0" lang="en-US" sz="1100" b="0" i="0" u="none" strike="noStrike" cap="none" normalizeH="0" baseline="0" smtClean="0">
                        <a:ln>
                          <a:noFill/>
                        </a:ln>
                        <a:solidFill>
                          <a:schemeClr val="tx1"/>
                        </a:solidFill>
                        <a:effectLst/>
                        <a:latin typeface="Arial" pitchFamily="34" charset="0"/>
                        <a:cs typeface="Times New Roman" pitchFamily="18" charset="0"/>
                      </a:endParaRPr>
                    </a:p>
                    <a:p>
                      <a:pPr marL="0" marR="0" lvl="0" indent="0" algn="ctr" defTabSz="914400" rtl="0" eaLnBrk="1" fontAlgn="base" latinLnBrk="0" hangingPunct="1">
                        <a:lnSpc>
                          <a:spcPct val="100000"/>
                        </a:lnSpc>
                        <a:spcBef>
                          <a:spcPct val="0"/>
                        </a:spcBef>
                        <a:spcAft>
                          <a:spcPts val="600"/>
                        </a:spcAft>
                        <a:buClrTx/>
                        <a:buSzTx/>
                        <a:buFontTx/>
                        <a:buNone/>
                        <a:tabLst>
                          <a:tab pos="2178050" algn="l"/>
                          <a:tab pos="3095625" algn="l"/>
                          <a:tab pos="4356100" algn="l"/>
                        </a:tabLst>
                      </a:pPr>
                      <a:r>
                        <a:rPr kumimoji="0" lang="en-US" sz="900" b="1" i="0" u="none" strike="noStrike" cap="none" normalizeH="0" baseline="0" smtClean="0">
                          <a:ln>
                            <a:noFill/>
                          </a:ln>
                          <a:solidFill>
                            <a:schemeClr val="tx1"/>
                          </a:solidFill>
                          <a:effectLst/>
                          <a:latin typeface="Arial" pitchFamily="34" charset="0"/>
                          <a:cs typeface="Times New Roman" pitchFamily="18" charset="0"/>
                        </a:rPr>
                        <a:t>Figure 4‑2 Same configuration switched to</a:t>
                      </a:r>
                      <a:br>
                        <a:rPr kumimoji="0" lang="en-US" sz="900" b="1" i="0" u="none" strike="noStrike" cap="none" normalizeH="0" baseline="0" smtClean="0">
                          <a:ln>
                            <a:noFill/>
                          </a:ln>
                          <a:solidFill>
                            <a:schemeClr val="tx1"/>
                          </a:solidFill>
                          <a:effectLst/>
                          <a:latin typeface="Arial" pitchFamily="34" charset="0"/>
                          <a:cs typeface="Times New Roman" pitchFamily="18" charset="0"/>
                        </a:rPr>
                      </a:br>
                      <a:r>
                        <a:rPr kumimoji="0" lang="en-US" sz="900" b="1" i="0" u="none" strike="noStrike" cap="none" normalizeH="0" baseline="0" smtClean="0">
                          <a:ln>
                            <a:noFill/>
                          </a:ln>
                          <a:solidFill>
                            <a:schemeClr val="tx1"/>
                          </a:solidFill>
                          <a:effectLst/>
                          <a:latin typeface="Arial" pitchFamily="34" charset="0"/>
                          <a:cs typeface="Times New Roman" pitchFamily="18" charset="0"/>
                        </a:rPr>
                        <a:t>another state.</a:t>
                      </a:r>
                    </a:p>
                  </a:txBody>
                  <a:tcPr marL="63530" marR="63530" marT="0" marB="0" horzOverflow="overflow">
                    <a:lnL>
                      <a:noFill/>
                    </a:lnL>
                    <a:lnR>
                      <a:noFill/>
                    </a:lnR>
                    <a:lnT>
                      <a:noFill/>
                    </a:lnT>
                    <a:lnB>
                      <a:noFill/>
                    </a:lnB>
                    <a:lnTlToBr>
                      <a:noFill/>
                    </a:lnTlToBr>
                    <a:lnBlToTr>
                      <a:noFill/>
                    </a:lnBlToTr>
                    <a:noFill/>
                  </a:tcPr>
                </a:tc>
              </a:tr>
            </a:tbl>
          </a:graphicData>
        </a:graphic>
      </p:graphicFrame>
      <p:pic>
        <p:nvPicPr>
          <p:cNvPr id="31750" name="Picture 2" descr="WAG_FullTube"/>
          <p:cNvPicPr>
            <a:picLocks noChangeAspect="1" noChangeArrowheads="1"/>
          </p:cNvPicPr>
          <p:nvPr/>
        </p:nvPicPr>
        <p:blipFill>
          <a:blip r:embed="rId3" cstate="print"/>
          <a:srcRect/>
          <a:stretch>
            <a:fillRect/>
          </a:stretch>
        </p:blipFill>
        <p:spPr bwMode="auto">
          <a:xfrm>
            <a:off x="1358900" y="1428750"/>
            <a:ext cx="3252788" cy="3184525"/>
          </a:xfrm>
          <a:prstGeom prst="rect">
            <a:avLst/>
          </a:prstGeom>
          <a:noFill/>
          <a:ln w="9525">
            <a:noFill/>
            <a:miter lim="800000"/>
            <a:headEnd/>
            <a:tailEnd/>
          </a:ln>
        </p:spPr>
      </p:pic>
      <p:pic>
        <p:nvPicPr>
          <p:cNvPr id="31751" name="Picture 1" descr="WAG_HalfTube"/>
          <p:cNvPicPr>
            <a:picLocks noChangeAspect="1" noChangeArrowheads="1"/>
          </p:cNvPicPr>
          <p:nvPr/>
        </p:nvPicPr>
        <p:blipFill>
          <a:blip r:embed="rId4" cstate="print"/>
          <a:srcRect/>
          <a:stretch>
            <a:fillRect/>
          </a:stretch>
        </p:blipFill>
        <p:spPr bwMode="auto">
          <a:xfrm>
            <a:off x="5202238" y="1428750"/>
            <a:ext cx="3252787" cy="3184525"/>
          </a:xfrm>
          <a:prstGeom prst="rect">
            <a:avLst/>
          </a:prstGeom>
          <a:noFill/>
          <a:ln w="9525">
            <a:noFill/>
            <a:miter lim="800000"/>
            <a:headEnd/>
            <a:tailEnd/>
          </a:ln>
        </p:spPr>
      </p:pic>
      <p:sp>
        <p:nvSpPr>
          <p:cNvPr id="31752" name="Rectangle 3"/>
          <p:cNvSpPr>
            <a:spLocks noChangeArrowheads="1"/>
          </p:cNvSpPr>
          <p:nvPr/>
        </p:nvSpPr>
        <p:spPr bwMode="auto">
          <a:xfrm>
            <a:off x="4868863" y="49213"/>
            <a:ext cx="168275" cy="315912"/>
          </a:xfrm>
          <a:prstGeom prst="rect">
            <a:avLst/>
          </a:prstGeom>
          <a:noFill/>
          <a:ln w="9525" algn="ctr">
            <a:noFill/>
            <a:miter lim="800000"/>
            <a:headEnd/>
            <a:tailEnd/>
          </a:ln>
        </p:spPr>
        <p:txBody>
          <a:bodyPr wrap="none" lIns="83969" tIns="41985" rIns="83969" bIns="41985" anchor="ctr">
            <a:spAutoFit/>
          </a:bodyPr>
          <a:lstStyle/>
          <a:p>
            <a:pPr eaLnBrk="0" hangingPunct="0">
              <a:tabLst>
                <a:tab pos="1998663" algn="l"/>
                <a:tab pos="2841625" algn="l"/>
                <a:tab pos="3998913" algn="l"/>
              </a:tabLst>
            </a:pPr>
            <a:endParaRPr lang="en-US"/>
          </a:p>
        </p:txBody>
      </p:sp>
      <p:sp>
        <p:nvSpPr>
          <p:cNvPr id="8" name="Slide Number Placeholder 3"/>
          <p:cNvSpPr>
            <a:spLocks noGrp="1"/>
          </p:cNvSpPr>
          <p:nvPr>
            <p:ph type="sldNum" sz="quarter" idx="10"/>
          </p:nvPr>
        </p:nvSpPr>
        <p:spPr>
          <a:xfrm>
            <a:off x="334963" y="6524625"/>
            <a:ext cx="3135312" cy="142875"/>
          </a:xfrm>
        </p:spPr>
        <p:txBody>
          <a:bodyPr/>
          <a:lstStyle/>
          <a:p>
            <a:fld id="{28A5D872-10B8-4F3A-B1B4-294ACDB0ABBD}" type="slidenum">
              <a:rPr lang="en-US" smtClean="0">
                <a:latin typeface="Arial" charset="0"/>
              </a:rPr>
              <a:pPr/>
              <a:t>36</a:t>
            </a:fld>
            <a:r>
              <a:rPr lang="en-US" dirty="0" smtClean="0">
                <a:latin typeface="Arial" charset="0"/>
              </a:rPr>
              <a:t> / T. A. Devi / ID RD CDS HF /  Jan-2013   © Continental Automotive Singapore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7D6994CC-A081-4330-A45D-9534A070D8F6}" type="slidenum">
              <a:rPr lang="en-US" sz="600" smtClean="0"/>
              <a:pPr eaLnBrk="1" hangingPunct="1"/>
              <a:t>37</a:t>
            </a:fld>
            <a:r>
              <a:rPr lang="en-US" sz="600" smtClean="0"/>
              <a:t> / B. Bach / ID RD SW GA-M/  Nov-2010   © Continental AG</a:t>
            </a:r>
          </a:p>
        </p:txBody>
      </p:sp>
      <p:sp>
        <p:nvSpPr>
          <p:cNvPr id="33795" name="Rectangle 2"/>
          <p:cNvSpPr>
            <a:spLocks noGrp="1" noChangeArrowheads="1"/>
          </p:cNvSpPr>
          <p:nvPr>
            <p:ph type="title"/>
          </p:nvPr>
        </p:nvSpPr>
        <p:spPr/>
        <p:txBody>
          <a:bodyPr/>
          <a:lstStyle/>
          <a:p>
            <a:pPr eaLnBrk="1" hangingPunct="1"/>
            <a:r>
              <a:rPr lang="de-DE" smtClean="0"/>
              <a:t>   </a:t>
            </a:r>
          </a:p>
        </p:txBody>
      </p:sp>
      <p:sp>
        <p:nvSpPr>
          <p:cNvPr id="33796" name="Text Box 3"/>
          <p:cNvSpPr txBox="1">
            <a:spLocks noChangeArrowheads="1"/>
          </p:cNvSpPr>
          <p:nvPr/>
        </p:nvSpPr>
        <p:spPr bwMode="auto">
          <a:xfrm>
            <a:off x="2478088" y="4373563"/>
            <a:ext cx="4600575" cy="97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lgn="ctr">
                <a:solidFill>
                  <a:srgbClr val="000000"/>
                </a:solidFill>
                <a:miter lim="800000"/>
                <a:headEnd/>
                <a:tailEnd/>
              </a14:hiddenLine>
            </a:ext>
          </a:extLst>
        </p:spPr>
        <p:txBody>
          <a:bodyPr lIns="95760" tIns="47880" rIns="95760" bIns="47880">
            <a:spAutoFit/>
          </a:bodyPr>
          <a:lstStyle>
            <a:lvl1pPr defTabSz="957263" eaLnBrk="0" hangingPunct="0">
              <a:defRPr sz="1500">
                <a:solidFill>
                  <a:schemeClr val="tx1"/>
                </a:solidFill>
                <a:latin typeface="Arial" charset="0"/>
              </a:defRPr>
            </a:lvl1pPr>
            <a:lvl2pPr marL="742950" indent="-285750" defTabSz="957263" eaLnBrk="0" hangingPunct="0">
              <a:defRPr sz="1500">
                <a:solidFill>
                  <a:schemeClr val="tx1"/>
                </a:solidFill>
                <a:latin typeface="Arial" charset="0"/>
              </a:defRPr>
            </a:lvl2pPr>
            <a:lvl3pPr marL="1143000" indent="-228600" defTabSz="957263" eaLnBrk="0" hangingPunct="0">
              <a:defRPr sz="1500">
                <a:solidFill>
                  <a:schemeClr val="tx1"/>
                </a:solidFill>
                <a:latin typeface="Arial" charset="0"/>
              </a:defRPr>
            </a:lvl3pPr>
            <a:lvl4pPr marL="1600200" indent="-228600" defTabSz="957263" eaLnBrk="0" hangingPunct="0">
              <a:defRPr sz="1500">
                <a:solidFill>
                  <a:schemeClr val="tx1"/>
                </a:solidFill>
                <a:latin typeface="Arial" charset="0"/>
              </a:defRPr>
            </a:lvl4pPr>
            <a:lvl5pPr marL="2057400" indent="-228600" defTabSz="957263" eaLnBrk="0" hangingPunct="0">
              <a:defRPr sz="1500">
                <a:solidFill>
                  <a:schemeClr val="tx1"/>
                </a:solidFill>
                <a:latin typeface="Arial" charset="0"/>
              </a:defRPr>
            </a:lvl5pPr>
            <a:lvl6pPr marL="2514600" indent="-228600" algn="ctr" defTabSz="957263" eaLnBrk="0" fontAlgn="base" hangingPunct="0">
              <a:spcBef>
                <a:spcPct val="0"/>
              </a:spcBef>
              <a:spcAft>
                <a:spcPct val="0"/>
              </a:spcAft>
              <a:defRPr sz="1500">
                <a:solidFill>
                  <a:schemeClr val="tx1"/>
                </a:solidFill>
                <a:latin typeface="Arial" charset="0"/>
              </a:defRPr>
            </a:lvl6pPr>
            <a:lvl7pPr marL="2971800" indent="-228600" algn="ctr" defTabSz="957263" eaLnBrk="0" fontAlgn="base" hangingPunct="0">
              <a:spcBef>
                <a:spcPct val="0"/>
              </a:spcBef>
              <a:spcAft>
                <a:spcPct val="0"/>
              </a:spcAft>
              <a:defRPr sz="1500">
                <a:solidFill>
                  <a:schemeClr val="tx1"/>
                </a:solidFill>
                <a:latin typeface="Arial" charset="0"/>
              </a:defRPr>
            </a:lvl7pPr>
            <a:lvl8pPr marL="3429000" indent="-228600" algn="ctr" defTabSz="957263" eaLnBrk="0" fontAlgn="base" hangingPunct="0">
              <a:spcBef>
                <a:spcPct val="0"/>
              </a:spcBef>
              <a:spcAft>
                <a:spcPct val="0"/>
              </a:spcAft>
              <a:defRPr sz="1500">
                <a:solidFill>
                  <a:schemeClr val="tx1"/>
                </a:solidFill>
                <a:latin typeface="Arial" charset="0"/>
              </a:defRPr>
            </a:lvl8pPr>
            <a:lvl9pPr marL="3886200" indent="-228600" algn="ctr" defTabSz="957263" eaLnBrk="0" fontAlgn="base" hangingPunct="0">
              <a:spcBef>
                <a:spcPct val="0"/>
              </a:spcBef>
              <a:spcAft>
                <a:spcPct val="0"/>
              </a:spcAft>
              <a:defRPr sz="1500">
                <a:solidFill>
                  <a:schemeClr val="tx1"/>
                </a:solidFill>
                <a:latin typeface="Arial" charset="0"/>
              </a:defRPr>
            </a:lvl9pPr>
          </a:lstStyle>
          <a:p>
            <a:pPr>
              <a:spcBef>
                <a:spcPct val="50000"/>
              </a:spcBef>
            </a:pPr>
            <a:r>
              <a:rPr lang="en-US" sz="2900" b="1">
                <a:ea typeface="Arial Unicode MS" pitchFamily="34" charset="-128"/>
                <a:cs typeface="Arial Unicode MS" pitchFamily="34" charset="-128"/>
              </a:rPr>
              <a:t>Thank you for your attention!</a:t>
            </a:r>
            <a:endParaRPr lang="en-US" sz="2100">
              <a:ea typeface="Arial Unicode MS" pitchFamily="34" charset="-128"/>
              <a:cs typeface="Arial Unicode MS" pitchFamily="34" charset="-128"/>
            </a:endParaRPr>
          </a:p>
        </p:txBody>
      </p:sp>
      <p:pic>
        <p:nvPicPr>
          <p:cNvPr id="33797" name="Picture 8" descr="Icon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78200" y="2393950"/>
            <a:ext cx="2471738" cy="185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2"/>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4FA59475-DD76-4FAC-A144-714295F33E51}" type="slidenum">
              <a:rPr lang="en-US" sz="600" smtClean="0"/>
              <a:pPr eaLnBrk="1" hangingPunct="1"/>
              <a:t>4</a:t>
            </a:fld>
            <a:r>
              <a:rPr lang="en-US" sz="600" smtClean="0"/>
              <a:t> / B. Bach / ID RD SW GA-M/  Nov-2010   © Continental AG</a:t>
            </a:r>
          </a:p>
        </p:txBody>
      </p:sp>
      <p:sp>
        <p:nvSpPr>
          <p:cNvPr id="6147" name="Rectangle 2"/>
          <p:cNvSpPr>
            <a:spLocks noGrp="1" noChangeArrowheads="1"/>
          </p:cNvSpPr>
          <p:nvPr>
            <p:ph type="title"/>
          </p:nvPr>
        </p:nvSpPr>
        <p:spPr/>
        <p:txBody>
          <a:bodyPr/>
          <a:lstStyle/>
          <a:p>
            <a:pPr eaLnBrk="1" hangingPunct="1"/>
            <a:r>
              <a:rPr lang="en-GB" smtClean="0"/>
              <a:t>Artemmis Framework for Automotive Platforms</a:t>
            </a:r>
            <a:r>
              <a:rPr lang="en-US" smtClean="0"/>
              <a:t> </a:t>
            </a:r>
            <a:br>
              <a:rPr lang="en-US" smtClean="0"/>
            </a:br>
            <a:r>
              <a:rPr lang="en-US" smtClean="0"/>
              <a:t>Graphical Functions in the Conti Cluster Product Spectrum</a:t>
            </a:r>
          </a:p>
        </p:txBody>
      </p:sp>
      <p:sp>
        <p:nvSpPr>
          <p:cNvPr id="6148" name="Text Box 6"/>
          <p:cNvSpPr txBox="1">
            <a:spLocks noChangeArrowheads="1"/>
          </p:cNvSpPr>
          <p:nvPr/>
        </p:nvSpPr>
        <p:spPr bwMode="auto">
          <a:xfrm>
            <a:off x="2155825" y="2244725"/>
            <a:ext cx="1873250"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5714" tIns="47858" rIns="95714" bIns="47858" anchorCtr="1"/>
          <a:lstStyle>
            <a:lvl1pPr defTabSz="957263" eaLnBrk="0" hangingPunct="0">
              <a:defRPr sz="1500">
                <a:solidFill>
                  <a:schemeClr val="tx1"/>
                </a:solidFill>
                <a:latin typeface="Arial" charset="0"/>
              </a:defRPr>
            </a:lvl1pPr>
            <a:lvl2pPr marL="742950" indent="-285750" defTabSz="957263" eaLnBrk="0" hangingPunct="0">
              <a:defRPr sz="1500">
                <a:solidFill>
                  <a:schemeClr val="tx1"/>
                </a:solidFill>
                <a:latin typeface="Arial" charset="0"/>
              </a:defRPr>
            </a:lvl2pPr>
            <a:lvl3pPr marL="1143000" indent="-228600" defTabSz="957263" eaLnBrk="0" hangingPunct="0">
              <a:defRPr sz="1500">
                <a:solidFill>
                  <a:schemeClr val="tx1"/>
                </a:solidFill>
                <a:latin typeface="Arial" charset="0"/>
              </a:defRPr>
            </a:lvl3pPr>
            <a:lvl4pPr marL="1600200" indent="-228600" defTabSz="957263" eaLnBrk="0" hangingPunct="0">
              <a:defRPr sz="1500">
                <a:solidFill>
                  <a:schemeClr val="tx1"/>
                </a:solidFill>
                <a:latin typeface="Arial" charset="0"/>
              </a:defRPr>
            </a:lvl4pPr>
            <a:lvl5pPr marL="2057400" indent="-228600" defTabSz="957263" eaLnBrk="0" hangingPunct="0">
              <a:defRPr sz="1500">
                <a:solidFill>
                  <a:schemeClr val="tx1"/>
                </a:solidFill>
                <a:latin typeface="Arial" charset="0"/>
              </a:defRPr>
            </a:lvl5pPr>
            <a:lvl6pPr marL="2514600" indent="-228600" algn="ctr" defTabSz="957263" eaLnBrk="0" fontAlgn="base" hangingPunct="0">
              <a:spcBef>
                <a:spcPct val="0"/>
              </a:spcBef>
              <a:spcAft>
                <a:spcPct val="0"/>
              </a:spcAft>
              <a:defRPr sz="1500">
                <a:solidFill>
                  <a:schemeClr val="tx1"/>
                </a:solidFill>
                <a:latin typeface="Arial" charset="0"/>
              </a:defRPr>
            </a:lvl6pPr>
            <a:lvl7pPr marL="2971800" indent="-228600" algn="ctr" defTabSz="957263" eaLnBrk="0" fontAlgn="base" hangingPunct="0">
              <a:spcBef>
                <a:spcPct val="0"/>
              </a:spcBef>
              <a:spcAft>
                <a:spcPct val="0"/>
              </a:spcAft>
              <a:defRPr sz="1500">
                <a:solidFill>
                  <a:schemeClr val="tx1"/>
                </a:solidFill>
                <a:latin typeface="Arial" charset="0"/>
              </a:defRPr>
            </a:lvl7pPr>
            <a:lvl8pPr marL="3429000" indent="-228600" algn="ctr" defTabSz="957263" eaLnBrk="0" fontAlgn="base" hangingPunct="0">
              <a:spcBef>
                <a:spcPct val="0"/>
              </a:spcBef>
              <a:spcAft>
                <a:spcPct val="0"/>
              </a:spcAft>
              <a:defRPr sz="1500">
                <a:solidFill>
                  <a:schemeClr val="tx1"/>
                </a:solidFill>
                <a:latin typeface="Arial" charset="0"/>
              </a:defRPr>
            </a:lvl8pPr>
            <a:lvl9pPr marL="3886200" indent="-228600" algn="ctr" defTabSz="957263" eaLnBrk="0" fontAlgn="base" hangingPunct="0">
              <a:spcBef>
                <a:spcPct val="0"/>
              </a:spcBef>
              <a:spcAft>
                <a:spcPct val="0"/>
              </a:spcAft>
              <a:defRPr sz="1500">
                <a:solidFill>
                  <a:schemeClr val="tx1"/>
                </a:solidFill>
                <a:latin typeface="Arial" charset="0"/>
              </a:defRPr>
            </a:lvl9pPr>
          </a:lstStyle>
          <a:p>
            <a:pPr eaLnBrk="1" hangingPunct="1"/>
            <a:r>
              <a:rPr lang="en-US" sz="1200" b="1">
                <a:solidFill>
                  <a:srgbClr val="000000"/>
                </a:solidFill>
              </a:rPr>
              <a:t>Medium gray / color-TFT</a:t>
            </a:r>
            <a:endParaRPr lang="en-US" sz="1700" b="1"/>
          </a:p>
          <a:p>
            <a:r>
              <a:rPr lang="en-US" sz="1000"/>
              <a:t>Below QVGA (320*240)</a:t>
            </a:r>
          </a:p>
        </p:txBody>
      </p:sp>
      <p:sp>
        <p:nvSpPr>
          <p:cNvPr id="6149" name="Text Box 7"/>
          <p:cNvSpPr txBox="1">
            <a:spLocks noChangeArrowheads="1"/>
          </p:cNvSpPr>
          <p:nvPr/>
        </p:nvSpPr>
        <p:spPr bwMode="auto">
          <a:xfrm>
            <a:off x="5900738" y="2244725"/>
            <a:ext cx="1873250" cy="44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5714" tIns="47858" rIns="95714" bIns="47858" anchorCtr="1"/>
          <a:lstStyle>
            <a:lvl1pPr defTabSz="957263" eaLnBrk="0" hangingPunct="0">
              <a:defRPr sz="1500">
                <a:solidFill>
                  <a:schemeClr val="tx1"/>
                </a:solidFill>
                <a:latin typeface="Arial" charset="0"/>
              </a:defRPr>
            </a:lvl1pPr>
            <a:lvl2pPr marL="742950" indent="-285750" defTabSz="957263" eaLnBrk="0" hangingPunct="0">
              <a:defRPr sz="1500">
                <a:solidFill>
                  <a:schemeClr val="tx1"/>
                </a:solidFill>
                <a:latin typeface="Arial" charset="0"/>
              </a:defRPr>
            </a:lvl2pPr>
            <a:lvl3pPr marL="1143000" indent="-228600" defTabSz="957263" eaLnBrk="0" hangingPunct="0">
              <a:defRPr sz="1500">
                <a:solidFill>
                  <a:schemeClr val="tx1"/>
                </a:solidFill>
                <a:latin typeface="Arial" charset="0"/>
              </a:defRPr>
            </a:lvl3pPr>
            <a:lvl4pPr marL="1600200" indent="-228600" defTabSz="957263" eaLnBrk="0" hangingPunct="0">
              <a:defRPr sz="1500">
                <a:solidFill>
                  <a:schemeClr val="tx1"/>
                </a:solidFill>
                <a:latin typeface="Arial" charset="0"/>
              </a:defRPr>
            </a:lvl4pPr>
            <a:lvl5pPr marL="2057400" indent="-228600" defTabSz="957263" eaLnBrk="0" hangingPunct="0">
              <a:defRPr sz="1500">
                <a:solidFill>
                  <a:schemeClr val="tx1"/>
                </a:solidFill>
                <a:latin typeface="Arial" charset="0"/>
              </a:defRPr>
            </a:lvl5pPr>
            <a:lvl6pPr marL="2514600" indent="-228600" algn="ctr" defTabSz="957263" eaLnBrk="0" fontAlgn="base" hangingPunct="0">
              <a:spcBef>
                <a:spcPct val="0"/>
              </a:spcBef>
              <a:spcAft>
                <a:spcPct val="0"/>
              </a:spcAft>
              <a:defRPr sz="1500">
                <a:solidFill>
                  <a:schemeClr val="tx1"/>
                </a:solidFill>
                <a:latin typeface="Arial" charset="0"/>
              </a:defRPr>
            </a:lvl6pPr>
            <a:lvl7pPr marL="2971800" indent="-228600" algn="ctr" defTabSz="957263" eaLnBrk="0" fontAlgn="base" hangingPunct="0">
              <a:spcBef>
                <a:spcPct val="0"/>
              </a:spcBef>
              <a:spcAft>
                <a:spcPct val="0"/>
              </a:spcAft>
              <a:defRPr sz="1500">
                <a:solidFill>
                  <a:schemeClr val="tx1"/>
                </a:solidFill>
                <a:latin typeface="Arial" charset="0"/>
              </a:defRPr>
            </a:lvl7pPr>
            <a:lvl8pPr marL="3429000" indent="-228600" algn="ctr" defTabSz="957263" eaLnBrk="0" fontAlgn="base" hangingPunct="0">
              <a:spcBef>
                <a:spcPct val="0"/>
              </a:spcBef>
              <a:spcAft>
                <a:spcPct val="0"/>
              </a:spcAft>
              <a:defRPr sz="1500">
                <a:solidFill>
                  <a:schemeClr val="tx1"/>
                </a:solidFill>
                <a:latin typeface="Arial" charset="0"/>
              </a:defRPr>
            </a:lvl8pPr>
            <a:lvl9pPr marL="3886200" indent="-228600" algn="ctr" defTabSz="957263" eaLnBrk="0" fontAlgn="base" hangingPunct="0">
              <a:spcBef>
                <a:spcPct val="0"/>
              </a:spcBef>
              <a:spcAft>
                <a:spcPct val="0"/>
              </a:spcAft>
              <a:defRPr sz="1500">
                <a:solidFill>
                  <a:schemeClr val="tx1"/>
                </a:solidFill>
                <a:latin typeface="Arial" charset="0"/>
              </a:defRPr>
            </a:lvl9pPr>
          </a:lstStyle>
          <a:p>
            <a:r>
              <a:rPr lang="en-US" sz="1200" b="1"/>
              <a:t>Large TFT</a:t>
            </a:r>
          </a:p>
          <a:p>
            <a:r>
              <a:rPr lang="en-US" sz="1000"/>
              <a:t>WVGA Class (800*480)</a:t>
            </a:r>
          </a:p>
        </p:txBody>
      </p:sp>
      <p:sp>
        <p:nvSpPr>
          <p:cNvPr id="6150" name="Text Box 8"/>
          <p:cNvSpPr txBox="1">
            <a:spLocks noChangeArrowheads="1"/>
          </p:cNvSpPr>
          <p:nvPr/>
        </p:nvSpPr>
        <p:spPr bwMode="auto">
          <a:xfrm>
            <a:off x="7773988" y="2260600"/>
            <a:ext cx="1871662" cy="43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5714" tIns="47858" rIns="95714" bIns="47858" anchorCtr="1"/>
          <a:lstStyle>
            <a:lvl1pPr defTabSz="957263" eaLnBrk="0" hangingPunct="0">
              <a:defRPr sz="1500">
                <a:solidFill>
                  <a:schemeClr val="tx1"/>
                </a:solidFill>
                <a:latin typeface="Arial" charset="0"/>
              </a:defRPr>
            </a:lvl1pPr>
            <a:lvl2pPr marL="742950" indent="-285750" defTabSz="957263" eaLnBrk="0" hangingPunct="0">
              <a:defRPr sz="1500">
                <a:solidFill>
                  <a:schemeClr val="tx1"/>
                </a:solidFill>
                <a:latin typeface="Arial" charset="0"/>
              </a:defRPr>
            </a:lvl2pPr>
            <a:lvl3pPr marL="1143000" indent="-228600" defTabSz="957263" eaLnBrk="0" hangingPunct="0">
              <a:defRPr sz="1500">
                <a:solidFill>
                  <a:schemeClr val="tx1"/>
                </a:solidFill>
                <a:latin typeface="Arial" charset="0"/>
              </a:defRPr>
            </a:lvl3pPr>
            <a:lvl4pPr marL="1600200" indent="-228600" defTabSz="957263" eaLnBrk="0" hangingPunct="0">
              <a:defRPr sz="1500">
                <a:solidFill>
                  <a:schemeClr val="tx1"/>
                </a:solidFill>
                <a:latin typeface="Arial" charset="0"/>
              </a:defRPr>
            </a:lvl4pPr>
            <a:lvl5pPr marL="2057400" indent="-228600" defTabSz="957263" eaLnBrk="0" hangingPunct="0">
              <a:defRPr sz="1500">
                <a:solidFill>
                  <a:schemeClr val="tx1"/>
                </a:solidFill>
                <a:latin typeface="Arial" charset="0"/>
              </a:defRPr>
            </a:lvl5pPr>
            <a:lvl6pPr marL="2514600" indent="-228600" algn="ctr" defTabSz="957263" eaLnBrk="0" fontAlgn="base" hangingPunct="0">
              <a:spcBef>
                <a:spcPct val="0"/>
              </a:spcBef>
              <a:spcAft>
                <a:spcPct val="0"/>
              </a:spcAft>
              <a:defRPr sz="1500">
                <a:solidFill>
                  <a:schemeClr val="tx1"/>
                </a:solidFill>
                <a:latin typeface="Arial" charset="0"/>
              </a:defRPr>
            </a:lvl6pPr>
            <a:lvl7pPr marL="2971800" indent="-228600" algn="ctr" defTabSz="957263" eaLnBrk="0" fontAlgn="base" hangingPunct="0">
              <a:spcBef>
                <a:spcPct val="0"/>
              </a:spcBef>
              <a:spcAft>
                <a:spcPct val="0"/>
              </a:spcAft>
              <a:defRPr sz="1500">
                <a:solidFill>
                  <a:schemeClr val="tx1"/>
                </a:solidFill>
                <a:latin typeface="Arial" charset="0"/>
              </a:defRPr>
            </a:lvl7pPr>
            <a:lvl8pPr marL="3429000" indent="-228600" algn="ctr" defTabSz="957263" eaLnBrk="0" fontAlgn="base" hangingPunct="0">
              <a:spcBef>
                <a:spcPct val="0"/>
              </a:spcBef>
              <a:spcAft>
                <a:spcPct val="0"/>
              </a:spcAft>
              <a:defRPr sz="1500">
                <a:solidFill>
                  <a:schemeClr val="tx1"/>
                </a:solidFill>
                <a:latin typeface="Arial" charset="0"/>
              </a:defRPr>
            </a:lvl8pPr>
            <a:lvl9pPr marL="3886200" indent="-228600" algn="ctr" defTabSz="957263" eaLnBrk="0" fontAlgn="base" hangingPunct="0">
              <a:spcBef>
                <a:spcPct val="0"/>
              </a:spcBef>
              <a:spcAft>
                <a:spcPct val="0"/>
              </a:spcAft>
              <a:defRPr sz="1500">
                <a:solidFill>
                  <a:schemeClr val="tx1"/>
                </a:solidFill>
                <a:latin typeface="Arial" charset="0"/>
              </a:defRPr>
            </a:lvl9pPr>
          </a:lstStyle>
          <a:p>
            <a:r>
              <a:rPr lang="en-US" sz="1200" b="1"/>
              <a:t>Full Size TFT</a:t>
            </a:r>
          </a:p>
          <a:p>
            <a:r>
              <a:rPr lang="en-US" sz="1000"/>
              <a:t>HXGA Class (1600*600)</a:t>
            </a:r>
          </a:p>
        </p:txBody>
      </p:sp>
      <p:sp>
        <p:nvSpPr>
          <p:cNvPr id="6151" name="Text Box 9"/>
          <p:cNvSpPr txBox="1">
            <a:spLocks noChangeArrowheads="1"/>
          </p:cNvSpPr>
          <p:nvPr/>
        </p:nvSpPr>
        <p:spPr bwMode="auto">
          <a:xfrm>
            <a:off x="4029075" y="2244725"/>
            <a:ext cx="1871663"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5714" tIns="47858" rIns="95714" bIns="47858" anchorCtr="1"/>
          <a:lstStyle>
            <a:lvl1pPr defTabSz="957263" eaLnBrk="0" hangingPunct="0">
              <a:defRPr sz="1500">
                <a:solidFill>
                  <a:schemeClr val="tx1"/>
                </a:solidFill>
                <a:latin typeface="Arial" charset="0"/>
              </a:defRPr>
            </a:lvl1pPr>
            <a:lvl2pPr marL="742950" indent="-285750" defTabSz="957263" eaLnBrk="0" hangingPunct="0">
              <a:defRPr sz="1500">
                <a:solidFill>
                  <a:schemeClr val="tx1"/>
                </a:solidFill>
                <a:latin typeface="Arial" charset="0"/>
              </a:defRPr>
            </a:lvl2pPr>
            <a:lvl3pPr marL="1143000" indent="-228600" defTabSz="957263" eaLnBrk="0" hangingPunct="0">
              <a:defRPr sz="1500">
                <a:solidFill>
                  <a:schemeClr val="tx1"/>
                </a:solidFill>
                <a:latin typeface="Arial" charset="0"/>
              </a:defRPr>
            </a:lvl3pPr>
            <a:lvl4pPr marL="1600200" indent="-228600" defTabSz="957263" eaLnBrk="0" hangingPunct="0">
              <a:defRPr sz="1500">
                <a:solidFill>
                  <a:schemeClr val="tx1"/>
                </a:solidFill>
                <a:latin typeface="Arial" charset="0"/>
              </a:defRPr>
            </a:lvl4pPr>
            <a:lvl5pPr marL="2057400" indent="-228600" defTabSz="957263" eaLnBrk="0" hangingPunct="0">
              <a:defRPr sz="1500">
                <a:solidFill>
                  <a:schemeClr val="tx1"/>
                </a:solidFill>
                <a:latin typeface="Arial" charset="0"/>
              </a:defRPr>
            </a:lvl5pPr>
            <a:lvl6pPr marL="2514600" indent="-228600" algn="ctr" defTabSz="957263" eaLnBrk="0" fontAlgn="base" hangingPunct="0">
              <a:spcBef>
                <a:spcPct val="0"/>
              </a:spcBef>
              <a:spcAft>
                <a:spcPct val="0"/>
              </a:spcAft>
              <a:defRPr sz="1500">
                <a:solidFill>
                  <a:schemeClr val="tx1"/>
                </a:solidFill>
                <a:latin typeface="Arial" charset="0"/>
              </a:defRPr>
            </a:lvl6pPr>
            <a:lvl7pPr marL="2971800" indent="-228600" algn="ctr" defTabSz="957263" eaLnBrk="0" fontAlgn="base" hangingPunct="0">
              <a:spcBef>
                <a:spcPct val="0"/>
              </a:spcBef>
              <a:spcAft>
                <a:spcPct val="0"/>
              </a:spcAft>
              <a:defRPr sz="1500">
                <a:solidFill>
                  <a:schemeClr val="tx1"/>
                </a:solidFill>
                <a:latin typeface="Arial" charset="0"/>
              </a:defRPr>
            </a:lvl7pPr>
            <a:lvl8pPr marL="3429000" indent="-228600" algn="ctr" defTabSz="957263" eaLnBrk="0" fontAlgn="base" hangingPunct="0">
              <a:spcBef>
                <a:spcPct val="0"/>
              </a:spcBef>
              <a:spcAft>
                <a:spcPct val="0"/>
              </a:spcAft>
              <a:defRPr sz="1500">
                <a:solidFill>
                  <a:schemeClr val="tx1"/>
                </a:solidFill>
                <a:latin typeface="Arial" charset="0"/>
              </a:defRPr>
            </a:lvl8pPr>
            <a:lvl9pPr marL="3886200" indent="-228600" algn="ctr" defTabSz="957263" eaLnBrk="0" fontAlgn="base" hangingPunct="0">
              <a:spcBef>
                <a:spcPct val="0"/>
              </a:spcBef>
              <a:spcAft>
                <a:spcPct val="0"/>
              </a:spcAft>
              <a:defRPr sz="1500">
                <a:solidFill>
                  <a:schemeClr val="tx1"/>
                </a:solidFill>
                <a:latin typeface="Arial" charset="0"/>
              </a:defRPr>
            </a:lvl9pPr>
          </a:lstStyle>
          <a:p>
            <a:r>
              <a:rPr lang="en-US" sz="1200" b="1"/>
              <a:t>Medium TFT</a:t>
            </a:r>
          </a:p>
          <a:p>
            <a:r>
              <a:rPr lang="en-US" sz="1000"/>
              <a:t>QVGA Class (320*240)</a:t>
            </a:r>
          </a:p>
        </p:txBody>
      </p:sp>
      <p:sp>
        <p:nvSpPr>
          <p:cNvPr id="6152" name="Text Box 10"/>
          <p:cNvSpPr txBox="1">
            <a:spLocks noChangeArrowheads="1"/>
          </p:cNvSpPr>
          <p:nvPr/>
        </p:nvSpPr>
        <p:spPr bwMode="auto">
          <a:xfrm>
            <a:off x="284163" y="2244725"/>
            <a:ext cx="18716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5714" tIns="47858" rIns="95714" bIns="47858" anchorCtr="1"/>
          <a:lstStyle>
            <a:lvl1pPr defTabSz="957263" eaLnBrk="0" hangingPunct="0">
              <a:defRPr sz="1500">
                <a:solidFill>
                  <a:schemeClr val="tx1"/>
                </a:solidFill>
                <a:latin typeface="Arial" charset="0"/>
              </a:defRPr>
            </a:lvl1pPr>
            <a:lvl2pPr marL="742950" indent="-285750" defTabSz="957263" eaLnBrk="0" hangingPunct="0">
              <a:defRPr sz="1500">
                <a:solidFill>
                  <a:schemeClr val="tx1"/>
                </a:solidFill>
                <a:latin typeface="Arial" charset="0"/>
              </a:defRPr>
            </a:lvl2pPr>
            <a:lvl3pPr marL="1143000" indent="-228600" defTabSz="957263" eaLnBrk="0" hangingPunct="0">
              <a:defRPr sz="1500">
                <a:solidFill>
                  <a:schemeClr val="tx1"/>
                </a:solidFill>
                <a:latin typeface="Arial" charset="0"/>
              </a:defRPr>
            </a:lvl3pPr>
            <a:lvl4pPr marL="1600200" indent="-228600" defTabSz="957263" eaLnBrk="0" hangingPunct="0">
              <a:defRPr sz="1500">
                <a:solidFill>
                  <a:schemeClr val="tx1"/>
                </a:solidFill>
                <a:latin typeface="Arial" charset="0"/>
              </a:defRPr>
            </a:lvl4pPr>
            <a:lvl5pPr marL="2057400" indent="-228600" defTabSz="957263" eaLnBrk="0" hangingPunct="0">
              <a:defRPr sz="1500">
                <a:solidFill>
                  <a:schemeClr val="tx1"/>
                </a:solidFill>
                <a:latin typeface="Arial" charset="0"/>
              </a:defRPr>
            </a:lvl5pPr>
            <a:lvl6pPr marL="2514600" indent="-228600" algn="ctr" defTabSz="957263" eaLnBrk="0" fontAlgn="base" hangingPunct="0">
              <a:spcBef>
                <a:spcPct val="0"/>
              </a:spcBef>
              <a:spcAft>
                <a:spcPct val="0"/>
              </a:spcAft>
              <a:defRPr sz="1500">
                <a:solidFill>
                  <a:schemeClr val="tx1"/>
                </a:solidFill>
                <a:latin typeface="Arial" charset="0"/>
              </a:defRPr>
            </a:lvl6pPr>
            <a:lvl7pPr marL="2971800" indent="-228600" algn="ctr" defTabSz="957263" eaLnBrk="0" fontAlgn="base" hangingPunct="0">
              <a:spcBef>
                <a:spcPct val="0"/>
              </a:spcBef>
              <a:spcAft>
                <a:spcPct val="0"/>
              </a:spcAft>
              <a:defRPr sz="1500">
                <a:solidFill>
                  <a:schemeClr val="tx1"/>
                </a:solidFill>
                <a:latin typeface="Arial" charset="0"/>
              </a:defRPr>
            </a:lvl7pPr>
            <a:lvl8pPr marL="3429000" indent="-228600" algn="ctr" defTabSz="957263" eaLnBrk="0" fontAlgn="base" hangingPunct="0">
              <a:spcBef>
                <a:spcPct val="0"/>
              </a:spcBef>
              <a:spcAft>
                <a:spcPct val="0"/>
              </a:spcAft>
              <a:defRPr sz="1500">
                <a:solidFill>
                  <a:schemeClr val="tx1"/>
                </a:solidFill>
                <a:latin typeface="Arial" charset="0"/>
              </a:defRPr>
            </a:lvl8pPr>
            <a:lvl9pPr marL="3886200" indent="-228600" algn="ctr" defTabSz="957263" eaLnBrk="0" fontAlgn="base" hangingPunct="0">
              <a:spcBef>
                <a:spcPct val="0"/>
              </a:spcBef>
              <a:spcAft>
                <a:spcPct val="0"/>
              </a:spcAft>
              <a:defRPr sz="1500">
                <a:solidFill>
                  <a:schemeClr val="tx1"/>
                </a:solidFill>
                <a:latin typeface="Arial" charset="0"/>
              </a:defRPr>
            </a:lvl9pPr>
          </a:lstStyle>
          <a:p>
            <a:r>
              <a:rPr lang="en-US" sz="1200" b="1"/>
              <a:t>Black&amp;White Dot-Matrix</a:t>
            </a:r>
          </a:p>
        </p:txBody>
      </p:sp>
      <p:sp>
        <p:nvSpPr>
          <p:cNvPr id="6153" name="Line 11"/>
          <p:cNvSpPr>
            <a:spLocks noChangeShapeType="1"/>
          </p:cNvSpPr>
          <p:nvPr/>
        </p:nvSpPr>
        <p:spPr bwMode="auto">
          <a:xfrm>
            <a:off x="284163" y="2205038"/>
            <a:ext cx="9361487"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154" name="Line 12"/>
          <p:cNvSpPr>
            <a:spLocks noChangeShapeType="1"/>
          </p:cNvSpPr>
          <p:nvPr/>
        </p:nvSpPr>
        <p:spPr bwMode="auto">
          <a:xfrm>
            <a:off x="284163" y="1149350"/>
            <a:ext cx="3744912" cy="0"/>
          </a:xfrm>
          <a:prstGeom prst="line">
            <a:avLst/>
          </a:prstGeom>
          <a:noFill/>
          <a:ln w="9525">
            <a:solidFill>
              <a:srgbClr val="5F5F5F"/>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55" name="Line 13"/>
          <p:cNvSpPr>
            <a:spLocks noChangeShapeType="1"/>
          </p:cNvSpPr>
          <p:nvPr/>
        </p:nvSpPr>
        <p:spPr bwMode="auto">
          <a:xfrm>
            <a:off x="4029075" y="1149350"/>
            <a:ext cx="3746500" cy="0"/>
          </a:xfrm>
          <a:prstGeom prst="line">
            <a:avLst/>
          </a:prstGeom>
          <a:noFill/>
          <a:ln w="9525">
            <a:solidFill>
              <a:srgbClr val="5F5F5F"/>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56" name="Line 14"/>
          <p:cNvSpPr>
            <a:spLocks noChangeShapeType="1"/>
          </p:cNvSpPr>
          <p:nvPr/>
        </p:nvSpPr>
        <p:spPr bwMode="auto">
          <a:xfrm>
            <a:off x="7773988" y="1149350"/>
            <a:ext cx="1870075" cy="0"/>
          </a:xfrm>
          <a:prstGeom prst="line">
            <a:avLst/>
          </a:prstGeom>
          <a:noFill/>
          <a:ln w="9525">
            <a:solidFill>
              <a:srgbClr val="5F5F5F"/>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157" name="Line 15"/>
          <p:cNvSpPr>
            <a:spLocks noChangeShapeType="1"/>
          </p:cNvSpPr>
          <p:nvPr/>
        </p:nvSpPr>
        <p:spPr bwMode="auto">
          <a:xfrm>
            <a:off x="2117725" y="1306513"/>
            <a:ext cx="0" cy="2641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6158" name="Picture 16"/>
          <p:cNvPicPr>
            <a:picLocks noChangeAspect="1" noChangeArrowheads="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xmlns="" val="0"/>
              </a:ext>
            </a:extLst>
          </a:blip>
          <a:srcRect/>
          <a:stretch>
            <a:fillRect/>
          </a:stretch>
        </p:blipFill>
        <p:spPr bwMode="auto">
          <a:xfrm>
            <a:off x="4103688" y="1387475"/>
            <a:ext cx="1719262" cy="792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6159" name="Picture 17" descr="Advanced_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53125" y="1401763"/>
            <a:ext cx="1766888" cy="784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60" name="Picture 18" descr="Regular_0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03450" y="1401763"/>
            <a:ext cx="1749425" cy="725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61" name="Picture 19" descr="Premium_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799388" y="1466850"/>
            <a:ext cx="1771650"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62" name="Picture 20"/>
          <p:cNvPicPr>
            <a:picLocks noChangeAspect="1" noChangeArrowheads="1"/>
          </p:cNvPicPr>
          <p:nvPr/>
        </p:nvPicPr>
        <p:blipFill>
          <a:blip r:embed="rId7" cstate="print">
            <a:clrChange>
              <a:clrFrom>
                <a:srgbClr val="FDFDFD"/>
              </a:clrFrom>
              <a:clrTo>
                <a:srgbClr val="FDFDFD">
                  <a:alpha val="0"/>
                </a:srgbClr>
              </a:clrTo>
            </a:clrChange>
            <a:extLst>
              <a:ext uri="{28A0092B-C50C-407E-A947-70E740481C1C}">
                <a14:useLocalDpi xmlns:a14="http://schemas.microsoft.com/office/drawing/2010/main" xmlns="" val="0"/>
              </a:ext>
            </a:extLst>
          </a:blip>
          <a:srcRect/>
          <a:stretch>
            <a:fillRect/>
          </a:stretch>
        </p:blipFill>
        <p:spPr bwMode="auto">
          <a:xfrm>
            <a:off x="363538" y="1471613"/>
            <a:ext cx="1716087"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sp>
        <p:nvSpPr>
          <p:cNvPr id="6163" name="Rectangle 21"/>
          <p:cNvSpPr>
            <a:spLocks noChangeArrowheads="1"/>
          </p:cNvSpPr>
          <p:nvPr/>
        </p:nvSpPr>
        <p:spPr bwMode="auto">
          <a:xfrm>
            <a:off x="284163" y="981075"/>
            <a:ext cx="3751262" cy="342900"/>
          </a:xfrm>
          <a:prstGeom prst="rect">
            <a:avLst/>
          </a:prstGeom>
          <a:gradFill rotWithShape="1">
            <a:gsLst>
              <a:gs pos="0">
                <a:srgbClr val="5E9EFF"/>
              </a:gs>
              <a:gs pos="39999">
                <a:srgbClr val="85C2FF"/>
              </a:gs>
              <a:gs pos="70000">
                <a:srgbClr val="C4D6EB"/>
              </a:gs>
              <a:gs pos="100000">
                <a:srgbClr val="FFEBFA"/>
              </a:gs>
            </a:gsLst>
            <a:lin ang="5400000" scaled="1"/>
          </a:gradFill>
          <a:ln w="9525" algn="ctr">
            <a:solidFill>
              <a:schemeClr val="tx1"/>
            </a:solidFill>
            <a:miter lim="800000"/>
            <a:headEnd/>
            <a:tailEnd/>
          </a:ln>
        </p:spPr>
        <p:txBody>
          <a:bodyPr lIns="91410" tIns="45707" rIns="91410" bIns="45707" anchor="ctr"/>
          <a:lstStyle/>
          <a:p>
            <a:pPr defTabSz="957263" eaLnBrk="0" hangingPunct="0"/>
            <a:r>
              <a:rPr lang="en-US"/>
              <a:t>Regular</a:t>
            </a:r>
          </a:p>
        </p:txBody>
      </p:sp>
      <p:sp>
        <p:nvSpPr>
          <p:cNvPr id="6164" name="Rectangle 22"/>
          <p:cNvSpPr>
            <a:spLocks noChangeArrowheads="1"/>
          </p:cNvSpPr>
          <p:nvPr/>
        </p:nvSpPr>
        <p:spPr bwMode="auto">
          <a:xfrm>
            <a:off x="4035425" y="981075"/>
            <a:ext cx="3784600" cy="342900"/>
          </a:xfrm>
          <a:prstGeom prst="rect">
            <a:avLst/>
          </a:prstGeom>
          <a:gradFill rotWithShape="1">
            <a:gsLst>
              <a:gs pos="0">
                <a:srgbClr val="5E9EFF"/>
              </a:gs>
              <a:gs pos="39999">
                <a:srgbClr val="85C2FF"/>
              </a:gs>
              <a:gs pos="70000">
                <a:srgbClr val="C4D6EB"/>
              </a:gs>
              <a:gs pos="100000">
                <a:srgbClr val="FFEBFA"/>
              </a:gs>
            </a:gsLst>
            <a:lin ang="5400000" scaled="1"/>
          </a:gradFill>
          <a:ln w="9525" algn="ctr">
            <a:solidFill>
              <a:schemeClr val="tx1"/>
            </a:solidFill>
            <a:miter lim="800000"/>
            <a:headEnd/>
            <a:tailEnd/>
          </a:ln>
        </p:spPr>
        <p:txBody>
          <a:bodyPr lIns="91410" tIns="45707" rIns="91410" bIns="45707" anchor="ctr"/>
          <a:lstStyle/>
          <a:p>
            <a:pPr defTabSz="957263" eaLnBrk="0" hangingPunct="0"/>
            <a:r>
              <a:rPr lang="en-US"/>
              <a:t>Advanced</a:t>
            </a:r>
          </a:p>
        </p:txBody>
      </p:sp>
      <p:sp>
        <p:nvSpPr>
          <p:cNvPr id="6165" name="Rectangle 23"/>
          <p:cNvSpPr>
            <a:spLocks noChangeArrowheads="1"/>
          </p:cNvSpPr>
          <p:nvPr/>
        </p:nvSpPr>
        <p:spPr bwMode="auto">
          <a:xfrm>
            <a:off x="7754938" y="981075"/>
            <a:ext cx="1900237" cy="342900"/>
          </a:xfrm>
          <a:prstGeom prst="rect">
            <a:avLst/>
          </a:prstGeom>
          <a:gradFill rotWithShape="1">
            <a:gsLst>
              <a:gs pos="0">
                <a:srgbClr val="5E9EFF"/>
              </a:gs>
              <a:gs pos="39999">
                <a:srgbClr val="85C2FF"/>
              </a:gs>
              <a:gs pos="70000">
                <a:srgbClr val="C4D6EB"/>
              </a:gs>
              <a:gs pos="100000">
                <a:srgbClr val="FFEBFA"/>
              </a:gs>
            </a:gsLst>
            <a:lin ang="5400000" scaled="1"/>
          </a:gradFill>
          <a:ln w="9525" algn="ctr">
            <a:solidFill>
              <a:schemeClr val="tx1"/>
            </a:solidFill>
            <a:miter lim="800000"/>
            <a:headEnd/>
            <a:tailEnd/>
          </a:ln>
        </p:spPr>
        <p:txBody>
          <a:bodyPr lIns="91410" tIns="45707" rIns="91410" bIns="45707" anchor="ctr"/>
          <a:lstStyle/>
          <a:p>
            <a:pPr defTabSz="957263" eaLnBrk="0" hangingPunct="0"/>
            <a:r>
              <a:rPr lang="en-US"/>
              <a:t>Premium</a:t>
            </a:r>
          </a:p>
        </p:txBody>
      </p:sp>
      <p:sp>
        <p:nvSpPr>
          <p:cNvPr id="6166" name="Line 24"/>
          <p:cNvSpPr>
            <a:spLocks noChangeShapeType="1"/>
          </p:cNvSpPr>
          <p:nvPr/>
        </p:nvSpPr>
        <p:spPr bwMode="auto">
          <a:xfrm>
            <a:off x="284163" y="1306513"/>
            <a:ext cx="0" cy="2641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167" name="Line 25"/>
          <p:cNvSpPr>
            <a:spLocks noChangeShapeType="1"/>
          </p:cNvSpPr>
          <p:nvPr/>
        </p:nvSpPr>
        <p:spPr bwMode="auto">
          <a:xfrm>
            <a:off x="4035425" y="1306513"/>
            <a:ext cx="14288" cy="2641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168" name="Line 26"/>
          <p:cNvSpPr>
            <a:spLocks noChangeShapeType="1"/>
          </p:cNvSpPr>
          <p:nvPr/>
        </p:nvSpPr>
        <p:spPr bwMode="auto">
          <a:xfrm>
            <a:off x="7754938" y="1306513"/>
            <a:ext cx="4762" cy="2641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169" name="Line 27"/>
          <p:cNvSpPr>
            <a:spLocks noChangeShapeType="1"/>
          </p:cNvSpPr>
          <p:nvPr/>
        </p:nvSpPr>
        <p:spPr bwMode="auto">
          <a:xfrm>
            <a:off x="5897563" y="1306513"/>
            <a:ext cx="0" cy="2641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170" name="Line 28"/>
          <p:cNvSpPr>
            <a:spLocks noChangeShapeType="1"/>
          </p:cNvSpPr>
          <p:nvPr/>
        </p:nvSpPr>
        <p:spPr bwMode="auto">
          <a:xfrm>
            <a:off x="9664700" y="1306513"/>
            <a:ext cx="0" cy="2641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171" name="Line 29"/>
          <p:cNvSpPr>
            <a:spLocks noChangeShapeType="1"/>
          </p:cNvSpPr>
          <p:nvPr/>
        </p:nvSpPr>
        <p:spPr bwMode="auto">
          <a:xfrm>
            <a:off x="284163" y="2693988"/>
            <a:ext cx="9371012"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6172" name="Picture 30" descr="W204"/>
          <p:cNvPicPr>
            <a:picLocks noChangeAspect="1" noChangeArrowheads="1"/>
          </p:cNvPicPr>
          <p:nvPr/>
        </p:nvPicPr>
        <p:blipFill>
          <a:blip r:embed="rId8" cstate="print">
            <a:extLst>
              <a:ext uri="{28A0092B-C50C-407E-A947-70E740481C1C}">
                <a14:useLocalDpi xmlns:a14="http://schemas.microsoft.com/office/drawing/2010/main" xmlns="" val="0"/>
              </a:ext>
            </a:extLst>
          </a:blip>
          <a:srcRect t="9300" b="6976"/>
          <a:stretch>
            <a:fillRect/>
          </a:stretch>
        </p:blipFill>
        <p:spPr bwMode="auto">
          <a:xfrm>
            <a:off x="382588" y="2733675"/>
            <a:ext cx="1676400" cy="1176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73" name="Picture 31" descr="gpecvdo_2"/>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5961063" y="2735263"/>
            <a:ext cx="1736725" cy="1212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74" name="Picture 32" descr="SmallColor"/>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2176463" y="2735263"/>
            <a:ext cx="1833562" cy="1184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75" name="Picture 33" descr="D4"/>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4049713" y="2724150"/>
            <a:ext cx="1800225" cy="1211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76" name="Picture 34" descr="3D-FPK-NavRound"/>
          <p:cNvPicPr>
            <a:picLocks noChangeArrowheads="1"/>
          </p:cNvPicPr>
          <p:nvPr/>
        </p:nvPicPr>
        <p:blipFill>
          <a:blip r:embed="rId12" cstate="print">
            <a:extLst>
              <a:ext uri="{28A0092B-C50C-407E-A947-70E740481C1C}">
                <a14:useLocalDpi xmlns:a14="http://schemas.microsoft.com/office/drawing/2010/main" xmlns="" val="0"/>
              </a:ext>
            </a:extLst>
          </a:blip>
          <a:srcRect l="276" r="554"/>
          <a:stretch>
            <a:fillRect/>
          </a:stretch>
        </p:blipFill>
        <p:spPr bwMode="auto">
          <a:xfrm>
            <a:off x="7820025" y="2733675"/>
            <a:ext cx="1830388" cy="120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77" name="Rectangle 35"/>
          <p:cNvSpPr>
            <a:spLocks noChangeArrowheads="1"/>
          </p:cNvSpPr>
          <p:nvPr/>
        </p:nvSpPr>
        <p:spPr bwMode="auto">
          <a:xfrm>
            <a:off x="6376988" y="4103688"/>
            <a:ext cx="2671762" cy="1543050"/>
          </a:xfrm>
          <a:prstGeom prst="rect">
            <a:avLst/>
          </a:prstGeom>
          <a:gradFill rotWithShape="1">
            <a:gsLst>
              <a:gs pos="0">
                <a:srgbClr val="5E9EFF"/>
              </a:gs>
              <a:gs pos="39999">
                <a:srgbClr val="85C2FF"/>
              </a:gs>
              <a:gs pos="70000">
                <a:srgbClr val="C4D6EB"/>
              </a:gs>
              <a:gs pos="100000">
                <a:srgbClr val="FFEBFA"/>
              </a:gs>
            </a:gsLst>
            <a:lin ang="5400000" scaled="1"/>
          </a:gra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lIns="91410" tIns="45707" rIns="91410" bIns="45707" anchor="ctr"/>
          <a:lstStyle/>
          <a:p>
            <a:pPr marL="163513" indent="-163513" algn="l" defTabSz="915988">
              <a:lnSpc>
                <a:spcPts val="1000"/>
              </a:lnSpc>
              <a:spcAft>
                <a:spcPct val="55000"/>
              </a:spcAft>
              <a:buClr>
                <a:srgbClr val="E19900"/>
              </a:buClr>
              <a:buFont typeface="Arial" charset="0"/>
              <a:buNone/>
            </a:pPr>
            <a:r>
              <a:rPr kumimoji="1" lang="en-GB" sz="1000" b="1"/>
              <a:t>Photo-realistic Graphics Quality (High Resolution, Anti-Aliasing)</a:t>
            </a:r>
          </a:p>
          <a:p>
            <a:pPr marL="163513" indent="-163513" algn="l" defTabSz="915988">
              <a:lnSpc>
                <a:spcPts val="1000"/>
              </a:lnSpc>
              <a:spcAft>
                <a:spcPct val="55000"/>
              </a:spcAft>
              <a:buClr>
                <a:srgbClr val="E19900"/>
              </a:buClr>
              <a:buFont typeface="Arial" charset="0"/>
              <a:buNone/>
            </a:pPr>
            <a:r>
              <a:rPr kumimoji="1" lang="en-GB" sz="1000" b="1"/>
              <a:t>Real-time Graphics Effects (</a:t>
            </a:r>
            <a:r>
              <a:rPr kumimoji="1" lang="en-GB" sz="1000" b="1">
                <a:sym typeface="Symbol" pitchFamily="18" charset="2"/>
              </a:rPr>
              <a:t>60-120Hz)</a:t>
            </a:r>
          </a:p>
          <a:p>
            <a:pPr marL="163513" indent="-163513" algn="l" defTabSz="915988">
              <a:lnSpc>
                <a:spcPts val="1000"/>
              </a:lnSpc>
              <a:spcAft>
                <a:spcPct val="55000"/>
              </a:spcAft>
              <a:buClr>
                <a:srgbClr val="E19900"/>
              </a:buClr>
              <a:buFont typeface="Arial" charset="0"/>
              <a:buNone/>
            </a:pPr>
            <a:r>
              <a:rPr kumimoji="1" lang="en-GB" sz="1000" b="1"/>
              <a:t>Animated Graphical Pointer</a:t>
            </a:r>
          </a:p>
          <a:p>
            <a:pPr marL="163513" indent="-163513" algn="l" defTabSz="915988">
              <a:lnSpc>
                <a:spcPts val="1000"/>
              </a:lnSpc>
              <a:spcAft>
                <a:spcPct val="55000"/>
              </a:spcAft>
              <a:buClr>
                <a:srgbClr val="E19900"/>
              </a:buClr>
              <a:buFont typeface="Arial" charset="0"/>
              <a:buNone/>
            </a:pPr>
            <a:r>
              <a:rPr kumimoji="1" lang="en-GB" sz="1000" b="1"/>
              <a:t>Highly flexible Appearance</a:t>
            </a:r>
          </a:p>
          <a:p>
            <a:pPr marL="163513" indent="-163513" algn="l" defTabSz="915988">
              <a:lnSpc>
                <a:spcPts val="1000"/>
              </a:lnSpc>
              <a:spcAft>
                <a:spcPct val="55000"/>
              </a:spcAft>
              <a:buClr>
                <a:srgbClr val="E19900"/>
              </a:buClr>
              <a:buFont typeface="Arial" charset="0"/>
              <a:buNone/>
            </a:pPr>
            <a:r>
              <a:rPr kumimoji="1" lang="en-GB" sz="1000" b="1"/>
              <a:t>Video Overlay</a:t>
            </a:r>
          </a:p>
          <a:p>
            <a:pPr marL="163513" indent="-163513" algn="l" defTabSz="915988">
              <a:lnSpc>
                <a:spcPts val="1000"/>
              </a:lnSpc>
              <a:spcAft>
                <a:spcPct val="55000"/>
              </a:spcAft>
              <a:buClr>
                <a:srgbClr val="E19900"/>
              </a:buClr>
              <a:buFont typeface="Arial" charset="0"/>
              <a:buNone/>
            </a:pPr>
            <a:r>
              <a:rPr kumimoji="1" lang="en-GB" sz="1000" b="1"/>
              <a:t>2D/3D Vector Graphics</a:t>
            </a:r>
            <a:endParaRPr kumimoji="1" lang="en-US" sz="1000" b="1"/>
          </a:p>
        </p:txBody>
      </p:sp>
      <p:sp>
        <p:nvSpPr>
          <p:cNvPr id="6178" name="Rectangle 36"/>
          <p:cNvSpPr>
            <a:spLocks noChangeArrowheads="1"/>
          </p:cNvSpPr>
          <p:nvPr/>
        </p:nvSpPr>
        <p:spPr bwMode="auto">
          <a:xfrm>
            <a:off x="3127375" y="4194175"/>
            <a:ext cx="2411413" cy="1211263"/>
          </a:xfrm>
          <a:prstGeom prst="rect">
            <a:avLst/>
          </a:prstGeom>
          <a:gradFill rotWithShape="1">
            <a:gsLst>
              <a:gs pos="0">
                <a:srgbClr val="5E9EFF"/>
              </a:gs>
              <a:gs pos="39999">
                <a:srgbClr val="85C2FF"/>
              </a:gs>
              <a:gs pos="70000">
                <a:srgbClr val="C4D6EB"/>
              </a:gs>
              <a:gs pos="100000">
                <a:srgbClr val="FFEBFA"/>
              </a:gs>
            </a:gsLst>
            <a:lin ang="5400000" scaled="1"/>
          </a:gra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lIns="91410" tIns="45707" rIns="91410" bIns="45707" anchor="ctr"/>
          <a:lstStyle/>
          <a:p>
            <a:pPr marL="163513" indent="-163513" algn="l" defTabSz="915988">
              <a:lnSpc>
                <a:spcPts val="1000"/>
              </a:lnSpc>
              <a:spcAft>
                <a:spcPct val="55000"/>
              </a:spcAft>
              <a:buClr>
                <a:srgbClr val="E19900"/>
              </a:buClr>
              <a:buFont typeface="Arial" charset="0"/>
              <a:buNone/>
            </a:pPr>
            <a:r>
              <a:rPr kumimoji="1" lang="en-US" sz="1000" b="1"/>
              <a:t>High Quality Fonts</a:t>
            </a:r>
          </a:p>
          <a:p>
            <a:pPr marL="163513" indent="-163513" algn="l" defTabSz="915988">
              <a:lnSpc>
                <a:spcPts val="1000"/>
              </a:lnSpc>
              <a:spcAft>
                <a:spcPct val="55000"/>
              </a:spcAft>
              <a:buClr>
                <a:srgbClr val="E19900"/>
              </a:buClr>
              <a:buFont typeface="Arial" charset="0"/>
              <a:buNone/>
            </a:pPr>
            <a:r>
              <a:rPr kumimoji="1" lang="de-DE" sz="1000" b="1"/>
              <a:t>Color Bitmaps</a:t>
            </a:r>
            <a:endParaRPr kumimoji="1" lang="en-US" sz="1000" b="1"/>
          </a:p>
          <a:p>
            <a:pPr marL="163513" indent="-163513" algn="l" defTabSz="915988">
              <a:lnSpc>
                <a:spcPts val="1000"/>
              </a:lnSpc>
              <a:spcAft>
                <a:spcPct val="55000"/>
              </a:spcAft>
              <a:buClr>
                <a:srgbClr val="E19900"/>
              </a:buClr>
              <a:buFont typeface="Arial" charset="0"/>
              <a:buNone/>
            </a:pPr>
            <a:r>
              <a:rPr kumimoji="1" lang="en-US" sz="1000" b="1"/>
              <a:t>Animation Effects (20Hz)</a:t>
            </a:r>
          </a:p>
          <a:p>
            <a:pPr marL="163513" indent="-163513" algn="l" defTabSz="915988">
              <a:lnSpc>
                <a:spcPts val="1000"/>
              </a:lnSpc>
              <a:spcAft>
                <a:spcPct val="55000"/>
              </a:spcAft>
              <a:buClr>
                <a:srgbClr val="E19900"/>
              </a:buClr>
              <a:buFont typeface="Arial" charset="0"/>
              <a:buNone/>
            </a:pPr>
            <a:r>
              <a:rPr kumimoji="1" lang="en-US" sz="1000" b="1"/>
              <a:t>Transparency</a:t>
            </a:r>
          </a:p>
        </p:txBody>
      </p:sp>
      <p:sp>
        <p:nvSpPr>
          <p:cNvPr id="6179" name="Rectangle 37"/>
          <p:cNvSpPr>
            <a:spLocks noChangeArrowheads="1"/>
          </p:cNvSpPr>
          <p:nvPr/>
        </p:nvSpPr>
        <p:spPr bwMode="auto">
          <a:xfrm>
            <a:off x="776288" y="4419600"/>
            <a:ext cx="1303337" cy="685800"/>
          </a:xfrm>
          <a:prstGeom prst="rect">
            <a:avLst/>
          </a:prstGeom>
          <a:gradFill rotWithShape="1">
            <a:gsLst>
              <a:gs pos="0">
                <a:srgbClr val="5E9EFF"/>
              </a:gs>
              <a:gs pos="39999">
                <a:srgbClr val="85C2FF"/>
              </a:gs>
              <a:gs pos="70000">
                <a:srgbClr val="C4D6EB"/>
              </a:gs>
              <a:gs pos="100000">
                <a:srgbClr val="FFEBFA"/>
              </a:gs>
            </a:gsLst>
            <a:lin ang="5400000" scaled="1"/>
          </a:gradFill>
          <a:ln>
            <a:noFill/>
          </a:ln>
          <a:extLst>
            <a:ext uri="{91240B29-F687-4F45-9708-019B960494DF}">
              <a14:hiddenLine xmlns:a14="http://schemas.microsoft.com/office/drawing/2010/main" xmlns="" w="9525" algn="ctr">
                <a:solidFill>
                  <a:srgbClr val="000000"/>
                </a:solidFill>
                <a:miter lim="800000"/>
                <a:headEnd/>
                <a:tailEnd/>
              </a14:hiddenLine>
            </a:ext>
          </a:extLst>
        </p:spPr>
        <p:txBody>
          <a:bodyPr lIns="91410" tIns="45707" rIns="91410" bIns="45707" anchor="ctr"/>
          <a:lstStyle/>
          <a:p>
            <a:pPr marL="163513" indent="-163513" algn="l" defTabSz="915988">
              <a:lnSpc>
                <a:spcPts val="1000"/>
              </a:lnSpc>
              <a:spcAft>
                <a:spcPct val="55000"/>
              </a:spcAft>
              <a:buClr>
                <a:srgbClr val="E19900"/>
              </a:buClr>
              <a:buFont typeface="Arial" charset="0"/>
              <a:buNone/>
            </a:pPr>
            <a:r>
              <a:rPr kumimoji="1" lang="de-DE" sz="1000" b="1"/>
              <a:t>Fonts</a:t>
            </a:r>
          </a:p>
          <a:p>
            <a:pPr marL="163513" indent="-163513" algn="l" defTabSz="915988">
              <a:lnSpc>
                <a:spcPts val="1000"/>
              </a:lnSpc>
              <a:spcAft>
                <a:spcPct val="55000"/>
              </a:spcAft>
              <a:buClr>
                <a:srgbClr val="E19900"/>
              </a:buClr>
              <a:buFont typeface="Arial" charset="0"/>
              <a:buNone/>
            </a:pPr>
            <a:r>
              <a:rPr kumimoji="1" lang="de-DE" sz="1000" b="1"/>
              <a:t>Bitmaps</a:t>
            </a:r>
            <a:endParaRPr kumimoji="1" lang="en-US" sz="1000" b="1"/>
          </a:p>
        </p:txBody>
      </p:sp>
      <p:grpSp>
        <p:nvGrpSpPr>
          <p:cNvPr id="6180" name="Group 38"/>
          <p:cNvGrpSpPr>
            <a:grpSpLocks/>
          </p:cNvGrpSpPr>
          <p:nvPr/>
        </p:nvGrpSpPr>
        <p:grpSpPr bwMode="auto">
          <a:xfrm rot="189560">
            <a:off x="1487488" y="5094288"/>
            <a:ext cx="5022850" cy="920750"/>
            <a:chOff x="1665" y="1877"/>
            <a:chExt cx="3164" cy="580"/>
          </a:xfrm>
        </p:grpSpPr>
        <p:sp>
          <p:nvSpPr>
            <p:cNvPr id="6181" name="Freeform 39"/>
            <p:cNvSpPr>
              <a:spLocks/>
            </p:cNvSpPr>
            <p:nvPr/>
          </p:nvSpPr>
          <p:spPr bwMode="auto">
            <a:xfrm rot="-6030207">
              <a:off x="3036" y="566"/>
              <a:ext cx="445" cy="3068"/>
            </a:xfrm>
            <a:custGeom>
              <a:avLst/>
              <a:gdLst>
                <a:gd name="T0" fmla="*/ 0 w 1645"/>
                <a:gd name="T1" fmla="*/ 0 h 823"/>
                <a:gd name="T2" fmla="*/ 0 w 1645"/>
                <a:gd name="T3" fmla="*/ 0 h 823"/>
                <a:gd name="T4" fmla="*/ 0 w 1645"/>
                <a:gd name="T5" fmla="*/ 821307 h 823"/>
                <a:gd name="T6" fmla="*/ 0 w 1645"/>
                <a:gd name="T7" fmla="*/ 2912020 h 823"/>
                <a:gd name="T8" fmla="*/ 0 w 1645"/>
                <a:gd name="T9" fmla="*/ 6263984 h 823"/>
                <a:gd name="T10" fmla="*/ 0 w 1645"/>
                <a:gd name="T11" fmla="*/ 10855501 h 823"/>
                <a:gd name="T12" fmla="*/ 0 w 1645"/>
                <a:gd name="T13" fmla="*/ 17116581 h 823"/>
                <a:gd name="T14" fmla="*/ 0 w 1645"/>
                <a:gd name="T15" fmla="*/ 23640308 h 823"/>
                <a:gd name="T16" fmla="*/ 0 w 1645"/>
                <a:gd name="T17" fmla="*/ 30172900 h 823"/>
                <a:gd name="T18" fmla="*/ 0 w 1645"/>
                <a:gd name="T19" fmla="*/ 37665687 h 823"/>
                <a:gd name="T20" fmla="*/ 0 w 1645"/>
                <a:gd name="T21" fmla="*/ 46020119 h 823"/>
                <a:gd name="T22" fmla="*/ 0 w 1645"/>
                <a:gd name="T23" fmla="*/ 55603631 h 823"/>
                <a:gd name="T24" fmla="*/ 0 w 1645"/>
                <a:gd name="T25" fmla="*/ 65189975 h 823"/>
                <a:gd name="T26" fmla="*/ 0 w 1645"/>
                <a:gd name="T27" fmla="*/ 74102347 h 823"/>
                <a:gd name="T28" fmla="*/ 0 w 1645"/>
                <a:gd name="T29" fmla="*/ 71190327 h 823"/>
                <a:gd name="T30" fmla="*/ 0 w 1645"/>
                <a:gd name="T31" fmla="*/ 77424767 h 823"/>
                <a:gd name="T32" fmla="*/ 0 w 1645"/>
                <a:gd name="T33" fmla="*/ 82456224 h 823"/>
                <a:gd name="T34" fmla="*/ 0 w 1645"/>
                <a:gd name="T35" fmla="*/ 87609405 h 823"/>
                <a:gd name="T36" fmla="*/ 0 w 1645"/>
                <a:gd name="T37" fmla="*/ 93980519 h 823"/>
                <a:gd name="T38" fmla="*/ 0 w 1645"/>
                <a:gd name="T39" fmla="*/ 102334437 h 823"/>
                <a:gd name="T40" fmla="*/ 0 w 1645"/>
                <a:gd name="T41" fmla="*/ 110648501 h 823"/>
                <a:gd name="T42" fmla="*/ 0 w 1645"/>
                <a:gd name="T43" fmla="*/ 112739214 h 823"/>
                <a:gd name="T44" fmla="*/ 0 w 1645"/>
                <a:gd name="T45" fmla="*/ 108866836 h 823"/>
                <a:gd name="T46" fmla="*/ 0 w 1645"/>
                <a:gd name="T47" fmla="*/ 104986509 h 823"/>
                <a:gd name="T48" fmla="*/ 0 w 1645"/>
                <a:gd name="T49" fmla="*/ 102184564 h 823"/>
                <a:gd name="T50" fmla="*/ 0 w 1645"/>
                <a:gd name="T51" fmla="*/ 99393608 h 823"/>
                <a:gd name="T52" fmla="*/ 0 w 1645"/>
                <a:gd name="T53" fmla="*/ 96782464 h 823"/>
                <a:gd name="T54" fmla="*/ 0 w 1645"/>
                <a:gd name="T55" fmla="*/ 94691792 h 823"/>
                <a:gd name="T56" fmla="*/ 0 w 1645"/>
                <a:gd name="T57" fmla="*/ 92601064 h 823"/>
                <a:gd name="T58" fmla="*/ 0 w 1645"/>
                <a:gd name="T59" fmla="*/ 90660269 h 823"/>
                <a:gd name="T60" fmla="*/ 0 w 1645"/>
                <a:gd name="T61" fmla="*/ 75334259 h 823"/>
                <a:gd name="T62" fmla="*/ 0 w 1645"/>
                <a:gd name="T63" fmla="*/ 61046043 h 823"/>
                <a:gd name="T64" fmla="*/ 0 w 1645"/>
                <a:gd name="T65" fmla="*/ 52691595 h 823"/>
                <a:gd name="T66" fmla="*/ 0 w 1645"/>
                <a:gd name="T67" fmla="*/ 41438648 h 823"/>
                <a:gd name="T68" fmla="*/ 0 w 1645"/>
                <a:gd name="T69" fmla="*/ 32673760 h 823"/>
                <a:gd name="T70" fmla="*/ 0 w 1645"/>
                <a:gd name="T71" fmla="*/ 26142156 h 823"/>
                <a:gd name="T72" fmla="*/ 0 w 1645"/>
                <a:gd name="T73" fmla="*/ 19617497 h 823"/>
                <a:gd name="T74" fmla="*/ 0 w 1645"/>
                <a:gd name="T75" fmla="*/ 14175029 h 823"/>
                <a:gd name="T76" fmla="*/ 0 w 1645"/>
                <a:gd name="T77" fmla="*/ 9583455 h 823"/>
                <a:gd name="T78" fmla="*/ 0 w 1645"/>
                <a:gd name="T79" fmla="*/ 6263984 h 823"/>
                <a:gd name="T80" fmla="*/ 0 w 1645"/>
                <a:gd name="T81" fmla="*/ 3322417 h 8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5"/>
                <a:gd name="T124" fmla="*/ 0 h 823"/>
                <a:gd name="T125" fmla="*/ 1645 w 1645"/>
                <a:gd name="T126" fmla="*/ 823 h 8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5" h="823">
                  <a:moveTo>
                    <a:pt x="0" y="6"/>
                  </a:moveTo>
                  <a:lnTo>
                    <a:pt x="90" y="0"/>
                  </a:lnTo>
                  <a:lnTo>
                    <a:pt x="135" y="0"/>
                  </a:lnTo>
                  <a:lnTo>
                    <a:pt x="189" y="0"/>
                  </a:lnTo>
                  <a:lnTo>
                    <a:pt x="240" y="3"/>
                  </a:lnTo>
                  <a:lnTo>
                    <a:pt x="291" y="6"/>
                  </a:lnTo>
                  <a:lnTo>
                    <a:pt x="341" y="12"/>
                  </a:lnTo>
                  <a:lnTo>
                    <a:pt x="386" y="21"/>
                  </a:lnTo>
                  <a:lnTo>
                    <a:pt x="436" y="30"/>
                  </a:lnTo>
                  <a:lnTo>
                    <a:pt x="496" y="45"/>
                  </a:lnTo>
                  <a:lnTo>
                    <a:pt x="550" y="63"/>
                  </a:lnTo>
                  <a:lnTo>
                    <a:pt x="601" y="78"/>
                  </a:lnTo>
                  <a:lnTo>
                    <a:pt x="658" y="99"/>
                  </a:lnTo>
                  <a:lnTo>
                    <a:pt x="712" y="123"/>
                  </a:lnTo>
                  <a:lnTo>
                    <a:pt x="766" y="147"/>
                  </a:lnTo>
                  <a:lnTo>
                    <a:pt x="811" y="170"/>
                  </a:lnTo>
                  <a:lnTo>
                    <a:pt x="862" y="194"/>
                  </a:lnTo>
                  <a:lnTo>
                    <a:pt x="905" y="217"/>
                  </a:lnTo>
                  <a:lnTo>
                    <a:pt x="953" y="244"/>
                  </a:lnTo>
                  <a:lnTo>
                    <a:pt x="1001" y="271"/>
                  </a:lnTo>
                  <a:lnTo>
                    <a:pt x="1049" y="304"/>
                  </a:lnTo>
                  <a:lnTo>
                    <a:pt x="1091" y="331"/>
                  </a:lnTo>
                  <a:lnTo>
                    <a:pt x="1136" y="367"/>
                  </a:lnTo>
                  <a:lnTo>
                    <a:pt x="1178" y="400"/>
                  </a:lnTo>
                  <a:lnTo>
                    <a:pt x="1217" y="433"/>
                  </a:lnTo>
                  <a:lnTo>
                    <a:pt x="1249" y="469"/>
                  </a:lnTo>
                  <a:lnTo>
                    <a:pt x="1276" y="500"/>
                  </a:lnTo>
                  <a:lnTo>
                    <a:pt x="1297" y="533"/>
                  </a:lnTo>
                  <a:lnTo>
                    <a:pt x="1645" y="489"/>
                  </a:lnTo>
                  <a:lnTo>
                    <a:pt x="1596" y="512"/>
                  </a:lnTo>
                  <a:lnTo>
                    <a:pt x="1539" y="536"/>
                  </a:lnTo>
                  <a:lnTo>
                    <a:pt x="1494" y="557"/>
                  </a:lnTo>
                  <a:lnTo>
                    <a:pt x="1460" y="573"/>
                  </a:lnTo>
                  <a:lnTo>
                    <a:pt x="1423" y="593"/>
                  </a:lnTo>
                  <a:lnTo>
                    <a:pt x="1393" y="611"/>
                  </a:lnTo>
                  <a:lnTo>
                    <a:pt x="1364" y="630"/>
                  </a:lnTo>
                  <a:lnTo>
                    <a:pt x="1335" y="653"/>
                  </a:lnTo>
                  <a:lnTo>
                    <a:pt x="1307" y="676"/>
                  </a:lnTo>
                  <a:lnTo>
                    <a:pt x="1273" y="705"/>
                  </a:lnTo>
                  <a:lnTo>
                    <a:pt x="1240" y="736"/>
                  </a:lnTo>
                  <a:lnTo>
                    <a:pt x="1211" y="762"/>
                  </a:lnTo>
                  <a:lnTo>
                    <a:pt x="1178" y="796"/>
                  </a:lnTo>
                  <a:lnTo>
                    <a:pt x="1151" y="823"/>
                  </a:lnTo>
                  <a:lnTo>
                    <a:pt x="1124" y="811"/>
                  </a:lnTo>
                  <a:lnTo>
                    <a:pt x="1097" y="796"/>
                  </a:lnTo>
                  <a:lnTo>
                    <a:pt x="1068" y="783"/>
                  </a:lnTo>
                  <a:lnTo>
                    <a:pt x="1034" y="769"/>
                  </a:lnTo>
                  <a:lnTo>
                    <a:pt x="999" y="755"/>
                  </a:lnTo>
                  <a:lnTo>
                    <a:pt x="967" y="744"/>
                  </a:lnTo>
                  <a:lnTo>
                    <a:pt x="936" y="735"/>
                  </a:lnTo>
                  <a:lnTo>
                    <a:pt x="901" y="724"/>
                  </a:lnTo>
                  <a:lnTo>
                    <a:pt x="864" y="715"/>
                  </a:lnTo>
                  <a:lnTo>
                    <a:pt x="826" y="705"/>
                  </a:lnTo>
                  <a:lnTo>
                    <a:pt x="791" y="696"/>
                  </a:lnTo>
                  <a:lnTo>
                    <a:pt x="757" y="687"/>
                  </a:lnTo>
                  <a:lnTo>
                    <a:pt x="720" y="681"/>
                  </a:lnTo>
                  <a:lnTo>
                    <a:pt x="685" y="673"/>
                  </a:lnTo>
                  <a:lnTo>
                    <a:pt x="652" y="666"/>
                  </a:lnTo>
                  <a:lnTo>
                    <a:pt x="613" y="658"/>
                  </a:lnTo>
                  <a:lnTo>
                    <a:pt x="560" y="652"/>
                  </a:lnTo>
                  <a:lnTo>
                    <a:pt x="920" y="590"/>
                  </a:lnTo>
                  <a:lnTo>
                    <a:pt x="896" y="542"/>
                  </a:lnTo>
                  <a:lnTo>
                    <a:pt x="868" y="506"/>
                  </a:lnTo>
                  <a:lnTo>
                    <a:pt x="817" y="439"/>
                  </a:lnTo>
                  <a:lnTo>
                    <a:pt x="787" y="409"/>
                  </a:lnTo>
                  <a:lnTo>
                    <a:pt x="757" y="379"/>
                  </a:lnTo>
                  <a:lnTo>
                    <a:pt x="703" y="328"/>
                  </a:lnTo>
                  <a:lnTo>
                    <a:pt x="670" y="298"/>
                  </a:lnTo>
                  <a:lnTo>
                    <a:pt x="631" y="262"/>
                  </a:lnTo>
                  <a:lnTo>
                    <a:pt x="595" y="235"/>
                  </a:lnTo>
                  <a:lnTo>
                    <a:pt x="565" y="211"/>
                  </a:lnTo>
                  <a:lnTo>
                    <a:pt x="535" y="188"/>
                  </a:lnTo>
                  <a:lnTo>
                    <a:pt x="499" y="164"/>
                  </a:lnTo>
                  <a:lnTo>
                    <a:pt x="460" y="141"/>
                  </a:lnTo>
                  <a:lnTo>
                    <a:pt x="421" y="123"/>
                  </a:lnTo>
                  <a:lnTo>
                    <a:pt x="383" y="102"/>
                  </a:lnTo>
                  <a:lnTo>
                    <a:pt x="335" y="84"/>
                  </a:lnTo>
                  <a:lnTo>
                    <a:pt x="291" y="69"/>
                  </a:lnTo>
                  <a:lnTo>
                    <a:pt x="240" y="57"/>
                  </a:lnTo>
                  <a:lnTo>
                    <a:pt x="192" y="45"/>
                  </a:lnTo>
                  <a:lnTo>
                    <a:pt x="141" y="33"/>
                  </a:lnTo>
                  <a:lnTo>
                    <a:pt x="87" y="24"/>
                  </a:lnTo>
                  <a:lnTo>
                    <a:pt x="0" y="6"/>
                  </a:lnTo>
                  <a:close/>
                </a:path>
              </a:pathLst>
            </a:custGeom>
            <a:gradFill rotWithShape="1">
              <a:gsLst>
                <a:gs pos="0">
                  <a:srgbClr val="5E9EFF"/>
                </a:gs>
                <a:gs pos="39999">
                  <a:srgbClr val="85C2FF"/>
                </a:gs>
                <a:gs pos="70000">
                  <a:srgbClr val="C4D6EB"/>
                </a:gs>
                <a:gs pos="100000">
                  <a:srgbClr val="FFEBFA"/>
                </a:gs>
              </a:gsLst>
              <a:path path="rect">
                <a:fillToRect l="100000" b="100000"/>
              </a:path>
            </a:gradFill>
            <a:ln w="9525" cap="flat" cmpd="sng">
              <a:solidFill>
                <a:schemeClr val="tx1"/>
              </a:solidFill>
              <a:prstDash val="solid"/>
              <a:round/>
              <a:headEnd type="none" w="med" len="med"/>
              <a:tailEnd type="none" w="med" len="med"/>
            </a:ln>
          </p:spPr>
          <p:txBody>
            <a:bodyPr anchor="ctr"/>
            <a:lstStyle/>
            <a:p>
              <a:endParaRPr lang="en-US"/>
            </a:p>
          </p:txBody>
        </p:sp>
        <p:sp>
          <p:nvSpPr>
            <p:cNvPr id="6182" name="Text Box 40"/>
            <p:cNvSpPr txBox="1">
              <a:spLocks noChangeArrowheads="1"/>
            </p:cNvSpPr>
            <p:nvPr/>
          </p:nvSpPr>
          <p:spPr bwMode="auto">
            <a:xfrm rot="-874979">
              <a:off x="1665" y="2226"/>
              <a:ext cx="316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lIns="91410" tIns="45707" rIns="91410" bIns="45707">
              <a:spAutoFit/>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r>
                <a:rPr lang="en-GB" sz="1800" b="1"/>
                <a:t>Increasing Graphical &amp; Logical Functionality</a:t>
              </a:r>
              <a:endParaRPr lang="en-US" sz="1800" b="1"/>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6FDCCB95-6E30-41A1-B3B6-B7036A5F0196}" type="slidenum">
              <a:rPr lang="en-US" sz="600" smtClean="0"/>
              <a:pPr eaLnBrk="1" hangingPunct="1"/>
              <a:t>5</a:t>
            </a:fld>
            <a:r>
              <a:rPr lang="en-US" sz="600" smtClean="0"/>
              <a:t> / B. Bach / ID RD SW GA-M/  Nov-2010   © Continental AG</a:t>
            </a:r>
          </a:p>
        </p:txBody>
      </p:sp>
      <p:sp>
        <p:nvSpPr>
          <p:cNvPr id="7171" name="Rectangle 7"/>
          <p:cNvSpPr>
            <a:spLocks noChangeArrowheads="1"/>
          </p:cNvSpPr>
          <p:nvPr/>
        </p:nvSpPr>
        <p:spPr bwMode="auto">
          <a:xfrm>
            <a:off x="508000" y="1204913"/>
            <a:ext cx="5380038"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marL="361950" indent="-361950" algn="l" defTabSz="873125">
              <a:spcAft>
                <a:spcPct val="40000"/>
              </a:spcAft>
              <a:buClr>
                <a:srgbClr val="E19900"/>
              </a:buClr>
              <a:buFont typeface="Arial" charset="0"/>
              <a:buBlip>
                <a:blip r:embed="rId3"/>
              </a:buBlip>
            </a:pPr>
            <a:r>
              <a:rPr lang="en-US" sz="1600" b="1" dirty="0">
                <a:sym typeface="Wingdings" pitchFamily="2" charset="2"/>
              </a:rPr>
              <a:t>Clear presentation of information</a:t>
            </a:r>
            <a:r>
              <a:rPr lang="en-US" sz="1600" dirty="0">
                <a:sym typeface="Wingdings" pitchFamily="2" charset="2"/>
              </a:rPr>
              <a:t> on large display</a:t>
            </a:r>
          </a:p>
          <a:p>
            <a:pPr marL="361950" indent="-361950" algn="l" defTabSz="873125">
              <a:spcAft>
                <a:spcPct val="40000"/>
              </a:spcAft>
              <a:buClr>
                <a:srgbClr val="E19900"/>
              </a:buClr>
              <a:buFont typeface="Arial" charset="0"/>
              <a:buBlip>
                <a:blip r:embed="rId3"/>
              </a:buBlip>
            </a:pPr>
            <a:r>
              <a:rPr lang="en-US" sz="1600" b="1" dirty="0"/>
              <a:t>Increased</a:t>
            </a:r>
            <a:r>
              <a:rPr lang="en-US" sz="1600" dirty="0"/>
              <a:t> </a:t>
            </a:r>
            <a:r>
              <a:rPr lang="en-US" sz="1600" b="1" dirty="0"/>
              <a:t>amount of functions</a:t>
            </a:r>
            <a:r>
              <a:rPr lang="en-US" sz="1600" dirty="0"/>
              <a:t> create a need for</a:t>
            </a:r>
            <a:br>
              <a:rPr lang="en-US" sz="1600" dirty="0"/>
            </a:br>
            <a:r>
              <a:rPr lang="en-US" sz="1600" b="1" dirty="0"/>
              <a:t>new ways of displaying</a:t>
            </a:r>
            <a:r>
              <a:rPr lang="en-US" sz="1600" dirty="0"/>
              <a:t> them</a:t>
            </a:r>
            <a:endParaRPr lang="en-US" sz="1600" b="1" dirty="0"/>
          </a:p>
          <a:p>
            <a:pPr marL="361950" indent="-361950" algn="l" defTabSz="873125">
              <a:spcAft>
                <a:spcPct val="40000"/>
              </a:spcAft>
              <a:buClr>
                <a:srgbClr val="E19900"/>
              </a:buClr>
              <a:buFont typeface="Arial" charset="0"/>
              <a:buBlip>
                <a:blip r:embed="rId3"/>
              </a:buBlip>
            </a:pPr>
            <a:r>
              <a:rPr lang="en-US" sz="1600" dirty="0"/>
              <a:t>Situational </a:t>
            </a:r>
            <a:r>
              <a:rPr lang="en-US" sz="1600" b="1" dirty="0"/>
              <a:t>adaptability </a:t>
            </a:r>
            <a:r>
              <a:rPr lang="en-US" sz="1600" dirty="0"/>
              <a:t>for optimal information management as well as adaptability regarding driver state and trait</a:t>
            </a:r>
          </a:p>
          <a:p>
            <a:pPr marL="361950" indent="-361950" algn="l" defTabSz="873125">
              <a:spcAft>
                <a:spcPct val="40000"/>
              </a:spcAft>
              <a:buClr>
                <a:srgbClr val="0000FF"/>
              </a:buClr>
              <a:buFont typeface="Arial" charset="0"/>
              <a:buBlip>
                <a:blip r:embed="rId3"/>
              </a:buBlip>
            </a:pPr>
            <a:r>
              <a:rPr lang="en-US" sz="1600" b="1" dirty="0"/>
              <a:t>Safe guidance</a:t>
            </a:r>
            <a:r>
              <a:rPr lang="en-US" sz="1600" dirty="0"/>
              <a:t> of driver by </a:t>
            </a:r>
            <a:r>
              <a:rPr lang="en-US" sz="1600" b="1" dirty="0"/>
              <a:t>optimally</a:t>
            </a:r>
            <a:r>
              <a:rPr lang="en-US" sz="1600" dirty="0"/>
              <a:t> </a:t>
            </a:r>
            <a:r>
              <a:rPr lang="en-US" sz="1600" b="1" dirty="0"/>
              <a:t>displaying </a:t>
            </a:r>
            <a:r>
              <a:rPr lang="en-US" sz="1600" dirty="0"/>
              <a:t>information of</a:t>
            </a:r>
            <a:r>
              <a:rPr lang="en-US" sz="1600" b="1" dirty="0"/>
              <a:t> comfort advanced driver assistance systems</a:t>
            </a:r>
            <a:endParaRPr lang="en-US" sz="1600" dirty="0"/>
          </a:p>
          <a:p>
            <a:pPr marL="361950" indent="-361950" algn="l" defTabSz="873125">
              <a:spcAft>
                <a:spcPct val="40000"/>
              </a:spcAft>
              <a:buClr>
                <a:srgbClr val="E19900"/>
              </a:buClr>
              <a:buFont typeface="Arial" charset="0"/>
              <a:buBlip>
                <a:blip r:embed="rId3"/>
              </a:buBlip>
            </a:pPr>
            <a:r>
              <a:rPr lang="en-US" sz="1600" b="1" dirty="0"/>
              <a:t>Flexible </a:t>
            </a:r>
            <a:r>
              <a:rPr lang="en-US" sz="1600" dirty="0"/>
              <a:t>use of different scenes</a:t>
            </a:r>
            <a:br>
              <a:rPr lang="en-US" sz="1600" dirty="0"/>
            </a:br>
            <a:r>
              <a:rPr lang="en-US" sz="1600" dirty="0"/>
              <a:t>(e.g. pointers move sideward to give way to night vision)</a:t>
            </a:r>
            <a:endParaRPr lang="en-US" sz="1600" b="1" dirty="0"/>
          </a:p>
          <a:p>
            <a:pPr marL="361950" indent="-361950" algn="l" defTabSz="873125">
              <a:spcAft>
                <a:spcPct val="40000"/>
              </a:spcAft>
              <a:buClr>
                <a:srgbClr val="E19900"/>
              </a:buClr>
              <a:buFont typeface="Arial" charset="0"/>
              <a:buBlip>
                <a:blip r:embed="rId3"/>
              </a:buBlip>
            </a:pPr>
            <a:r>
              <a:rPr lang="en-US" sz="1600" b="1" dirty="0"/>
              <a:t>Ability to choose different profiles</a:t>
            </a:r>
            <a:br>
              <a:rPr lang="en-US" sz="1600" b="1" dirty="0"/>
            </a:br>
            <a:r>
              <a:rPr lang="en-US" sz="1600" dirty="0"/>
              <a:t>resulting in different display contents, styles and colors</a:t>
            </a:r>
          </a:p>
          <a:p>
            <a:pPr marL="361950" indent="-361950" algn="l" defTabSz="873125">
              <a:spcAft>
                <a:spcPct val="40000"/>
              </a:spcAft>
              <a:buClr>
                <a:srgbClr val="E19900"/>
              </a:buClr>
              <a:buFont typeface="Arial" charset="0"/>
              <a:buBlip>
                <a:blip r:embed="rId3"/>
              </a:buBlip>
            </a:pPr>
            <a:r>
              <a:rPr lang="en-US" sz="1600" b="1" dirty="0"/>
              <a:t>Personalization</a:t>
            </a:r>
            <a:r>
              <a:rPr lang="en-US" sz="1600" dirty="0"/>
              <a:t> of content and style due to individual needs</a:t>
            </a:r>
          </a:p>
          <a:p>
            <a:pPr marL="361950" indent="-361950" algn="l" defTabSz="873125">
              <a:spcAft>
                <a:spcPct val="40000"/>
              </a:spcAft>
              <a:buClr>
                <a:srgbClr val="0000FF"/>
              </a:buClr>
              <a:buFont typeface="Arial" charset="0"/>
              <a:buNone/>
            </a:pPr>
            <a:endParaRPr lang="en-US" sz="1600" dirty="0"/>
          </a:p>
        </p:txBody>
      </p:sp>
      <p:graphicFrame>
        <p:nvGraphicFramePr>
          <p:cNvPr id="7172" name="Rectangle 2" hidden="1"/>
          <p:cNvGraphicFramePr>
            <a:graphicFrameLocks/>
          </p:cNvGraphicFramePr>
          <p:nvPr/>
        </p:nvGraphicFramePr>
        <p:xfrm>
          <a:off x="0" y="0"/>
          <a:ext cx="171450" cy="158750"/>
        </p:xfrm>
        <a:graphic>
          <a:graphicData uri="http://schemas.openxmlformats.org/presentationml/2006/ole">
            <p:oleObj spid="_x0000_s7189" name="think-cell Slide" r:id="rId4" imgW="0" imgH="0" progId="">
              <p:embed/>
            </p:oleObj>
          </a:graphicData>
        </a:graphic>
      </p:graphicFrame>
      <p:sp>
        <p:nvSpPr>
          <p:cNvPr id="7173" name="Rectangle 6"/>
          <p:cNvSpPr>
            <a:spLocks noChangeArrowheads="1"/>
          </p:cNvSpPr>
          <p:nvPr/>
        </p:nvSpPr>
        <p:spPr bwMode="auto">
          <a:xfrm>
            <a:off x="508000" y="1484313"/>
            <a:ext cx="7254875" cy="503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marL="361950" indent="-361950" algn="l" defTabSz="873125">
              <a:lnSpc>
                <a:spcPts val="1650"/>
              </a:lnSpc>
              <a:spcAft>
                <a:spcPct val="55000"/>
              </a:spcAft>
              <a:buClr>
                <a:srgbClr val="E19900"/>
              </a:buClr>
              <a:buFont typeface="Arial" charset="0"/>
              <a:buBlip>
                <a:blip r:embed="rId3"/>
              </a:buBlip>
            </a:pPr>
            <a:endParaRPr lang="en-US" sz="1700"/>
          </a:p>
        </p:txBody>
      </p:sp>
      <p:pic>
        <p:nvPicPr>
          <p:cNvPr id="7174" name="Picture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967413" y="2860675"/>
            <a:ext cx="3430587"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5" name="Picture 9"/>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967413" y="4406900"/>
            <a:ext cx="3430587" cy="1147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6" name="Picture 10"/>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967413" y="1239838"/>
            <a:ext cx="3430587" cy="1192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7" name="AutoShape 11"/>
          <p:cNvSpPr>
            <a:spLocks noChangeArrowheads="1"/>
          </p:cNvSpPr>
          <p:nvPr/>
        </p:nvSpPr>
        <p:spPr bwMode="auto">
          <a:xfrm>
            <a:off x="5995988" y="2390775"/>
            <a:ext cx="3430587" cy="288925"/>
          </a:xfrm>
          <a:prstGeom prst="roundRect">
            <a:avLst>
              <a:gd name="adj" fmla="val 5227"/>
            </a:avLst>
          </a:prstGeom>
          <a:gradFill rotWithShape="1">
            <a:gsLst>
              <a:gs pos="0">
                <a:srgbClr val="FF9900">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19050" algn="ctr">
                <a:solidFill>
                  <a:srgbClr val="000000"/>
                </a:solidFill>
                <a:round/>
                <a:headEnd/>
                <a:tailEnd/>
              </a14:hiddenLine>
            </a:ext>
          </a:extLst>
        </p:spPr>
        <p:txBody>
          <a:bodyPr lIns="35958" tIns="35986" rIns="35958" bIns="71917"/>
          <a:lstStyle/>
          <a:p>
            <a:pPr defTabSz="996950"/>
            <a:r>
              <a:rPr lang="en-US" sz="1600"/>
              <a:t>Eco</a:t>
            </a:r>
          </a:p>
        </p:txBody>
      </p:sp>
      <p:sp>
        <p:nvSpPr>
          <p:cNvPr id="7178" name="AutoShape 12"/>
          <p:cNvSpPr>
            <a:spLocks noChangeArrowheads="1"/>
          </p:cNvSpPr>
          <p:nvPr/>
        </p:nvSpPr>
        <p:spPr bwMode="auto">
          <a:xfrm>
            <a:off x="5995988" y="3997325"/>
            <a:ext cx="3430587" cy="288925"/>
          </a:xfrm>
          <a:prstGeom prst="roundRect">
            <a:avLst>
              <a:gd name="adj" fmla="val 5227"/>
            </a:avLst>
          </a:prstGeom>
          <a:gradFill rotWithShape="1">
            <a:gsLst>
              <a:gs pos="0">
                <a:srgbClr val="FF9900">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19050" algn="ctr">
                <a:solidFill>
                  <a:srgbClr val="000000"/>
                </a:solidFill>
                <a:round/>
                <a:headEnd/>
                <a:tailEnd/>
              </a14:hiddenLine>
            </a:ext>
          </a:extLst>
        </p:spPr>
        <p:txBody>
          <a:bodyPr lIns="35958" tIns="35986" rIns="35958" bIns="71917"/>
          <a:lstStyle/>
          <a:p>
            <a:pPr defTabSz="996950"/>
            <a:r>
              <a:rPr lang="en-US" sz="1600"/>
              <a:t>Comfort</a:t>
            </a:r>
          </a:p>
        </p:txBody>
      </p:sp>
      <p:sp>
        <p:nvSpPr>
          <p:cNvPr id="7179" name="AutoShape 13"/>
          <p:cNvSpPr>
            <a:spLocks noChangeArrowheads="1"/>
          </p:cNvSpPr>
          <p:nvPr/>
        </p:nvSpPr>
        <p:spPr bwMode="auto">
          <a:xfrm>
            <a:off x="5995988" y="5487988"/>
            <a:ext cx="3430587" cy="288925"/>
          </a:xfrm>
          <a:prstGeom prst="roundRect">
            <a:avLst>
              <a:gd name="adj" fmla="val 5227"/>
            </a:avLst>
          </a:prstGeom>
          <a:gradFill rotWithShape="1">
            <a:gsLst>
              <a:gs pos="0">
                <a:srgbClr val="FF9900">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19050" algn="ctr">
                <a:solidFill>
                  <a:srgbClr val="000000"/>
                </a:solidFill>
                <a:round/>
                <a:headEnd/>
                <a:tailEnd/>
              </a14:hiddenLine>
            </a:ext>
          </a:extLst>
        </p:spPr>
        <p:txBody>
          <a:bodyPr lIns="35958" tIns="35986" rIns="35958" bIns="71917"/>
          <a:lstStyle/>
          <a:p>
            <a:pPr defTabSz="996950"/>
            <a:r>
              <a:rPr lang="en-US" sz="1600"/>
              <a:t>Sport</a:t>
            </a:r>
          </a:p>
        </p:txBody>
      </p:sp>
      <p:sp>
        <p:nvSpPr>
          <p:cNvPr id="7180" name="Rectangle 17"/>
          <p:cNvSpPr>
            <a:spLocks noGrp="1" noChangeArrowheads="1"/>
          </p:cNvSpPr>
          <p:nvPr>
            <p:ph type="title"/>
          </p:nvPr>
        </p:nvSpPr>
        <p:spPr/>
        <p:txBody>
          <a:bodyPr/>
          <a:lstStyle/>
          <a:p>
            <a:pPr eaLnBrk="1" hangingPunct="1"/>
            <a:r>
              <a:rPr lang="en-US" dirty="0" err="1" smtClean="0"/>
              <a:t>Artemmis</a:t>
            </a:r>
            <a:r>
              <a:rPr lang="en-US" dirty="0" smtClean="0"/>
              <a:t> Framework &amp; Tool Chain for Automotive Platforms </a:t>
            </a:r>
            <a:br>
              <a:rPr lang="en-US" dirty="0" smtClean="0"/>
            </a:br>
            <a:r>
              <a:rPr lang="en-US" dirty="0" smtClean="0"/>
              <a:t>HMI Requirements: Reconfigurable Cluster Instruments</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ChangeArrowheads="1"/>
          </p:cNvSpPr>
          <p:nvPr/>
        </p:nvSpPr>
        <p:spPr bwMode="auto">
          <a:xfrm>
            <a:off x="4367212" y="954088"/>
            <a:ext cx="5262563" cy="5035550"/>
          </a:xfrm>
          <a:prstGeom prst="rect">
            <a:avLst/>
          </a:prstGeom>
          <a:gradFill rotWithShape="1">
            <a:gsLst>
              <a:gs pos="0">
                <a:srgbClr val="FFCC99">
                  <a:alpha val="10001"/>
                </a:srgbClr>
              </a:gs>
              <a:gs pos="100000">
                <a:schemeClr val="bg1"/>
              </a:gs>
            </a:gsLst>
            <a:lin ang="5400000" scaled="1"/>
          </a:gradFill>
          <a:ln w="9525" algn="ctr">
            <a:noFill/>
            <a:miter lim="800000"/>
            <a:headEnd/>
            <a:tailEnd/>
          </a:ln>
          <a:effectLst>
            <a:outerShdw dist="53882" dir="8100000" algn="ctr" rotWithShape="0">
              <a:srgbClr val="FF9900">
                <a:alpha val="50000"/>
              </a:srgbClr>
            </a:outerShdw>
          </a:effectLst>
        </p:spPr>
        <p:txBody>
          <a:bodyPr lIns="33031" tIns="165144" rIns="33031" bIns="66061"/>
          <a:lstStyle/>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p:txBody>
      </p:sp>
      <p:sp>
        <p:nvSpPr>
          <p:cNvPr id="416771" name="Rectangle 3"/>
          <p:cNvSpPr>
            <a:spLocks noChangeArrowheads="1"/>
          </p:cNvSpPr>
          <p:nvPr/>
        </p:nvSpPr>
        <p:spPr bwMode="auto">
          <a:xfrm>
            <a:off x="382588" y="954088"/>
            <a:ext cx="3771900" cy="5035550"/>
          </a:xfrm>
          <a:prstGeom prst="rect">
            <a:avLst/>
          </a:prstGeom>
          <a:gradFill rotWithShape="1">
            <a:gsLst>
              <a:gs pos="0">
                <a:srgbClr val="FFCC99">
                  <a:alpha val="10001"/>
                </a:srgbClr>
              </a:gs>
              <a:gs pos="100000">
                <a:schemeClr val="bg1"/>
              </a:gs>
            </a:gsLst>
            <a:lin ang="5400000" scaled="1"/>
          </a:gradFill>
          <a:ln w="9525" algn="ctr">
            <a:noFill/>
            <a:miter lim="800000"/>
            <a:headEnd/>
            <a:tailEnd/>
          </a:ln>
          <a:effectLst>
            <a:outerShdw dist="53882" dir="8100000" algn="ctr" rotWithShape="0">
              <a:srgbClr val="FF9900">
                <a:alpha val="50000"/>
              </a:srgbClr>
            </a:outerShdw>
          </a:effectLst>
        </p:spPr>
        <p:txBody>
          <a:bodyPr lIns="33031" tIns="165144" rIns="33031" bIns="66061"/>
          <a:lstStyle/>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a:p>
            <a:pPr algn="l" defTabSz="841152">
              <a:defRPr/>
            </a:pPr>
            <a:endParaRPr lang="en-US" sz="1400" dirty="0"/>
          </a:p>
        </p:txBody>
      </p:sp>
      <p:sp>
        <p:nvSpPr>
          <p:cNvPr id="1029" name="Rectangle 4"/>
          <p:cNvSpPr>
            <a:spLocks noChangeArrowheads="1"/>
          </p:cNvSpPr>
          <p:nvPr/>
        </p:nvSpPr>
        <p:spPr bwMode="auto">
          <a:xfrm>
            <a:off x="4484688" y="1465625"/>
            <a:ext cx="2935287" cy="3827462"/>
          </a:xfrm>
          <a:prstGeom prst="rect">
            <a:avLst/>
          </a:prstGeom>
          <a:solidFill>
            <a:srgbClr val="0000FF">
              <a:alpha val="50195"/>
            </a:srgbClr>
          </a:solidFill>
          <a:ln w="25400" algn="ctr">
            <a:solidFill>
              <a:schemeClr val="tx1"/>
            </a:solidFill>
            <a:miter lim="800000"/>
            <a:headEnd/>
            <a:tailEnd/>
          </a:ln>
        </p:spPr>
        <p:txBody>
          <a:bodyPr wrap="none" lIns="83969" tIns="41985" rIns="83969" bIns="41985" anchor="ctr"/>
          <a:lstStyle/>
          <a:p>
            <a:endParaRPr lang="en-SG"/>
          </a:p>
        </p:txBody>
      </p:sp>
      <p:sp>
        <p:nvSpPr>
          <p:cNvPr id="1030" name="Rectangle 5"/>
          <p:cNvSpPr>
            <a:spLocks noChangeArrowheads="1"/>
          </p:cNvSpPr>
          <p:nvPr/>
        </p:nvSpPr>
        <p:spPr bwMode="auto">
          <a:xfrm>
            <a:off x="5051246" y="3727812"/>
            <a:ext cx="1394224" cy="546431"/>
          </a:xfrm>
          <a:prstGeom prst="rect">
            <a:avLst/>
          </a:prstGeom>
          <a:noFill/>
          <a:ln w="9525" algn="ctr">
            <a:noFill/>
            <a:miter lim="800000"/>
            <a:headEnd/>
            <a:tailEnd/>
          </a:ln>
        </p:spPr>
        <p:txBody>
          <a:bodyPr wrap="none" lIns="83945" tIns="41973" rIns="83945" bIns="41973">
            <a:spAutoFit/>
          </a:bodyPr>
          <a:lstStyle/>
          <a:p>
            <a:pPr defTabSz="912813"/>
            <a:r>
              <a:rPr lang="en-US">
                <a:solidFill>
                  <a:schemeClr val="bg1"/>
                </a:solidFill>
                <a:cs typeface="Arial" charset="0"/>
              </a:rPr>
              <a:t>Artemmis</a:t>
            </a:r>
          </a:p>
          <a:p>
            <a:pPr defTabSz="912813"/>
            <a:r>
              <a:rPr lang="en-US" i="1">
                <a:solidFill>
                  <a:schemeClr val="bg1"/>
                </a:solidFill>
              </a:rPr>
              <a:t>HMI Toolchain</a:t>
            </a:r>
          </a:p>
        </p:txBody>
      </p:sp>
      <p:sp>
        <p:nvSpPr>
          <p:cNvPr id="1031" name="Rectangle 6"/>
          <p:cNvSpPr>
            <a:spLocks noGrp="1" noChangeArrowheads="1"/>
          </p:cNvSpPr>
          <p:nvPr>
            <p:ph type="title"/>
          </p:nvPr>
        </p:nvSpPr>
        <p:spPr>
          <a:xfrm>
            <a:off x="382588" y="116540"/>
            <a:ext cx="9236075" cy="628650"/>
          </a:xfrm>
          <a:noFill/>
        </p:spPr>
        <p:txBody>
          <a:bodyPr/>
          <a:lstStyle/>
          <a:p>
            <a:pPr eaLnBrk="1" hangingPunct="1"/>
            <a:r>
              <a:rPr lang="en-GB" dirty="0" err="1" smtClean="0"/>
              <a:t>Artemmis</a:t>
            </a:r>
            <a:r>
              <a:rPr lang="en-GB" dirty="0" smtClean="0"/>
              <a:t> Framework &amp; Tool Chain for Automotive Platforms</a:t>
            </a:r>
            <a:r>
              <a:rPr lang="en-US" dirty="0" smtClean="0"/>
              <a:t> </a:t>
            </a:r>
            <a:br>
              <a:rPr lang="en-US" dirty="0" smtClean="0"/>
            </a:br>
            <a:r>
              <a:rPr lang="en-US" dirty="0" smtClean="0"/>
              <a:t>Basic Concept</a:t>
            </a:r>
          </a:p>
        </p:txBody>
      </p:sp>
      <p:sp>
        <p:nvSpPr>
          <p:cNvPr id="1032" name="Text Box 7"/>
          <p:cNvSpPr txBox="1">
            <a:spLocks noChangeArrowheads="1"/>
          </p:cNvSpPr>
          <p:nvPr/>
        </p:nvSpPr>
        <p:spPr bwMode="auto">
          <a:xfrm>
            <a:off x="2617788" y="938577"/>
            <a:ext cx="1550987" cy="276225"/>
          </a:xfrm>
          <a:prstGeom prst="rect">
            <a:avLst/>
          </a:prstGeom>
          <a:noFill/>
          <a:ln w="9525">
            <a:noFill/>
            <a:miter lim="800000"/>
            <a:headEnd/>
            <a:tailEnd/>
          </a:ln>
        </p:spPr>
        <p:txBody>
          <a:bodyPr wrap="none" lIns="82625" tIns="0" rIns="82625" bIns="0">
            <a:spAutoFit/>
          </a:bodyPr>
          <a:lstStyle/>
          <a:p>
            <a:pPr algn="l"/>
            <a:r>
              <a:rPr lang="en-US" sz="1800"/>
              <a:t>OEM Domain</a:t>
            </a:r>
          </a:p>
        </p:txBody>
      </p:sp>
      <p:sp>
        <p:nvSpPr>
          <p:cNvPr id="1033" name="Text Box 8"/>
          <p:cNvSpPr txBox="1">
            <a:spLocks noChangeArrowheads="1"/>
          </p:cNvSpPr>
          <p:nvPr/>
        </p:nvSpPr>
        <p:spPr bwMode="auto">
          <a:xfrm>
            <a:off x="4743451" y="938577"/>
            <a:ext cx="1565275" cy="276225"/>
          </a:xfrm>
          <a:prstGeom prst="rect">
            <a:avLst/>
          </a:prstGeom>
          <a:noFill/>
          <a:ln w="9525">
            <a:noFill/>
            <a:miter lim="800000"/>
            <a:headEnd/>
            <a:tailEnd/>
          </a:ln>
        </p:spPr>
        <p:txBody>
          <a:bodyPr wrap="none" lIns="82625" tIns="0" rIns="82625" bIns="0">
            <a:spAutoFit/>
          </a:bodyPr>
          <a:lstStyle/>
          <a:p>
            <a:pPr algn="l"/>
            <a:r>
              <a:rPr lang="en-US" sz="1800"/>
              <a:t>Conti Domain</a:t>
            </a:r>
          </a:p>
        </p:txBody>
      </p:sp>
      <p:sp>
        <p:nvSpPr>
          <p:cNvPr id="416777" name="AutoShape 9"/>
          <p:cNvSpPr>
            <a:spLocks noChangeArrowheads="1"/>
          </p:cNvSpPr>
          <p:nvPr/>
        </p:nvSpPr>
        <p:spPr bwMode="auto">
          <a:xfrm>
            <a:off x="1550988" y="1418001"/>
            <a:ext cx="849312" cy="828675"/>
          </a:xfrm>
          <a:prstGeom prst="roundRect">
            <a:avLst>
              <a:gd name="adj" fmla="val 16667"/>
            </a:avLst>
          </a:prstGeom>
          <a:gradFill rotWithShape="1">
            <a:gsLst>
              <a:gs pos="0">
                <a:srgbClr val="DDEBCF"/>
              </a:gs>
              <a:gs pos="50000">
                <a:srgbClr val="9CB86E"/>
              </a:gs>
              <a:gs pos="100000">
                <a:srgbClr val="156B13"/>
              </a:gs>
            </a:gsLst>
            <a:lin ang="5400000" scaled="0"/>
          </a:gradFill>
          <a:ln w="9525">
            <a:solidFill>
              <a:schemeClr val="tx1"/>
            </a:solidFill>
            <a:round/>
            <a:headEnd/>
            <a:tailEnd/>
          </a:ln>
          <a:effectLst/>
        </p:spPr>
        <p:txBody>
          <a:bodyPr wrap="none" lIns="82625" tIns="0" rIns="82625" bIns="0" anchor="ctr"/>
          <a:lstStyle/>
          <a:p>
            <a:pPr>
              <a:defRPr/>
            </a:pPr>
            <a:r>
              <a:rPr lang="en-US" sz="1300" dirty="0"/>
              <a:t>Modeling </a:t>
            </a:r>
          </a:p>
          <a:p>
            <a:pPr>
              <a:defRPr/>
            </a:pPr>
            <a:r>
              <a:rPr lang="en-US" sz="1300" dirty="0"/>
              <a:t>Tool 1</a:t>
            </a:r>
          </a:p>
        </p:txBody>
      </p:sp>
      <p:sp>
        <p:nvSpPr>
          <p:cNvPr id="1035" name="AutoShape 10"/>
          <p:cNvSpPr>
            <a:spLocks noChangeArrowheads="1"/>
          </p:cNvSpPr>
          <p:nvPr/>
        </p:nvSpPr>
        <p:spPr bwMode="auto">
          <a:xfrm>
            <a:off x="2886076" y="1483089"/>
            <a:ext cx="1135063" cy="619125"/>
          </a:xfrm>
          <a:prstGeom prst="flowChartMagneticDisk">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lIns="91422" tIns="45712" rIns="91422" bIns="45712" anchor="ctr"/>
          <a:lstStyle/>
          <a:p>
            <a:r>
              <a:rPr lang="en-US" sz="1000"/>
              <a:t>HMI Modeling</a:t>
            </a:r>
            <a:br>
              <a:rPr lang="en-US" sz="1000"/>
            </a:br>
            <a:r>
              <a:rPr lang="en-US" sz="1000"/>
              <a:t>Language 1</a:t>
            </a:r>
          </a:p>
        </p:txBody>
      </p:sp>
      <p:sp>
        <p:nvSpPr>
          <p:cNvPr id="1036" name="Line 11"/>
          <p:cNvSpPr>
            <a:spLocks noChangeShapeType="1"/>
          </p:cNvSpPr>
          <p:nvPr/>
        </p:nvSpPr>
        <p:spPr bwMode="auto">
          <a:xfrm>
            <a:off x="2505076" y="1810112"/>
            <a:ext cx="266700" cy="0"/>
          </a:xfrm>
          <a:prstGeom prst="line">
            <a:avLst/>
          </a:prstGeom>
          <a:noFill/>
          <a:ln w="9525">
            <a:solidFill>
              <a:schemeClr val="tx1"/>
            </a:solidFill>
            <a:round/>
            <a:headEnd/>
            <a:tailEnd type="triangle" w="med" len="med"/>
          </a:ln>
        </p:spPr>
        <p:txBody>
          <a:bodyPr lIns="82647" tIns="0" rIns="82647" bIns="0"/>
          <a:lstStyle/>
          <a:p>
            <a:endParaRPr lang="en-US"/>
          </a:p>
        </p:txBody>
      </p:sp>
      <p:sp>
        <p:nvSpPr>
          <p:cNvPr id="1037" name="AutoShape 12"/>
          <p:cNvSpPr>
            <a:spLocks noChangeArrowheads="1"/>
          </p:cNvSpPr>
          <p:nvPr/>
        </p:nvSpPr>
        <p:spPr bwMode="auto">
          <a:xfrm>
            <a:off x="6072189" y="1540237"/>
            <a:ext cx="1133475" cy="552450"/>
          </a:xfrm>
          <a:prstGeom prst="flowChartProcess">
            <a:avLst/>
          </a:prstGeom>
          <a:gradFill rotWithShape="1">
            <a:gsLst>
              <a:gs pos="0">
                <a:srgbClr val="FFFF66"/>
              </a:gs>
              <a:gs pos="100000">
                <a:srgbClr val="C2C24E"/>
              </a:gs>
            </a:gsLst>
            <a:path path="shape">
              <a:fillToRect l="50000" t="50000" r="50000" b="50000"/>
            </a:path>
          </a:gradFill>
          <a:ln w="9525" algn="ctr">
            <a:solidFill>
              <a:schemeClr val="tx1"/>
            </a:solidFill>
            <a:miter lim="800000"/>
            <a:headEnd/>
            <a:tailEnd/>
          </a:ln>
        </p:spPr>
        <p:txBody>
          <a:bodyPr wrap="none" lIns="82625" tIns="0" rIns="82625" bIns="0" anchor="ctr"/>
          <a:lstStyle/>
          <a:p>
            <a:r>
              <a:rPr lang="en-US" sz="1300"/>
              <a:t>Conti </a:t>
            </a:r>
          </a:p>
          <a:p>
            <a:r>
              <a:rPr lang="en-US" sz="1300"/>
              <a:t>HMI Language</a:t>
            </a:r>
            <a:br>
              <a:rPr lang="en-US" sz="1300"/>
            </a:br>
            <a:r>
              <a:rPr lang="en-US" sz="1300"/>
              <a:t>Compiler</a:t>
            </a:r>
          </a:p>
        </p:txBody>
      </p:sp>
      <p:grpSp>
        <p:nvGrpSpPr>
          <p:cNvPr id="2" name="Group 13"/>
          <p:cNvGrpSpPr>
            <a:grpSpLocks/>
          </p:cNvGrpSpPr>
          <p:nvPr/>
        </p:nvGrpSpPr>
        <p:grpSpPr bwMode="auto">
          <a:xfrm>
            <a:off x="4076700" y="1548175"/>
            <a:ext cx="1809750" cy="3702050"/>
            <a:chOff x="3044" y="1168"/>
            <a:chExt cx="1231" cy="2571"/>
          </a:xfrm>
        </p:grpSpPr>
        <p:sp>
          <p:nvSpPr>
            <p:cNvPr id="1076" name="AutoShape 14"/>
            <p:cNvSpPr>
              <a:spLocks noChangeArrowheads="1"/>
            </p:cNvSpPr>
            <p:nvPr/>
          </p:nvSpPr>
          <p:spPr bwMode="auto">
            <a:xfrm>
              <a:off x="3362" y="1168"/>
              <a:ext cx="680" cy="384"/>
            </a:xfrm>
            <a:prstGeom prst="flowChartProcess">
              <a:avLst/>
            </a:prstGeom>
            <a:gradFill rotWithShape="1">
              <a:gsLst>
                <a:gs pos="0">
                  <a:srgbClr val="FFFF66"/>
                </a:gs>
                <a:gs pos="100000">
                  <a:srgbClr val="C2C24E"/>
                </a:gs>
              </a:gsLst>
              <a:path path="shape">
                <a:fillToRect l="50000" t="50000" r="50000" b="50000"/>
              </a:path>
            </a:gradFill>
            <a:ln w="9525">
              <a:solidFill>
                <a:schemeClr val="tx1"/>
              </a:solidFill>
              <a:miter lim="800000"/>
              <a:headEnd/>
              <a:tailEnd/>
            </a:ln>
          </p:spPr>
          <p:txBody>
            <a:bodyPr wrap="none" lIns="89976" tIns="0" rIns="89976" bIns="0" anchor="ctr"/>
            <a:lstStyle/>
            <a:p>
              <a:r>
                <a:rPr lang="en-US" sz="1300"/>
                <a:t>Model Cross </a:t>
              </a:r>
              <a:br>
                <a:rPr lang="en-US" sz="1300"/>
              </a:br>
              <a:r>
                <a:rPr lang="en-US" sz="1300"/>
                <a:t>Compiler 1</a:t>
              </a:r>
            </a:p>
          </p:txBody>
        </p:sp>
        <p:sp>
          <p:nvSpPr>
            <p:cNvPr id="1077" name="AutoShape 15"/>
            <p:cNvSpPr>
              <a:spLocks noChangeArrowheads="1"/>
            </p:cNvSpPr>
            <p:nvPr/>
          </p:nvSpPr>
          <p:spPr bwMode="auto">
            <a:xfrm>
              <a:off x="3362" y="3355"/>
              <a:ext cx="680" cy="384"/>
            </a:xfrm>
            <a:prstGeom prst="flowChartProcess">
              <a:avLst/>
            </a:prstGeom>
            <a:gradFill rotWithShape="1">
              <a:gsLst>
                <a:gs pos="0">
                  <a:srgbClr val="FFFF66"/>
                </a:gs>
                <a:gs pos="100000">
                  <a:srgbClr val="C2C24E"/>
                </a:gs>
              </a:gsLst>
              <a:path path="shape">
                <a:fillToRect l="50000" t="50000" r="50000" b="50000"/>
              </a:path>
            </a:gradFill>
            <a:ln w="9525" algn="ctr">
              <a:solidFill>
                <a:schemeClr val="tx1"/>
              </a:solidFill>
              <a:miter lim="800000"/>
              <a:headEnd/>
              <a:tailEnd/>
            </a:ln>
          </p:spPr>
          <p:txBody>
            <a:bodyPr wrap="none" lIns="89976" tIns="0" rIns="89976" bIns="0" anchor="ctr"/>
            <a:lstStyle/>
            <a:p>
              <a:r>
                <a:rPr lang="en-US" sz="1300"/>
                <a:t>Model Cross </a:t>
              </a:r>
              <a:br>
                <a:rPr lang="en-US" sz="1300"/>
              </a:br>
              <a:r>
                <a:rPr lang="en-US" sz="1300"/>
                <a:t>Compiler n</a:t>
              </a:r>
            </a:p>
          </p:txBody>
        </p:sp>
        <p:sp>
          <p:nvSpPr>
            <p:cNvPr id="1078" name="AutoShape 16"/>
            <p:cNvSpPr>
              <a:spLocks noChangeArrowheads="1"/>
            </p:cNvSpPr>
            <p:nvPr/>
          </p:nvSpPr>
          <p:spPr bwMode="auto">
            <a:xfrm>
              <a:off x="3362" y="2030"/>
              <a:ext cx="680" cy="384"/>
            </a:xfrm>
            <a:prstGeom prst="flowChartProcess">
              <a:avLst/>
            </a:prstGeom>
            <a:gradFill rotWithShape="1">
              <a:gsLst>
                <a:gs pos="0">
                  <a:srgbClr val="FFFF66"/>
                </a:gs>
                <a:gs pos="100000">
                  <a:srgbClr val="C2C24E"/>
                </a:gs>
              </a:gsLst>
              <a:path path="shape">
                <a:fillToRect l="50000" t="50000" r="50000" b="50000"/>
              </a:path>
            </a:gradFill>
            <a:ln w="9525" algn="ctr">
              <a:solidFill>
                <a:schemeClr val="tx1"/>
              </a:solidFill>
              <a:miter lim="800000"/>
              <a:headEnd/>
              <a:tailEnd/>
            </a:ln>
          </p:spPr>
          <p:txBody>
            <a:bodyPr wrap="none" lIns="89976" tIns="0" rIns="89976" bIns="0" anchor="ctr"/>
            <a:lstStyle/>
            <a:p>
              <a:r>
                <a:rPr lang="en-US" sz="1300"/>
                <a:t>Model Cross </a:t>
              </a:r>
              <a:br>
                <a:rPr lang="en-US" sz="1300"/>
              </a:br>
              <a:r>
                <a:rPr lang="en-US" sz="1300"/>
                <a:t>Compiler 2</a:t>
              </a:r>
            </a:p>
          </p:txBody>
        </p:sp>
        <p:sp>
          <p:nvSpPr>
            <p:cNvPr id="1079" name="Line 17"/>
            <p:cNvSpPr>
              <a:spLocks noChangeShapeType="1"/>
            </p:cNvSpPr>
            <p:nvPr/>
          </p:nvSpPr>
          <p:spPr bwMode="auto">
            <a:xfrm>
              <a:off x="3679" y="2665"/>
              <a:ext cx="0" cy="545"/>
            </a:xfrm>
            <a:prstGeom prst="line">
              <a:avLst/>
            </a:prstGeom>
            <a:noFill/>
            <a:ln w="19050">
              <a:solidFill>
                <a:schemeClr val="tx1"/>
              </a:solidFill>
              <a:prstDash val="dash"/>
              <a:round/>
              <a:headEnd/>
              <a:tailEnd/>
            </a:ln>
          </p:spPr>
          <p:txBody>
            <a:bodyPr lIns="90000" tIns="0" rIns="90000" bIns="0"/>
            <a:lstStyle/>
            <a:p>
              <a:endParaRPr lang="en-US"/>
            </a:p>
          </p:txBody>
        </p:sp>
        <p:sp>
          <p:nvSpPr>
            <p:cNvPr id="1080" name="Line 18"/>
            <p:cNvSpPr>
              <a:spLocks noChangeShapeType="1"/>
            </p:cNvSpPr>
            <p:nvPr/>
          </p:nvSpPr>
          <p:spPr bwMode="auto">
            <a:xfrm>
              <a:off x="4077" y="1361"/>
              <a:ext cx="198" cy="879"/>
            </a:xfrm>
            <a:prstGeom prst="line">
              <a:avLst/>
            </a:prstGeom>
            <a:noFill/>
            <a:ln w="9525">
              <a:solidFill>
                <a:schemeClr val="tx1"/>
              </a:solidFill>
              <a:round/>
              <a:headEnd/>
              <a:tailEnd type="triangle" w="med" len="med"/>
            </a:ln>
          </p:spPr>
          <p:txBody>
            <a:bodyPr lIns="90000" tIns="0" rIns="90000" bIns="0"/>
            <a:lstStyle/>
            <a:p>
              <a:endParaRPr lang="en-US"/>
            </a:p>
          </p:txBody>
        </p:sp>
        <p:sp>
          <p:nvSpPr>
            <p:cNvPr id="1081" name="Line 19"/>
            <p:cNvSpPr>
              <a:spLocks noChangeShapeType="1"/>
            </p:cNvSpPr>
            <p:nvPr/>
          </p:nvSpPr>
          <p:spPr bwMode="auto">
            <a:xfrm>
              <a:off x="4087" y="2256"/>
              <a:ext cx="188" cy="126"/>
            </a:xfrm>
            <a:prstGeom prst="line">
              <a:avLst/>
            </a:prstGeom>
            <a:noFill/>
            <a:ln w="9525">
              <a:solidFill>
                <a:schemeClr val="tx1"/>
              </a:solidFill>
              <a:round/>
              <a:headEnd/>
              <a:tailEnd type="triangle" w="med" len="med"/>
            </a:ln>
          </p:spPr>
          <p:txBody>
            <a:bodyPr lIns="90000" tIns="0" rIns="90000" bIns="0"/>
            <a:lstStyle/>
            <a:p>
              <a:endParaRPr lang="en-US"/>
            </a:p>
          </p:txBody>
        </p:sp>
        <p:sp>
          <p:nvSpPr>
            <p:cNvPr id="1082" name="Line 20"/>
            <p:cNvSpPr>
              <a:spLocks noChangeShapeType="1"/>
            </p:cNvSpPr>
            <p:nvPr/>
          </p:nvSpPr>
          <p:spPr bwMode="auto">
            <a:xfrm flipV="1">
              <a:off x="4087" y="2523"/>
              <a:ext cx="188" cy="1094"/>
            </a:xfrm>
            <a:prstGeom prst="line">
              <a:avLst/>
            </a:prstGeom>
            <a:noFill/>
            <a:ln w="9525">
              <a:solidFill>
                <a:schemeClr val="tx1"/>
              </a:solidFill>
              <a:round/>
              <a:headEnd/>
              <a:tailEnd type="triangle" w="med" len="med"/>
            </a:ln>
          </p:spPr>
          <p:txBody>
            <a:bodyPr lIns="90000" tIns="0" rIns="90000" bIns="0"/>
            <a:lstStyle/>
            <a:p>
              <a:endParaRPr lang="en-US"/>
            </a:p>
          </p:txBody>
        </p:sp>
        <p:sp>
          <p:nvSpPr>
            <p:cNvPr id="1083" name="Line 21"/>
            <p:cNvSpPr>
              <a:spLocks noChangeShapeType="1"/>
            </p:cNvSpPr>
            <p:nvPr/>
          </p:nvSpPr>
          <p:spPr bwMode="auto">
            <a:xfrm>
              <a:off x="3044" y="1349"/>
              <a:ext cx="272" cy="0"/>
            </a:xfrm>
            <a:prstGeom prst="line">
              <a:avLst/>
            </a:prstGeom>
            <a:noFill/>
            <a:ln w="9525">
              <a:solidFill>
                <a:schemeClr val="tx1"/>
              </a:solidFill>
              <a:round/>
              <a:headEnd/>
              <a:tailEnd type="triangle" w="med" len="med"/>
            </a:ln>
          </p:spPr>
          <p:txBody>
            <a:bodyPr lIns="90000" tIns="0" rIns="90000" bIns="0"/>
            <a:lstStyle/>
            <a:p>
              <a:endParaRPr lang="en-US"/>
            </a:p>
          </p:txBody>
        </p:sp>
      </p:grpSp>
      <p:sp>
        <p:nvSpPr>
          <p:cNvPr id="416790" name="AutoShape 22"/>
          <p:cNvSpPr>
            <a:spLocks noChangeArrowheads="1"/>
          </p:cNvSpPr>
          <p:nvPr/>
        </p:nvSpPr>
        <p:spPr bwMode="auto">
          <a:xfrm>
            <a:off x="1600200" y="2659427"/>
            <a:ext cx="846138" cy="828675"/>
          </a:xfrm>
          <a:prstGeom prst="roundRect">
            <a:avLst>
              <a:gd name="adj" fmla="val 16667"/>
            </a:avLst>
          </a:prstGeom>
          <a:gradFill rotWithShape="1">
            <a:gsLst>
              <a:gs pos="0">
                <a:srgbClr val="DDEBCF"/>
              </a:gs>
              <a:gs pos="50000">
                <a:srgbClr val="9CB86E"/>
              </a:gs>
              <a:gs pos="100000">
                <a:srgbClr val="156B13"/>
              </a:gs>
            </a:gsLst>
            <a:lin ang="5400000" scaled="0"/>
          </a:gradFill>
          <a:ln w="9525" algn="ctr">
            <a:solidFill>
              <a:schemeClr val="tx1"/>
            </a:solidFill>
            <a:round/>
            <a:headEnd/>
            <a:tailEnd/>
          </a:ln>
          <a:effectLst/>
        </p:spPr>
        <p:txBody>
          <a:bodyPr wrap="none" lIns="82625" tIns="0" rIns="82625" bIns="0" anchor="ctr"/>
          <a:lstStyle/>
          <a:p>
            <a:pPr>
              <a:defRPr/>
            </a:pPr>
            <a:r>
              <a:rPr lang="en-US" sz="1300" dirty="0"/>
              <a:t>Modeling</a:t>
            </a:r>
          </a:p>
          <a:p>
            <a:pPr>
              <a:defRPr/>
            </a:pPr>
            <a:r>
              <a:rPr lang="en-US" sz="1300" dirty="0"/>
              <a:t>Tool 2</a:t>
            </a:r>
          </a:p>
        </p:txBody>
      </p:sp>
      <p:sp>
        <p:nvSpPr>
          <p:cNvPr id="416791" name="AutoShape 23"/>
          <p:cNvSpPr>
            <a:spLocks noChangeArrowheads="1"/>
          </p:cNvSpPr>
          <p:nvPr/>
        </p:nvSpPr>
        <p:spPr bwMode="auto">
          <a:xfrm>
            <a:off x="1600200" y="4548552"/>
            <a:ext cx="846138" cy="828675"/>
          </a:xfrm>
          <a:prstGeom prst="roundRect">
            <a:avLst>
              <a:gd name="adj" fmla="val 16667"/>
            </a:avLst>
          </a:prstGeom>
          <a:gradFill rotWithShape="1">
            <a:gsLst>
              <a:gs pos="0">
                <a:srgbClr val="DDEBCF"/>
              </a:gs>
              <a:gs pos="50000">
                <a:srgbClr val="9CB86E"/>
              </a:gs>
              <a:gs pos="100000">
                <a:srgbClr val="156B13"/>
              </a:gs>
            </a:gsLst>
            <a:lin ang="5400000" scaled="0"/>
          </a:gradFill>
          <a:ln w="9525" algn="ctr">
            <a:solidFill>
              <a:schemeClr val="tx1"/>
            </a:solidFill>
            <a:round/>
            <a:headEnd/>
            <a:tailEnd/>
          </a:ln>
          <a:effectLst/>
        </p:spPr>
        <p:txBody>
          <a:bodyPr wrap="none" lIns="82625" tIns="0" rIns="82625" bIns="0" anchor="ctr"/>
          <a:lstStyle/>
          <a:p>
            <a:pPr>
              <a:defRPr/>
            </a:pPr>
            <a:r>
              <a:rPr lang="en-US" sz="1300" dirty="0"/>
              <a:t>Modeling</a:t>
            </a:r>
          </a:p>
          <a:p>
            <a:pPr>
              <a:defRPr/>
            </a:pPr>
            <a:r>
              <a:rPr lang="en-US" sz="1300" dirty="0"/>
              <a:t>Tool n</a:t>
            </a:r>
          </a:p>
        </p:txBody>
      </p:sp>
      <p:sp>
        <p:nvSpPr>
          <p:cNvPr id="1041" name="Line 24"/>
          <p:cNvSpPr>
            <a:spLocks noChangeShapeType="1"/>
          </p:cNvSpPr>
          <p:nvPr/>
        </p:nvSpPr>
        <p:spPr bwMode="auto">
          <a:xfrm>
            <a:off x="2000250" y="3621450"/>
            <a:ext cx="0" cy="785812"/>
          </a:xfrm>
          <a:prstGeom prst="line">
            <a:avLst/>
          </a:prstGeom>
          <a:noFill/>
          <a:ln w="19050">
            <a:solidFill>
              <a:schemeClr val="tx1"/>
            </a:solidFill>
            <a:prstDash val="dash"/>
            <a:round/>
            <a:headEnd/>
            <a:tailEnd/>
          </a:ln>
        </p:spPr>
        <p:txBody>
          <a:bodyPr lIns="82647" tIns="0" rIns="82647" bIns="0"/>
          <a:lstStyle/>
          <a:p>
            <a:endParaRPr lang="en-US"/>
          </a:p>
        </p:txBody>
      </p:sp>
      <p:sp>
        <p:nvSpPr>
          <p:cNvPr id="1042" name="AutoShape 25"/>
          <p:cNvSpPr>
            <a:spLocks noChangeArrowheads="1"/>
          </p:cNvSpPr>
          <p:nvPr/>
        </p:nvSpPr>
        <p:spPr bwMode="auto">
          <a:xfrm>
            <a:off x="2886076" y="2722927"/>
            <a:ext cx="1135063" cy="619125"/>
          </a:xfrm>
          <a:prstGeom prst="flowChartMagneticDisk">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lIns="91422" tIns="45712" rIns="91422" bIns="45712" anchor="ctr"/>
          <a:lstStyle/>
          <a:p>
            <a:r>
              <a:rPr lang="en-US" sz="1000"/>
              <a:t>HMI Modeling</a:t>
            </a:r>
            <a:br>
              <a:rPr lang="en-US" sz="1000"/>
            </a:br>
            <a:r>
              <a:rPr lang="en-US" sz="1000"/>
              <a:t>Language 2</a:t>
            </a:r>
          </a:p>
        </p:txBody>
      </p:sp>
      <p:sp>
        <p:nvSpPr>
          <p:cNvPr id="1043" name="Line 26"/>
          <p:cNvSpPr>
            <a:spLocks noChangeShapeType="1"/>
          </p:cNvSpPr>
          <p:nvPr/>
        </p:nvSpPr>
        <p:spPr bwMode="auto">
          <a:xfrm>
            <a:off x="2552700" y="3049950"/>
            <a:ext cx="266700" cy="0"/>
          </a:xfrm>
          <a:prstGeom prst="line">
            <a:avLst/>
          </a:prstGeom>
          <a:noFill/>
          <a:ln w="9525">
            <a:solidFill>
              <a:schemeClr val="tx1"/>
            </a:solidFill>
            <a:round/>
            <a:headEnd/>
            <a:tailEnd type="triangle" w="med" len="med"/>
          </a:ln>
        </p:spPr>
        <p:txBody>
          <a:bodyPr lIns="82647" tIns="0" rIns="82647" bIns="0"/>
          <a:lstStyle/>
          <a:p>
            <a:endParaRPr lang="en-US"/>
          </a:p>
        </p:txBody>
      </p:sp>
      <p:sp>
        <p:nvSpPr>
          <p:cNvPr id="1044" name="AutoShape 27"/>
          <p:cNvSpPr>
            <a:spLocks noChangeArrowheads="1"/>
          </p:cNvSpPr>
          <p:nvPr/>
        </p:nvSpPr>
        <p:spPr bwMode="auto">
          <a:xfrm>
            <a:off x="2886076" y="4631102"/>
            <a:ext cx="1135063" cy="619125"/>
          </a:xfrm>
          <a:prstGeom prst="flowChartMagneticDisk">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lIns="91422" tIns="45712" rIns="91422" bIns="45712" anchor="ctr"/>
          <a:lstStyle/>
          <a:p>
            <a:r>
              <a:rPr lang="en-US" sz="1000"/>
              <a:t>HMI Modeling</a:t>
            </a:r>
            <a:br>
              <a:rPr lang="en-US" sz="1000"/>
            </a:br>
            <a:r>
              <a:rPr lang="en-US" sz="1000"/>
              <a:t>Language n</a:t>
            </a:r>
          </a:p>
        </p:txBody>
      </p:sp>
      <p:sp>
        <p:nvSpPr>
          <p:cNvPr id="1045" name="Line 28"/>
          <p:cNvSpPr>
            <a:spLocks noChangeShapeType="1"/>
          </p:cNvSpPr>
          <p:nvPr/>
        </p:nvSpPr>
        <p:spPr bwMode="auto">
          <a:xfrm>
            <a:off x="2552700" y="4958125"/>
            <a:ext cx="266700" cy="0"/>
          </a:xfrm>
          <a:prstGeom prst="line">
            <a:avLst/>
          </a:prstGeom>
          <a:noFill/>
          <a:ln w="9525">
            <a:solidFill>
              <a:schemeClr val="tx1"/>
            </a:solidFill>
            <a:round/>
            <a:headEnd/>
            <a:tailEnd type="triangle" w="med" len="med"/>
          </a:ln>
        </p:spPr>
        <p:txBody>
          <a:bodyPr lIns="82647" tIns="0" rIns="82647" bIns="0"/>
          <a:lstStyle/>
          <a:p>
            <a:endParaRPr lang="en-US"/>
          </a:p>
        </p:txBody>
      </p:sp>
      <p:sp>
        <p:nvSpPr>
          <p:cNvPr id="1046" name="Line 29"/>
          <p:cNvSpPr>
            <a:spLocks noChangeShapeType="1"/>
          </p:cNvSpPr>
          <p:nvPr/>
        </p:nvSpPr>
        <p:spPr bwMode="auto">
          <a:xfrm>
            <a:off x="3421063" y="3640500"/>
            <a:ext cx="0" cy="785812"/>
          </a:xfrm>
          <a:prstGeom prst="line">
            <a:avLst/>
          </a:prstGeom>
          <a:noFill/>
          <a:ln w="19050">
            <a:solidFill>
              <a:schemeClr val="tx1"/>
            </a:solidFill>
            <a:prstDash val="dash"/>
            <a:round/>
            <a:headEnd/>
            <a:tailEnd/>
          </a:ln>
        </p:spPr>
        <p:txBody>
          <a:bodyPr lIns="82647" tIns="0" rIns="82647" bIns="0"/>
          <a:lstStyle/>
          <a:p>
            <a:endParaRPr lang="en-US"/>
          </a:p>
        </p:txBody>
      </p:sp>
      <p:sp>
        <p:nvSpPr>
          <p:cNvPr id="1047" name="Line 30"/>
          <p:cNvSpPr>
            <a:spLocks noChangeShapeType="1"/>
          </p:cNvSpPr>
          <p:nvPr/>
        </p:nvSpPr>
        <p:spPr bwMode="auto">
          <a:xfrm>
            <a:off x="4084639" y="4958125"/>
            <a:ext cx="400050" cy="0"/>
          </a:xfrm>
          <a:prstGeom prst="line">
            <a:avLst/>
          </a:prstGeom>
          <a:noFill/>
          <a:ln w="9525">
            <a:solidFill>
              <a:schemeClr val="tx1"/>
            </a:solidFill>
            <a:round/>
            <a:headEnd/>
            <a:tailEnd type="triangle" w="med" len="med"/>
          </a:ln>
        </p:spPr>
        <p:txBody>
          <a:bodyPr lIns="82647" tIns="0" rIns="82647" bIns="0"/>
          <a:lstStyle/>
          <a:p>
            <a:endParaRPr lang="en-US"/>
          </a:p>
        </p:txBody>
      </p:sp>
      <p:sp>
        <p:nvSpPr>
          <p:cNvPr id="1048" name="Line 31"/>
          <p:cNvSpPr>
            <a:spLocks noChangeShapeType="1"/>
          </p:cNvSpPr>
          <p:nvPr/>
        </p:nvSpPr>
        <p:spPr bwMode="auto">
          <a:xfrm>
            <a:off x="4084639" y="3049950"/>
            <a:ext cx="400050" cy="0"/>
          </a:xfrm>
          <a:prstGeom prst="line">
            <a:avLst/>
          </a:prstGeom>
          <a:noFill/>
          <a:ln w="9525">
            <a:solidFill>
              <a:schemeClr val="tx1"/>
            </a:solidFill>
            <a:round/>
            <a:headEnd/>
            <a:tailEnd type="triangle" w="med" len="med"/>
          </a:ln>
        </p:spPr>
        <p:txBody>
          <a:bodyPr lIns="82647" tIns="0" rIns="82647" bIns="0"/>
          <a:lstStyle/>
          <a:p>
            <a:endParaRPr lang="en-US"/>
          </a:p>
        </p:txBody>
      </p:sp>
      <p:sp>
        <p:nvSpPr>
          <p:cNvPr id="1049" name="Text Box 32"/>
          <p:cNvSpPr txBox="1">
            <a:spLocks noChangeArrowheads="1"/>
          </p:cNvSpPr>
          <p:nvPr/>
        </p:nvSpPr>
        <p:spPr bwMode="auto">
          <a:xfrm>
            <a:off x="244475" y="2056177"/>
            <a:ext cx="1241943" cy="254045"/>
          </a:xfrm>
          <a:prstGeom prst="rect">
            <a:avLst/>
          </a:prstGeom>
          <a:noFill/>
          <a:ln w="9525" algn="ctr">
            <a:noFill/>
            <a:miter lim="800000"/>
            <a:headEnd/>
            <a:tailEnd/>
          </a:ln>
        </p:spPr>
        <p:txBody>
          <a:bodyPr wrap="none" lIns="83947" tIns="41974" rIns="83947" bIns="41974">
            <a:spAutoFit/>
          </a:bodyPr>
          <a:lstStyle/>
          <a:p>
            <a:pPr algn="l"/>
            <a:r>
              <a:rPr lang="en-US" sz="1100" b="1"/>
              <a:t>Visual Modeling</a:t>
            </a:r>
          </a:p>
        </p:txBody>
      </p:sp>
      <p:sp>
        <p:nvSpPr>
          <p:cNvPr id="1050" name="Text Box 33"/>
          <p:cNvSpPr txBox="1">
            <a:spLocks noChangeArrowheads="1"/>
          </p:cNvSpPr>
          <p:nvPr/>
        </p:nvSpPr>
        <p:spPr bwMode="auto">
          <a:xfrm>
            <a:off x="282575" y="5304201"/>
            <a:ext cx="1227516" cy="423322"/>
          </a:xfrm>
          <a:prstGeom prst="rect">
            <a:avLst/>
          </a:prstGeom>
          <a:noFill/>
          <a:ln w="9525" algn="ctr">
            <a:noFill/>
            <a:miter lim="800000"/>
            <a:headEnd/>
            <a:tailEnd/>
          </a:ln>
        </p:spPr>
        <p:txBody>
          <a:bodyPr wrap="none" lIns="83947" tIns="41974" rIns="83947" bIns="41974">
            <a:spAutoFit/>
          </a:bodyPr>
          <a:lstStyle/>
          <a:p>
            <a:pPr algn="l"/>
            <a:r>
              <a:rPr lang="en-US" sz="1100" b="1" dirty="0"/>
              <a:t>Modeling of </a:t>
            </a:r>
          </a:p>
          <a:p>
            <a:pPr algn="l"/>
            <a:r>
              <a:rPr lang="en-US" sz="1100" b="1" dirty="0"/>
              <a:t>Visual Behavior</a:t>
            </a:r>
          </a:p>
        </p:txBody>
      </p:sp>
      <p:sp>
        <p:nvSpPr>
          <p:cNvPr id="1051" name="Text Box 34"/>
          <p:cNvSpPr txBox="1">
            <a:spLocks noChangeArrowheads="1"/>
          </p:cNvSpPr>
          <p:nvPr/>
        </p:nvSpPr>
        <p:spPr bwMode="auto">
          <a:xfrm>
            <a:off x="241300" y="4161200"/>
            <a:ext cx="1500188" cy="438150"/>
          </a:xfrm>
          <a:prstGeom prst="rect">
            <a:avLst/>
          </a:prstGeom>
          <a:noFill/>
          <a:ln w="9525" algn="ctr">
            <a:noFill/>
            <a:miter lim="800000"/>
            <a:headEnd/>
            <a:tailEnd/>
          </a:ln>
        </p:spPr>
        <p:txBody>
          <a:bodyPr wrap="none" lIns="83947" tIns="41974" rIns="83947" bIns="41974">
            <a:spAutoFit/>
          </a:bodyPr>
          <a:lstStyle/>
          <a:p>
            <a:pPr algn="l"/>
            <a:r>
              <a:rPr lang="en-US" sz="1100" b="1"/>
              <a:t>Modeling of System</a:t>
            </a:r>
          </a:p>
          <a:p>
            <a:pPr algn="l"/>
            <a:r>
              <a:rPr lang="en-US" sz="1100" b="1"/>
              <a:t>Interactions</a:t>
            </a:r>
          </a:p>
        </p:txBody>
      </p:sp>
      <p:sp>
        <p:nvSpPr>
          <p:cNvPr id="1052" name="Text Box 35"/>
          <p:cNvSpPr txBox="1">
            <a:spLocks noChangeArrowheads="1"/>
          </p:cNvSpPr>
          <p:nvPr/>
        </p:nvSpPr>
        <p:spPr bwMode="auto">
          <a:xfrm>
            <a:off x="288927" y="3016614"/>
            <a:ext cx="1319213" cy="422275"/>
          </a:xfrm>
          <a:prstGeom prst="rect">
            <a:avLst/>
          </a:prstGeom>
          <a:noFill/>
          <a:ln w="9525" algn="ctr">
            <a:noFill/>
            <a:miter lim="800000"/>
            <a:headEnd/>
            <a:tailEnd/>
          </a:ln>
        </p:spPr>
        <p:txBody>
          <a:bodyPr wrap="none" lIns="83947" tIns="41974" rIns="83947" bIns="41974">
            <a:spAutoFit/>
          </a:bodyPr>
          <a:lstStyle/>
          <a:p>
            <a:pPr algn="l"/>
            <a:r>
              <a:rPr lang="en-US" sz="1100" b="1"/>
              <a:t>Modeling of </a:t>
            </a:r>
          </a:p>
          <a:p>
            <a:pPr algn="l"/>
            <a:r>
              <a:rPr lang="en-US" sz="1100" b="1"/>
              <a:t>User Interactions</a:t>
            </a:r>
          </a:p>
        </p:txBody>
      </p:sp>
      <p:pic>
        <p:nvPicPr>
          <p:cNvPr id="1053" name="Picture 36" descr="ipod_weather_icon"/>
          <p:cNvPicPr>
            <a:picLocks noChangeAspect="1" noChangeArrowheads="1"/>
          </p:cNvPicPr>
          <p:nvPr/>
        </p:nvPicPr>
        <p:blipFill>
          <a:blip r:embed="rId3" cstate="print"/>
          <a:srcRect/>
          <a:stretch>
            <a:fillRect/>
          </a:stretch>
        </p:blipFill>
        <p:spPr bwMode="auto">
          <a:xfrm>
            <a:off x="628651" y="1438637"/>
            <a:ext cx="530225" cy="649288"/>
          </a:xfrm>
          <a:prstGeom prst="rect">
            <a:avLst/>
          </a:prstGeom>
          <a:noFill/>
          <a:ln w="9525">
            <a:noFill/>
            <a:miter lim="800000"/>
            <a:headEnd/>
            <a:tailEnd/>
          </a:ln>
        </p:spPr>
      </p:pic>
      <p:pic>
        <p:nvPicPr>
          <p:cNvPr id="1054" name="Picture 37" descr="ipod_mail_icon"/>
          <p:cNvPicPr>
            <a:picLocks noChangeAspect="1" noChangeArrowheads="1"/>
          </p:cNvPicPr>
          <p:nvPr/>
        </p:nvPicPr>
        <p:blipFill>
          <a:blip r:embed="rId4" cstate="print"/>
          <a:srcRect/>
          <a:stretch>
            <a:fillRect/>
          </a:stretch>
        </p:blipFill>
        <p:spPr bwMode="auto">
          <a:xfrm>
            <a:off x="628651" y="3589702"/>
            <a:ext cx="530225" cy="649287"/>
          </a:xfrm>
          <a:prstGeom prst="rect">
            <a:avLst/>
          </a:prstGeom>
          <a:noFill/>
          <a:ln w="9525">
            <a:noFill/>
            <a:miter lim="800000"/>
            <a:headEnd/>
            <a:tailEnd/>
          </a:ln>
        </p:spPr>
      </p:pic>
      <p:pic>
        <p:nvPicPr>
          <p:cNvPr id="1055" name="Picture 38" descr="ipod_stocks_icon"/>
          <p:cNvPicPr>
            <a:picLocks noChangeAspect="1" noChangeArrowheads="1"/>
          </p:cNvPicPr>
          <p:nvPr/>
        </p:nvPicPr>
        <p:blipFill>
          <a:blip r:embed="rId5" cstate="print"/>
          <a:srcRect/>
          <a:stretch>
            <a:fillRect/>
          </a:stretch>
        </p:blipFill>
        <p:spPr bwMode="auto">
          <a:xfrm>
            <a:off x="628651" y="4689837"/>
            <a:ext cx="530225" cy="647700"/>
          </a:xfrm>
          <a:prstGeom prst="rect">
            <a:avLst/>
          </a:prstGeom>
          <a:noFill/>
          <a:ln w="9525">
            <a:noFill/>
            <a:miter lim="800000"/>
            <a:headEnd/>
            <a:tailEnd/>
          </a:ln>
        </p:spPr>
      </p:pic>
      <p:pic>
        <p:nvPicPr>
          <p:cNvPr id="1056" name="Picture 39" descr="ipod_map_icon"/>
          <p:cNvPicPr>
            <a:picLocks noChangeAspect="1" noChangeArrowheads="1"/>
          </p:cNvPicPr>
          <p:nvPr/>
        </p:nvPicPr>
        <p:blipFill>
          <a:blip r:embed="rId6" cstate="print"/>
          <a:srcRect/>
          <a:stretch>
            <a:fillRect/>
          </a:stretch>
        </p:blipFill>
        <p:spPr bwMode="auto">
          <a:xfrm>
            <a:off x="628651" y="2397487"/>
            <a:ext cx="530225" cy="649288"/>
          </a:xfrm>
          <a:prstGeom prst="rect">
            <a:avLst/>
          </a:prstGeom>
          <a:noFill/>
          <a:ln w="9525">
            <a:noFill/>
            <a:miter lim="800000"/>
            <a:headEnd/>
            <a:tailEnd/>
          </a:ln>
        </p:spPr>
      </p:pic>
      <p:sp>
        <p:nvSpPr>
          <p:cNvPr id="1057" name="AutoShape 40"/>
          <p:cNvSpPr>
            <a:spLocks noChangeArrowheads="1"/>
          </p:cNvSpPr>
          <p:nvPr/>
        </p:nvSpPr>
        <p:spPr bwMode="auto">
          <a:xfrm>
            <a:off x="6438900" y="5385164"/>
            <a:ext cx="2163763" cy="442913"/>
          </a:xfrm>
          <a:prstGeom prst="rightArrow">
            <a:avLst>
              <a:gd name="adj1" fmla="val 50000"/>
              <a:gd name="adj2" fmla="val 119577"/>
            </a:avLst>
          </a:prstGeom>
          <a:gradFill rotWithShape="1">
            <a:gsLst>
              <a:gs pos="0">
                <a:srgbClr val="B96F25"/>
              </a:gs>
              <a:gs pos="100000">
                <a:srgbClr val="FF9933"/>
              </a:gs>
            </a:gsLst>
            <a:lin ang="0" scaled="1"/>
          </a:gradFill>
          <a:ln w="9525" algn="ctr">
            <a:solidFill>
              <a:schemeClr val="tx1"/>
            </a:solidFill>
            <a:miter lim="800000"/>
            <a:headEnd/>
            <a:tailEnd/>
          </a:ln>
        </p:spPr>
        <p:txBody>
          <a:bodyPr wrap="none" lIns="82625" tIns="0" rIns="82625" bIns="0" anchor="ctr"/>
          <a:lstStyle/>
          <a:p>
            <a:r>
              <a:rPr lang="en-US" sz="900" b="1"/>
              <a:t>Code Generation</a:t>
            </a:r>
          </a:p>
        </p:txBody>
      </p:sp>
      <p:sp>
        <p:nvSpPr>
          <p:cNvPr id="1058" name="AutoShape 41"/>
          <p:cNvSpPr>
            <a:spLocks noChangeArrowheads="1"/>
          </p:cNvSpPr>
          <p:nvPr/>
        </p:nvSpPr>
        <p:spPr bwMode="auto">
          <a:xfrm rot="10800000">
            <a:off x="1835151" y="5373271"/>
            <a:ext cx="333375" cy="430213"/>
          </a:xfrm>
          <a:prstGeom prst="downArrow">
            <a:avLst>
              <a:gd name="adj1" fmla="val 50000"/>
              <a:gd name="adj2" fmla="val 32949"/>
            </a:avLst>
          </a:prstGeom>
          <a:gradFill rotWithShape="1">
            <a:gsLst>
              <a:gs pos="0">
                <a:schemeClr val="bg1"/>
              </a:gs>
              <a:gs pos="100000">
                <a:schemeClr val="folHlink"/>
              </a:gs>
            </a:gsLst>
            <a:path path="rect">
              <a:fillToRect l="50000" t="50000" r="50000" b="50000"/>
            </a:path>
          </a:gradFill>
          <a:ln w="9525" algn="ctr">
            <a:solidFill>
              <a:schemeClr val="tx1"/>
            </a:solidFill>
            <a:miter lim="800000"/>
            <a:headEnd/>
            <a:tailEnd/>
          </a:ln>
        </p:spPr>
        <p:txBody>
          <a:bodyPr wrap="none" lIns="83969" tIns="41985" rIns="83969" bIns="41985" anchor="ctr"/>
          <a:lstStyle/>
          <a:p>
            <a:endParaRPr lang="en-SG"/>
          </a:p>
        </p:txBody>
      </p:sp>
      <p:sp>
        <p:nvSpPr>
          <p:cNvPr id="1059" name="AutoShape 42"/>
          <p:cNvSpPr>
            <a:spLocks noChangeArrowheads="1"/>
          </p:cNvSpPr>
          <p:nvPr/>
        </p:nvSpPr>
        <p:spPr bwMode="auto">
          <a:xfrm>
            <a:off x="5954713" y="2789600"/>
            <a:ext cx="1333500" cy="914400"/>
          </a:xfrm>
          <a:prstGeom prst="flowChartMagneticDisk">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round/>
            <a:headEnd/>
            <a:tailEnd/>
          </a:ln>
        </p:spPr>
        <p:txBody>
          <a:bodyPr lIns="91422" tIns="45712" rIns="91422" bIns="45712" anchor="ctr"/>
          <a:lstStyle/>
          <a:p>
            <a:r>
              <a:rPr lang="en-US" sz="1000" b="1"/>
              <a:t>Conti Embedded</a:t>
            </a:r>
          </a:p>
          <a:p>
            <a:r>
              <a:rPr lang="en-US" sz="1000" b="1"/>
              <a:t>HMI Language </a:t>
            </a:r>
          </a:p>
        </p:txBody>
      </p:sp>
      <p:sp>
        <p:nvSpPr>
          <p:cNvPr id="1060" name="Line 43"/>
          <p:cNvSpPr>
            <a:spLocks noChangeShapeType="1"/>
          </p:cNvSpPr>
          <p:nvPr/>
        </p:nvSpPr>
        <p:spPr bwMode="auto">
          <a:xfrm flipH="1" flipV="1">
            <a:off x="6680200" y="2233975"/>
            <a:ext cx="0" cy="488950"/>
          </a:xfrm>
          <a:prstGeom prst="line">
            <a:avLst/>
          </a:prstGeom>
          <a:noFill/>
          <a:ln w="9525">
            <a:solidFill>
              <a:schemeClr val="tx1"/>
            </a:solidFill>
            <a:round/>
            <a:headEnd/>
            <a:tailEnd type="triangle" w="med" len="med"/>
          </a:ln>
        </p:spPr>
        <p:txBody>
          <a:bodyPr lIns="82647" tIns="0" rIns="82647" bIns="0"/>
          <a:lstStyle/>
          <a:p>
            <a:endParaRPr lang="en-US"/>
          </a:p>
        </p:txBody>
      </p:sp>
      <p:sp>
        <p:nvSpPr>
          <p:cNvPr id="1061" name="Line 44"/>
          <p:cNvSpPr>
            <a:spLocks noChangeShapeType="1"/>
          </p:cNvSpPr>
          <p:nvPr/>
        </p:nvSpPr>
        <p:spPr bwMode="auto">
          <a:xfrm flipH="1" flipV="1">
            <a:off x="6719887" y="3786552"/>
            <a:ext cx="6351" cy="407987"/>
          </a:xfrm>
          <a:prstGeom prst="line">
            <a:avLst/>
          </a:prstGeom>
          <a:noFill/>
          <a:ln w="9525">
            <a:solidFill>
              <a:schemeClr val="tx1"/>
            </a:solidFill>
            <a:round/>
            <a:headEnd type="triangle" w="med" len="med"/>
            <a:tailEnd type="triangle" w="med" len="med"/>
          </a:ln>
        </p:spPr>
        <p:txBody>
          <a:bodyPr lIns="82647" tIns="0" rIns="82647" bIns="0"/>
          <a:lstStyle/>
          <a:p>
            <a:endParaRPr lang="en-US"/>
          </a:p>
        </p:txBody>
      </p:sp>
      <p:sp>
        <p:nvSpPr>
          <p:cNvPr id="1062" name="AutoShape 45"/>
          <p:cNvSpPr>
            <a:spLocks noChangeArrowheads="1"/>
          </p:cNvSpPr>
          <p:nvPr/>
        </p:nvSpPr>
        <p:spPr bwMode="auto">
          <a:xfrm>
            <a:off x="4484688" y="5377225"/>
            <a:ext cx="1936750" cy="442912"/>
          </a:xfrm>
          <a:prstGeom prst="rightArrow">
            <a:avLst>
              <a:gd name="adj1" fmla="val 50000"/>
              <a:gd name="adj2" fmla="val 107032"/>
            </a:avLst>
          </a:prstGeom>
          <a:gradFill rotWithShape="1">
            <a:gsLst>
              <a:gs pos="0">
                <a:srgbClr val="B96F25"/>
              </a:gs>
              <a:gs pos="100000">
                <a:srgbClr val="FF9933"/>
              </a:gs>
            </a:gsLst>
            <a:lin ang="0" scaled="1"/>
          </a:gradFill>
          <a:ln w="9525">
            <a:solidFill>
              <a:schemeClr val="tx1"/>
            </a:solidFill>
            <a:miter lim="800000"/>
            <a:headEnd/>
            <a:tailEnd/>
          </a:ln>
        </p:spPr>
        <p:txBody>
          <a:bodyPr wrap="none" lIns="82625" tIns="0" rIns="82625" bIns="0" anchor="ctr"/>
          <a:lstStyle/>
          <a:p>
            <a:r>
              <a:rPr lang="en-US" sz="900" b="1"/>
              <a:t>Model Transformation</a:t>
            </a:r>
          </a:p>
        </p:txBody>
      </p:sp>
      <p:sp>
        <p:nvSpPr>
          <p:cNvPr id="416814" name="AutoShape 46"/>
          <p:cNvSpPr>
            <a:spLocks noChangeArrowheads="1"/>
          </p:cNvSpPr>
          <p:nvPr/>
        </p:nvSpPr>
        <p:spPr bwMode="auto">
          <a:xfrm>
            <a:off x="5953125" y="4316775"/>
            <a:ext cx="1333500" cy="855662"/>
          </a:xfrm>
          <a:prstGeom prst="roundRect">
            <a:avLst>
              <a:gd name="adj" fmla="val 16667"/>
            </a:avLst>
          </a:prstGeom>
          <a:gradFill rotWithShape="1">
            <a:gsLst>
              <a:gs pos="0">
                <a:srgbClr val="DDEBCF"/>
              </a:gs>
              <a:gs pos="50000">
                <a:srgbClr val="9CB86E"/>
              </a:gs>
              <a:gs pos="100000">
                <a:srgbClr val="156B13"/>
              </a:gs>
            </a:gsLst>
            <a:lin ang="5400000" scaled="0"/>
          </a:gradFill>
          <a:ln w="9525">
            <a:solidFill>
              <a:schemeClr val="tx1"/>
            </a:solidFill>
            <a:round/>
            <a:headEnd/>
            <a:tailEnd/>
          </a:ln>
          <a:effectLst/>
        </p:spPr>
        <p:txBody>
          <a:bodyPr wrap="none" lIns="82625" tIns="0" rIns="82625" bIns="0" anchor="ctr"/>
          <a:lstStyle/>
          <a:p>
            <a:pPr>
              <a:defRPr/>
            </a:pPr>
            <a:r>
              <a:rPr lang="en-US" sz="1100" dirty="0"/>
              <a:t>Viewer / Editor</a:t>
            </a:r>
          </a:p>
          <a:p>
            <a:pPr>
              <a:defRPr/>
            </a:pPr>
            <a:endParaRPr lang="en-US" sz="1100" dirty="0"/>
          </a:p>
          <a:p>
            <a:pPr>
              <a:defRPr/>
            </a:pPr>
            <a:endParaRPr lang="en-US" sz="1100" dirty="0"/>
          </a:p>
          <a:p>
            <a:pPr>
              <a:defRPr/>
            </a:pPr>
            <a:endParaRPr lang="en-US" dirty="0"/>
          </a:p>
        </p:txBody>
      </p:sp>
      <p:graphicFrame>
        <p:nvGraphicFramePr>
          <p:cNvPr id="1026" name="Object 47"/>
          <p:cNvGraphicFramePr>
            <a:graphicFrameLocks noChangeAspect="1"/>
          </p:cNvGraphicFramePr>
          <p:nvPr/>
        </p:nvGraphicFramePr>
        <p:xfrm>
          <a:off x="6221413" y="4600939"/>
          <a:ext cx="998537" cy="512763"/>
        </p:xfrm>
        <a:graphic>
          <a:graphicData uri="http://schemas.openxmlformats.org/presentationml/2006/ole">
            <p:oleObj spid="_x0000_s29698" name="Bitmap Image" r:id="rId7" imgW="3048426" imgH="2228571" progId="PBrush">
              <p:embed/>
            </p:oleObj>
          </a:graphicData>
        </a:graphic>
      </p:graphicFrame>
      <p:grpSp>
        <p:nvGrpSpPr>
          <p:cNvPr id="3" name="Group 48"/>
          <p:cNvGrpSpPr>
            <a:grpSpLocks/>
          </p:cNvGrpSpPr>
          <p:nvPr/>
        </p:nvGrpSpPr>
        <p:grpSpPr bwMode="auto">
          <a:xfrm>
            <a:off x="7661277" y="3970700"/>
            <a:ext cx="1901066" cy="1058862"/>
            <a:chOff x="5293" y="1319"/>
            <a:chExt cx="1417" cy="813"/>
          </a:xfrm>
        </p:grpSpPr>
        <p:sp>
          <p:nvSpPr>
            <p:cNvPr id="1074" name="Text Box 49"/>
            <p:cNvSpPr txBox="1">
              <a:spLocks noChangeArrowheads="1"/>
            </p:cNvSpPr>
            <p:nvPr/>
          </p:nvSpPr>
          <p:spPr bwMode="auto">
            <a:xfrm>
              <a:off x="5293" y="1866"/>
              <a:ext cx="1417" cy="266"/>
            </a:xfrm>
            <a:prstGeom prst="rect">
              <a:avLst/>
            </a:prstGeom>
            <a:noFill/>
            <a:ln w="9525" algn="ctr">
              <a:noFill/>
              <a:miter lim="800000"/>
              <a:headEnd/>
              <a:tailEnd/>
            </a:ln>
          </p:spPr>
          <p:txBody>
            <a:bodyPr wrap="none" lIns="99556" tIns="49779" rIns="99556" bIns="49779">
              <a:spAutoFit/>
            </a:bodyPr>
            <a:lstStyle/>
            <a:p>
              <a:pPr defTabSz="996950"/>
              <a:r>
                <a:rPr lang="en-US" sz="1600"/>
                <a:t>Cluster Instrument</a:t>
              </a:r>
            </a:p>
          </p:txBody>
        </p:sp>
        <p:pic>
          <p:nvPicPr>
            <p:cNvPr id="1075" name="Picture 50" descr="Advanced_01"/>
            <p:cNvPicPr>
              <a:picLocks noChangeAspect="1" noChangeArrowheads="1"/>
            </p:cNvPicPr>
            <p:nvPr/>
          </p:nvPicPr>
          <p:blipFill>
            <a:blip r:embed="rId8" cstate="print"/>
            <a:srcRect/>
            <a:stretch>
              <a:fillRect/>
            </a:stretch>
          </p:blipFill>
          <p:spPr bwMode="auto">
            <a:xfrm>
              <a:off x="5391" y="1319"/>
              <a:ext cx="1202" cy="544"/>
            </a:xfrm>
            <a:prstGeom prst="rect">
              <a:avLst/>
            </a:prstGeom>
            <a:noFill/>
            <a:ln w="9525">
              <a:noFill/>
              <a:miter lim="800000"/>
              <a:headEnd/>
              <a:tailEnd/>
            </a:ln>
          </p:spPr>
        </p:pic>
      </p:grpSp>
      <p:sp>
        <p:nvSpPr>
          <p:cNvPr id="1065" name="Line 51"/>
          <p:cNvSpPr>
            <a:spLocks noChangeShapeType="1"/>
          </p:cNvSpPr>
          <p:nvPr/>
        </p:nvSpPr>
        <p:spPr bwMode="auto">
          <a:xfrm>
            <a:off x="7419976" y="1765662"/>
            <a:ext cx="534988" cy="0"/>
          </a:xfrm>
          <a:prstGeom prst="line">
            <a:avLst/>
          </a:prstGeom>
          <a:noFill/>
          <a:ln w="9525">
            <a:solidFill>
              <a:schemeClr val="tx1"/>
            </a:solidFill>
            <a:round/>
            <a:headEnd/>
            <a:tailEnd type="triangle" w="med" len="med"/>
          </a:ln>
        </p:spPr>
        <p:txBody>
          <a:bodyPr lIns="82647" tIns="0" rIns="82647" bIns="0"/>
          <a:lstStyle/>
          <a:p>
            <a:endParaRPr lang="en-US"/>
          </a:p>
        </p:txBody>
      </p:sp>
      <p:sp>
        <p:nvSpPr>
          <p:cNvPr id="1066" name="AutoShape 52"/>
          <p:cNvSpPr>
            <a:spLocks noChangeArrowheads="1"/>
          </p:cNvSpPr>
          <p:nvPr/>
        </p:nvSpPr>
        <p:spPr bwMode="auto">
          <a:xfrm>
            <a:off x="8005764" y="1502137"/>
            <a:ext cx="1133475" cy="554038"/>
          </a:xfrm>
          <a:prstGeom prst="flowChartProcess">
            <a:avLst/>
          </a:prstGeom>
          <a:gradFill rotWithShape="1">
            <a:gsLst>
              <a:gs pos="0">
                <a:srgbClr val="FFFF66"/>
              </a:gs>
              <a:gs pos="100000">
                <a:srgbClr val="C2C24E"/>
              </a:gs>
            </a:gsLst>
            <a:path path="shape">
              <a:fillToRect l="50000" t="50000" r="50000" b="50000"/>
            </a:path>
          </a:gradFill>
          <a:ln w="9525" algn="ctr">
            <a:solidFill>
              <a:schemeClr val="tx1"/>
            </a:solidFill>
            <a:miter lim="800000"/>
            <a:headEnd/>
            <a:tailEnd/>
          </a:ln>
        </p:spPr>
        <p:txBody>
          <a:bodyPr wrap="none" lIns="82611" tIns="0" rIns="82611" bIns="0" anchor="ctr"/>
          <a:lstStyle/>
          <a:p>
            <a:r>
              <a:rPr lang="en-US" sz="1300"/>
              <a:t>C++</a:t>
            </a:r>
            <a:br>
              <a:rPr lang="en-US" sz="1300"/>
            </a:br>
            <a:r>
              <a:rPr lang="en-US" sz="1300"/>
              <a:t>Compiler</a:t>
            </a:r>
          </a:p>
        </p:txBody>
      </p:sp>
      <p:sp>
        <p:nvSpPr>
          <p:cNvPr id="1067" name="Line 53"/>
          <p:cNvSpPr>
            <a:spLocks noChangeShapeType="1"/>
          </p:cNvSpPr>
          <p:nvPr/>
        </p:nvSpPr>
        <p:spPr bwMode="auto">
          <a:xfrm>
            <a:off x="8597900" y="2084752"/>
            <a:ext cx="0" cy="522287"/>
          </a:xfrm>
          <a:prstGeom prst="line">
            <a:avLst/>
          </a:prstGeom>
          <a:noFill/>
          <a:ln w="9525">
            <a:solidFill>
              <a:schemeClr val="tx1"/>
            </a:solidFill>
            <a:round/>
            <a:headEnd/>
            <a:tailEnd type="triangle" w="med" len="med"/>
          </a:ln>
        </p:spPr>
        <p:txBody>
          <a:bodyPr lIns="82647" tIns="0" rIns="82647" bIns="0"/>
          <a:lstStyle/>
          <a:p>
            <a:endParaRPr lang="en-US"/>
          </a:p>
        </p:txBody>
      </p:sp>
      <p:sp>
        <p:nvSpPr>
          <p:cNvPr id="1068" name="AutoShape 54"/>
          <p:cNvSpPr>
            <a:spLocks noChangeArrowheads="1"/>
          </p:cNvSpPr>
          <p:nvPr/>
        </p:nvSpPr>
        <p:spPr bwMode="auto">
          <a:xfrm>
            <a:off x="1435100" y="5628859"/>
            <a:ext cx="1130300" cy="536575"/>
          </a:xfrm>
          <a:prstGeom prst="roundRect">
            <a:avLst>
              <a:gd name="adj" fmla="val 16667"/>
            </a:avLst>
          </a:prstGeom>
          <a:gradFill rotWithShape="1">
            <a:gsLst>
              <a:gs pos="0">
                <a:srgbClr val="DDEBCF"/>
              </a:gs>
              <a:gs pos="50000">
                <a:srgbClr val="9CB86E"/>
              </a:gs>
              <a:gs pos="100000">
                <a:srgbClr val="156B13"/>
              </a:gs>
            </a:gsLst>
            <a:lin ang="5400000" scaled="0"/>
          </a:gradFill>
          <a:ln w="9525">
            <a:solidFill>
              <a:schemeClr val="tx1"/>
            </a:solidFill>
            <a:round/>
            <a:headEnd/>
            <a:tailEnd/>
          </a:ln>
        </p:spPr>
        <p:txBody>
          <a:bodyPr wrap="none" lIns="82625" tIns="0" rIns="82625" bIns="0" anchor="ctr"/>
          <a:lstStyle/>
          <a:p>
            <a:r>
              <a:rPr lang="en-US" sz="900" b="1"/>
              <a:t>OEM-driven,</a:t>
            </a:r>
          </a:p>
          <a:p>
            <a:r>
              <a:rPr lang="en-US" sz="900" b="1"/>
              <a:t>Off-the-shelf</a:t>
            </a:r>
          </a:p>
          <a:p>
            <a:r>
              <a:rPr lang="en-US" sz="900" b="1"/>
              <a:t>Standard HMI</a:t>
            </a:r>
          </a:p>
          <a:p>
            <a:r>
              <a:rPr lang="en-US" sz="900" b="1"/>
              <a:t>Tool Solutions</a:t>
            </a:r>
          </a:p>
        </p:txBody>
      </p:sp>
      <p:sp>
        <p:nvSpPr>
          <p:cNvPr id="416823" name="AutoShape 55"/>
          <p:cNvSpPr>
            <a:spLocks noChangeArrowheads="1"/>
          </p:cNvSpPr>
          <p:nvPr/>
        </p:nvSpPr>
        <p:spPr bwMode="auto">
          <a:xfrm>
            <a:off x="615951" y="2799125"/>
            <a:ext cx="2155825" cy="1689100"/>
          </a:xfrm>
          <a:prstGeom prst="cloudCallout">
            <a:avLst>
              <a:gd name="adj1" fmla="val 56412"/>
              <a:gd name="adj2" fmla="val 46167"/>
            </a:avLst>
          </a:prstGeom>
          <a:gradFill rotWithShape="1">
            <a:gsLst>
              <a:gs pos="0">
                <a:srgbClr val="FF6A5F"/>
              </a:gs>
              <a:gs pos="100000">
                <a:schemeClr val="bg1"/>
              </a:gs>
            </a:gsLst>
            <a:lin ang="5400000" scaled="1"/>
          </a:gradFill>
          <a:ln w="9525">
            <a:solidFill>
              <a:schemeClr val="tx1"/>
            </a:solidFill>
            <a:round/>
            <a:headEnd/>
            <a:tailEnd/>
          </a:ln>
        </p:spPr>
        <p:txBody>
          <a:bodyPr lIns="83953" tIns="41976" rIns="83953" bIns="41976" anchor="ctr"/>
          <a:lstStyle/>
          <a:p>
            <a:pPr defTabSz="912813"/>
            <a:r>
              <a:rPr lang="en-US" sz="1300" b="1"/>
              <a:t>Multiple 3rd Party </a:t>
            </a:r>
          </a:p>
          <a:p>
            <a:pPr defTabSz="912813"/>
            <a:r>
              <a:rPr lang="en-US" sz="1300" b="1"/>
              <a:t>Modeling Tool Adaptability</a:t>
            </a:r>
          </a:p>
        </p:txBody>
      </p:sp>
      <p:sp>
        <p:nvSpPr>
          <p:cNvPr id="416824" name="AutoShape 56"/>
          <p:cNvSpPr>
            <a:spLocks noChangeArrowheads="1"/>
          </p:cNvSpPr>
          <p:nvPr/>
        </p:nvSpPr>
        <p:spPr bwMode="auto">
          <a:xfrm>
            <a:off x="7073900" y="4775562"/>
            <a:ext cx="2497138" cy="1893888"/>
          </a:xfrm>
          <a:prstGeom prst="cloudCallout">
            <a:avLst>
              <a:gd name="adj1" fmla="val -58394"/>
              <a:gd name="adj2" fmla="val -116472"/>
            </a:avLst>
          </a:prstGeom>
          <a:gradFill rotWithShape="1">
            <a:gsLst>
              <a:gs pos="0">
                <a:srgbClr val="FF6A5F"/>
              </a:gs>
              <a:gs pos="100000">
                <a:schemeClr val="bg1"/>
              </a:gs>
            </a:gsLst>
            <a:lin ang="5400000" scaled="1"/>
          </a:gradFill>
          <a:ln w="9525">
            <a:solidFill>
              <a:schemeClr val="tx1"/>
            </a:solidFill>
            <a:round/>
            <a:headEnd/>
            <a:tailEnd/>
          </a:ln>
        </p:spPr>
        <p:txBody>
          <a:bodyPr lIns="83953" tIns="41976" rIns="83953" bIns="41976" anchor="ctr"/>
          <a:lstStyle/>
          <a:p>
            <a:pPr defTabSz="912813"/>
            <a:r>
              <a:rPr lang="en-US" sz="1300" b="1"/>
              <a:t>System Scalability and Reuse</a:t>
            </a:r>
          </a:p>
          <a:p>
            <a:pPr defTabSz="912813"/>
            <a:r>
              <a:rPr lang="en-US" sz="1300" b="1"/>
              <a:t>across Cluster Product Spectrum</a:t>
            </a:r>
          </a:p>
        </p:txBody>
      </p:sp>
      <p:pic>
        <p:nvPicPr>
          <p:cNvPr id="1071" name="Picture 57" descr="ArtemmisRund"/>
          <p:cNvPicPr>
            <a:picLocks noChangeAspect="1" noChangeArrowheads="1"/>
          </p:cNvPicPr>
          <p:nvPr/>
        </p:nvPicPr>
        <p:blipFill>
          <a:blip r:embed="rId9" cstate="print"/>
          <a:srcRect/>
          <a:stretch>
            <a:fillRect/>
          </a:stretch>
        </p:blipFill>
        <p:spPr bwMode="auto">
          <a:xfrm>
            <a:off x="8720138" y="106363"/>
            <a:ext cx="850900" cy="768350"/>
          </a:xfrm>
          <a:prstGeom prst="rect">
            <a:avLst/>
          </a:prstGeom>
          <a:noFill/>
          <a:ln w="9525">
            <a:noFill/>
            <a:miter lim="800000"/>
            <a:headEnd/>
            <a:tailEnd/>
          </a:ln>
        </p:spPr>
      </p:pic>
      <p:sp>
        <p:nvSpPr>
          <p:cNvPr id="1072" name="AutoShape 58"/>
          <p:cNvSpPr>
            <a:spLocks noChangeArrowheads="1"/>
          </p:cNvSpPr>
          <p:nvPr/>
        </p:nvSpPr>
        <p:spPr bwMode="auto">
          <a:xfrm>
            <a:off x="8005764" y="2607039"/>
            <a:ext cx="1133475" cy="828675"/>
          </a:xfrm>
          <a:prstGeom prst="flowChartProcess">
            <a:avLst/>
          </a:prstGeom>
          <a:gradFill rotWithShape="1">
            <a:gsLst>
              <a:gs pos="0">
                <a:srgbClr val="5E9EFF"/>
              </a:gs>
              <a:gs pos="39999">
                <a:srgbClr val="85C2FF"/>
              </a:gs>
              <a:gs pos="70000">
                <a:srgbClr val="C4D6EB"/>
              </a:gs>
              <a:gs pos="100000">
                <a:srgbClr val="FFEBFA"/>
              </a:gs>
            </a:gsLst>
            <a:lin ang="5400000" scaled="1"/>
          </a:gradFill>
          <a:ln w="9525" algn="ctr">
            <a:solidFill>
              <a:schemeClr val="tx1"/>
            </a:solidFill>
            <a:miter lim="800000"/>
            <a:headEnd/>
            <a:tailEnd/>
          </a:ln>
        </p:spPr>
        <p:txBody>
          <a:bodyPr lIns="91422" tIns="45712" rIns="91422" bIns="45712" anchor="ctr"/>
          <a:lstStyle/>
          <a:p>
            <a:r>
              <a:rPr lang="en-US" sz="1000" b="1"/>
              <a:t>Artemmis</a:t>
            </a:r>
          </a:p>
          <a:p>
            <a:r>
              <a:rPr lang="en-US" sz="1000" b="1"/>
              <a:t>Runtime</a:t>
            </a:r>
          </a:p>
          <a:p>
            <a:r>
              <a:rPr lang="en-US" sz="1000" b="1"/>
              <a:t>System</a:t>
            </a:r>
          </a:p>
        </p:txBody>
      </p:sp>
      <p:sp>
        <p:nvSpPr>
          <p:cNvPr id="1073" name="Line 59"/>
          <p:cNvSpPr>
            <a:spLocks noChangeShapeType="1"/>
          </p:cNvSpPr>
          <p:nvPr/>
        </p:nvSpPr>
        <p:spPr bwMode="auto">
          <a:xfrm>
            <a:off x="8586788" y="3430952"/>
            <a:ext cx="0" cy="522287"/>
          </a:xfrm>
          <a:prstGeom prst="line">
            <a:avLst/>
          </a:prstGeom>
          <a:noFill/>
          <a:ln w="9525">
            <a:solidFill>
              <a:schemeClr val="tx1"/>
            </a:solidFill>
            <a:round/>
            <a:headEnd/>
            <a:tailEnd type="triangle" w="med" len="med"/>
          </a:ln>
        </p:spPr>
        <p:txBody>
          <a:bodyPr lIns="82647" tIns="0" rIns="82647" bIns="0"/>
          <a:lstStyle/>
          <a:p>
            <a:endParaRPr lang="en-US"/>
          </a:p>
        </p:txBody>
      </p:sp>
      <p:sp>
        <p:nvSpPr>
          <p:cNvPr id="61" name="Slide Number Placeholder 1"/>
          <p:cNvSpPr>
            <a:spLocks noGrp="1"/>
          </p:cNvSpPr>
          <p:nvPr>
            <p:ph type="sldNum" sz="quarter" idx="10"/>
          </p:nvPr>
        </p:nvSpPr>
        <p:spPr>
          <a:xfrm>
            <a:off x="334963" y="6524625"/>
            <a:ext cx="3135312" cy="142875"/>
          </a:xfrm>
          <a:noFill/>
          <a:ln>
            <a:miter lim="800000"/>
            <a:headEnd/>
            <a:tailEnd/>
          </a:ln>
        </p:spPr>
        <p:txBody>
          <a:bodyPr/>
          <a:lstStyle/>
          <a:p>
            <a:fld id="{DB31F2AA-4605-46A5-80C2-7F86AFC249EF}" type="slidenum">
              <a:rPr lang="en-US" smtClean="0">
                <a:latin typeface="Arial" charset="0"/>
              </a:rPr>
              <a:pPr/>
              <a:t>6</a:t>
            </a:fld>
            <a:r>
              <a:rPr lang="en-US" dirty="0" smtClean="0">
                <a:latin typeface="Arial" charset="0"/>
              </a:rPr>
              <a:t> / B. Bach / ID RD SW GA-M/  Nov-2010   © Continental AG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6823"/>
                                        </p:tgtEl>
                                        <p:attrNameLst>
                                          <p:attrName>style.visibility</p:attrName>
                                        </p:attrNameLst>
                                      </p:cBhvr>
                                      <p:to>
                                        <p:strVal val="visible"/>
                                      </p:to>
                                    </p:set>
                                    <p:animEffect transition="in" filter="blinds(horizontal)">
                                      <p:cBhvr>
                                        <p:cTn id="7" dur="500"/>
                                        <p:tgtEl>
                                          <p:spTgt spid="4168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6824"/>
                                        </p:tgtEl>
                                        <p:attrNameLst>
                                          <p:attrName>style.visibility</p:attrName>
                                        </p:attrNameLst>
                                      </p:cBhvr>
                                      <p:to>
                                        <p:strVal val="visible"/>
                                      </p:to>
                                    </p:set>
                                    <p:animEffect transition="in" filter="blinds(horizontal)">
                                      <p:cBhvr>
                                        <p:cTn id="12" dur="500"/>
                                        <p:tgtEl>
                                          <p:spTgt spid="416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823" grpId="0" animBg="1"/>
      <p:bldP spid="4168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80DB3026-AFC5-416C-AD71-ECC0C7C6A126}" type="slidenum">
              <a:rPr lang="en-US" sz="600" smtClean="0"/>
              <a:pPr eaLnBrk="1" hangingPunct="1"/>
              <a:t>7</a:t>
            </a:fld>
            <a:r>
              <a:rPr lang="en-US" sz="600" smtClean="0"/>
              <a:t> / B. Bach / ID RD SW GA-M/  Nov-2010   © Continental AG</a:t>
            </a:r>
          </a:p>
        </p:txBody>
      </p:sp>
      <p:sp>
        <p:nvSpPr>
          <p:cNvPr id="9219" name="Rectangle 3"/>
          <p:cNvSpPr>
            <a:spLocks noGrp="1" noChangeArrowheads="1"/>
          </p:cNvSpPr>
          <p:nvPr>
            <p:ph type="body" idx="1"/>
          </p:nvPr>
        </p:nvSpPr>
        <p:spPr/>
        <p:txBody>
          <a:bodyPr/>
          <a:lstStyle/>
          <a:p>
            <a:pPr eaLnBrk="1" hangingPunct="1"/>
            <a:r>
              <a:rPr lang="en-US" smtClean="0"/>
              <a:t>Artemmis is the Development Name for the next Generation HMI Tool-Chain and HMI Framework Software Development at Conti Division ID</a:t>
            </a:r>
          </a:p>
          <a:p>
            <a:pPr eaLnBrk="1" hangingPunct="1">
              <a:lnSpc>
                <a:spcPct val="100000"/>
              </a:lnSpc>
            </a:pPr>
            <a:r>
              <a:rPr lang="en-US" smtClean="0"/>
              <a:t>Artemmis meets the needs to design, generate and productize Next Generation Human Machine Interfaces for embedded Cluster Instruments across the Conti Cluster Product Spectrum</a:t>
            </a:r>
          </a:p>
          <a:p>
            <a:pPr eaLnBrk="1" hangingPunct="1">
              <a:lnSpc>
                <a:spcPct val="100000"/>
              </a:lnSpc>
              <a:buFont typeface="Arial" charset="0"/>
              <a:buNone/>
            </a:pPr>
            <a:r>
              <a:rPr lang="en-US" smtClean="0"/>
              <a:t/>
            </a:r>
            <a:br>
              <a:rPr lang="en-US" smtClean="0"/>
            </a:br>
            <a:r>
              <a:rPr lang="en-US" smtClean="0"/>
              <a:t/>
            </a:r>
            <a:br>
              <a:rPr lang="en-US" smtClean="0"/>
            </a:br>
            <a:r>
              <a:rPr lang="en-US" smtClean="0"/>
              <a:t>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t>
            </a:r>
            <a:r>
              <a:rPr lang="en-US" sz="1900" b="1" u="sng" smtClean="0">
                <a:solidFill>
                  <a:schemeClr val="accent2"/>
                </a:solidFill>
              </a:rPr>
              <a:t>A</a:t>
            </a:r>
            <a:r>
              <a:rPr lang="en-US" sz="1900" b="1" smtClean="0"/>
              <a:t>utomated and </a:t>
            </a:r>
            <a:r>
              <a:rPr lang="en-US" sz="1900" b="1" u="sng" smtClean="0">
                <a:solidFill>
                  <a:schemeClr val="accent2"/>
                </a:solidFill>
              </a:rPr>
              <a:t>R</a:t>
            </a:r>
            <a:r>
              <a:rPr lang="en-US" sz="1900" b="1" smtClean="0"/>
              <a:t>econfigurable </a:t>
            </a:r>
            <a:r>
              <a:rPr lang="en-US" sz="1900" b="1" u="sng" smtClean="0">
                <a:solidFill>
                  <a:schemeClr val="accent2"/>
                </a:solidFill>
              </a:rPr>
              <a:t>T</a:t>
            </a:r>
            <a:r>
              <a:rPr lang="en-US" sz="1900" b="1" smtClean="0"/>
              <a:t>oolchain for </a:t>
            </a:r>
            <a:br>
              <a:rPr lang="en-US" sz="1900" b="1" smtClean="0"/>
            </a:br>
            <a:r>
              <a:rPr lang="en-US" sz="1900" b="1" smtClean="0"/>
              <a:t>		</a:t>
            </a:r>
            <a:r>
              <a:rPr lang="en-US" sz="1900" b="1" u="sng" smtClean="0">
                <a:solidFill>
                  <a:schemeClr val="accent2"/>
                </a:solidFill>
              </a:rPr>
              <a:t>E</a:t>
            </a:r>
            <a:r>
              <a:rPr lang="en-US" sz="1900" b="1" smtClean="0"/>
              <a:t>mbedded </a:t>
            </a:r>
            <a:r>
              <a:rPr lang="en-US" sz="1900" b="1" u="sng" smtClean="0">
                <a:solidFill>
                  <a:schemeClr val="accent2"/>
                </a:solidFill>
              </a:rPr>
              <a:t>M</a:t>
            </a:r>
            <a:r>
              <a:rPr lang="en-US" sz="1900" b="1" smtClean="0"/>
              <a:t>an </a:t>
            </a:r>
            <a:r>
              <a:rPr lang="en-US" sz="1900" b="1" u="sng" smtClean="0">
                <a:solidFill>
                  <a:schemeClr val="accent2"/>
                </a:solidFill>
              </a:rPr>
              <a:t>M</a:t>
            </a:r>
            <a:r>
              <a:rPr lang="en-US" sz="1900" b="1" smtClean="0"/>
              <a:t>achine </a:t>
            </a:r>
            <a:r>
              <a:rPr lang="en-US" sz="1900" b="1" u="sng" smtClean="0">
                <a:solidFill>
                  <a:schemeClr val="accent2"/>
                </a:solidFill>
              </a:rPr>
              <a:t>I</a:t>
            </a:r>
            <a:r>
              <a:rPr lang="en-US" sz="1900" b="1" smtClean="0"/>
              <a:t>nterface </a:t>
            </a:r>
            <a:r>
              <a:rPr lang="en-US" sz="1900" b="1" u="sng" smtClean="0">
                <a:solidFill>
                  <a:schemeClr val="accent2"/>
                </a:solidFill>
              </a:rPr>
              <a:t>S</a:t>
            </a:r>
            <a:r>
              <a:rPr lang="en-US" sz="1900" b="1" smtClean="0"/>
              <a:t>ystems</a:t>
            </a:r>
          </a:p>
        </p:txBody>
      </p:sp>
      <p:pic>
        <p:nvPicPr>
          <p:cNvPr id="9220" name="Picture 4" descr="ArtemmisPoste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43150" y="2416175"/>
            <a:ext cx="4814888" cy="263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21" name="Rectangle 5"/>
          <p:cNvSpPr>
            <a:spLocks noGrp="1" noChangeArrowheads="1"/>
          </p:cNvSpPr>
          <p:nvPr>
            <p:ph type="title"/>
          </p:nvPr>
        </p:nvSpPr>
        <p:spPr/>
        <p:txBody>
          <a:bodyPr/>
          <a:lstStyle/>
          <a:p>
            <a:pPr eaLnBrk="1" hangingPunct="1"/>
            <a:r>
              <a:rPr lang="en-GB" smtClean="0"/>
              <a:t>Artemmis Framework &amp; Tool Chain for Automotive Platforms</a:t>
            </a:r>
            <a:r>
              <a:rPr lang="en-US" smtClean="0"/>
              <a:t> </a:t>
            </a:r>
            <a:br>
              <a:rPr lang="en-US" smtClean="0"/>
            </a:br>
            <a:r>
              <a:rPr lang="en-US" smtClean="0"/>
              <a:t>What is Artemmis?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F8756700-9A7F-433F-86A8-D39C5E56E9D4}" type="slidenum">
              <a:rPr lang="en-US" sz="600" smtClean="0"/>
              <a:pPr eaLnBrk="1" hangingPunct="1"/>
              <a:t>8</a:t>
            </a:fld>
            <a:r>
              <a:rPr lang="en-US" sz="600" smtClean="0"/>
              <a:t> / B. Bach / ID RD SW GA-M/  Nov-2010   © Continental AG</a:t>
            </a:r>
          </a:p>
        </p:txBody>
      </p:sp>
      <p:sp>
        <p:nvSpPr>
          <p:cNvPr id="11267" name="Rectangle 3"/>
          <p:cNvSpPr>
            <a:spLocks noGrp="1" noChangeArrowheads="1"/>
          </p:cNvSpPr>
          <p:nvPr>
            <p:ph type="title"/>
          </p:nvPr>
        </p:nvSpPr>
        <p:spPr/>
        <p:txBody>
          <a:bodyPr/>
          <a:lstStyle/>
          <a:p>
            <a:pPr eaLnBrk="1" hangingPunct="1"/>
            <a:r>
              <a:rPr lang="en-GB" smtClean="0"/>
              <a:t>Artemmis Framework &amp; Tool Chain </a:t>
            </a:r>
            <a:br>
              <a:rPr lang="en-GB" smtClean="0"/>
            </a:br>
            <a:r>
              <a:rPr lang="en-GB" smtClean="0"/>
              <a:t>for Automotive Platforms</a:t>
            </a:r>
            <a:endParaRPr lang="en-US" smtClean="0"/>
          </a:p>
        </p:txBody>
      </p:sp>
      <p:pic>
        <p:nvPicPr>
          <p:cNvPr id="11268"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2588" y="1042988"/>
            <a:ext cx="9188450" cy="4859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9" name="WordArt 4"/>
          <p:cNvSpPr>
            <a:spLocks noChangeArrowheads="1" noChangeShapeType="1" noTextEdit="1"/>
          </p:cNvSpPr>
          <p:nvPr/>
        </p:nvSpPr>
        <p:spPr bwMode="auto">
          <a:xfrm>
            <a:off x="587375" y="2843213"/>
            <a:ext cx="8775700" cy="1400175"/>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a:tailEnd/>
                </a:ln>
                <a:solidFill>
                  <a:schemeClr val="hlink"/>
                </a:solidFill>
                <a:latin typeface="Arial Black"/>
              </a:rPr>
              <a:t>Artemmis Technical Core Concepts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88" eaLnBrk="0" hangingPunct="0">
              <a:defRPr sz="1500">
                <a:solidFill>
                  <a:schemeClr val="tx1"/>
                </a:solidFill>
                <a:latin typeface="Arial" charset="0"/>
              </a:defRPr>
            </a:lvl1pPr>
            <a:lvl2pPr marL="742950" indent="-285750" defTabSz="915988" eaLnBrk="0" hangingPunct="0">
              <a:defRPr sz="1500">
                <a:solidFill>
                  <a:schemeClr val="tx1"/>
                </a:solidFill>
                <a:latin typeface="Arial" charset="0"/>
              </a:defRPr>
            </a:lvl2pPr>
            <a:lvl3pPr marL="1143000" indent="-228600" defTabSz="915988" eaLnBrk="0" hangingPunct="0">
              <a:defRPr sz="1500">
                <a:solidFill>
                  <a:schemeClr val="tx1"/>
                </a:solidFill>
                <a:latin typeface="Arial" charset="0"/>
              </a:defRPr>
            </a:lvl3pPr>
            <a:lvl4pPr marL="1600200" indent="-228600" defTabSz="915988" eaLnBrk="0" hangingPunct="0">
              <a:defRPr sz="1500">
                <a:solidFill>
                  <a:schemeClr val="tx1"/>
                </a:solidFill>
                <a:latin typeface="Arial" charset="0"/>
              </a:defRPr>
            </a:lvl4pPr>
            <a:lvl5pPr marL="2057400" indent="-228600" defTabSz="915988" eaLnBrk="0" hangingPunct="0">
              <a:defRPr sz="1500">
                <a:solidFill>
                  <a:schemeClr val="tx1"/>
                </a:solidFill>
                <a:latin typeface="Arial" charset="0"/>
              </a:defRPr>
            </a:lvl5pPr>
            <a:lvl6pPr marL="2514600" indent="-228600" algn="ctr" defTabSz="915988" eaLnBrk="0" fontAlgn="base" hangingPunct="0">
              <a:spcBef>
                <a:spcPct val="0"/>
              </a:spcBef>
              <a:spcAft>
                <a:spcPct val="0"/>
              </a:spcAft>
              <a:defRPr sz="1500">
                <a:solidFill>
                  <a:schemeClr val="tx1"/>
                </a:solidFill>
                <a:latin typeface="Arial" charset="0"/>
              </a:defRPr>
            </a:lvl6pPr>
            <a:lvl7pPr marL="2971800" indent="-228600" algn="ctr" defTabSz="915988" eaLnBrk="0" fontAlgn="base" hangingPunct="0">
              <a:spcBef>
                <a:spcPct val="0"/>
              </a:spcBef>
              <a:spcAft>
                <a:spcPct val="0"/>
              </a:spcAft>
              <a:defRPr sz="1500">
                <a:solidFill>
                  <a:schemeClr val="tx1"/>
                </a:solidFill>
                <a:latin typeface="Arial" charset="0"/>
              </a:defRPr>
            </a:lvl7pPr>
            <a:lvl8pPr marL="3429000" indent="-228600" algn="ctr" defTabSz="915988" eaLnBrk="0" fontAlgn="base" hangingPunct="0">
              <a:spcBef>
                <a:spcPct val="0"/>
              </a:spcBef>
              <a:spcAft>
                <a:spcPct val="0"/>
              </a:spcAft>
              <a:defRPr sz="1500">
                <a:solidFill>
                  <a:schemeClr val="tx1"/>
                </a:solidFill>
                <a:latin typeface="Arial" charset="0"/>
              </a:defRPr>
            </a:lvl8pPr>
            <a:lvl9pPr marL="3886200" indent="-228600" algn="ctr" defTabSz="915988" eaLnBrk="0" fontAlgn="base" hangingPunct="0">
              <a:spcBef>
                <a:spcPct val="0"/>
              </a:spcBef>
              <a:spcAft>
                <a:spcPct val="0"/>
              </a:spcAft>
              <a:defRPr sz="1500">
                <a:solidFill>
                  <a:schemeClr val="tx1"/>
                </a:solidFill>
                <a:latin typeface="Arial" charset="0"/>
              </a:defRPr>
            </a:lvl9pPr>
          </a:lstStyle>
          <a:p>
            <a:pPr eaLnBrk="1" hangingPunct="1"/>
            <a:fld id="{8D111F15-8F75-4049-AE53-4AC8F6F48DF3}" type="slidenum">
              <a:rPr lang="en-US" sz="600" smtClean="0"/>
              <a:pPr eaLnBrk="1" hangingPunct="1"/>
              <a:t>9</a:t>
            </a:fld>
            <a:r>
              <a:rPr lang="en-US" sz="600" smtClean="0"/>
              <a:t> / B. Bach / ID RD SW GA-M/  Nov-2010   © Continental AG</a:t>
            </a:r>
          </a:p>
        </p:txBody>
      </p:sp>
      <p:sp>
        <p:nvSpPr>
          <p:cNvPr id="12291" name="Rectangle 2"/>
          <p:cNvSpPr>
            <a:spLocks noGrp="1" noChangeArrowheads="1"/>
          </p:cNvSpPr>
          <p:nvPr>
            <p:ph type="title"/>
          </p:nvPr>
        </p:nvSpPr>
        <p:spPr/>
        <p:txBody>
          <a:bodyPr/>
          <a:lstStyle/>
          <a:p>
            <a:pPr eaLnBrk="1" hangingPunct="1"/>
            <a:r>
              <a:rPr lang="en-GB" smtClean="0"/>
              <a:t>Artemmis Framework &amp; Tool Chain for Automotive Platforms</a:t>
            </a:r>
            <a:r>
              <a:rPr lang="en-US" smtClean="0"/>
              <a:t> </a:t>
            </a:r>
            <a:r>
              <a:rPr lang="en-GB" smtClean="0"/>
              <a:t/>
            </a:r>
            <a:br>
              <a:rPr lang="en-GB" smtClean="0"/>
            </a:br>
            <a:r>
              <a:rPr lang="en-US" smtClean="0"/>
              <a:t>Visual Representation</a:t>
            </a:r>
          </a:p>
        </p:txBody>
      </p:sp>
      <p:pic>
        <p:nvPicPr>
          <p:cNvPr id="12292" name="Picture 5" descr="10variante1_zeiger0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43038" y="2168525"/>
            <a:ext cx="6975475" cy="261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3" name="AutoShape 6"/>
          <p:cNvSpPr>
            <a:spLocks noChangeArrowheads="1"/>
          </p:cNvSpPr>
          <p:nvPr/>
        </p:nvSpPr>
        <p:spPr bwMode="auto">
          <a:xfrm>
            <a:off x="542925" y="1223963"/>
            <a:ext cx="1079500" cy="674687"/>
          </a:xfrm>
          <a:prstGeom prst="cloudCallout">
            <a:avLst>
              <a:gd name="adj1" fmla="val 73972"/>
              <a:gd name="adj2" fmla="val 174236"/>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Dial</a:t>
            </a:r>
          </a:p>
        </p:txBody>
      </p:sp>
      <p:sp>
        <p:nvSpPr>
          <p:cNvPr id="12294" name="AutoShape 7"/>
          <p:cNvSpPr>
            <a:spLocks noChangeArrowheads="1"/>
          </p:cNvSpPr>
          <p:nvPr/>
        </p:nvSpPr>
        <p:spPr bwMode="auto">
          <a:xfrm>
            <a:off x="2297113" y="1223963"/>
            <a:ext cx="1079500" cy="674687"/>
          </a:xfrm>
          <a:prstGeom prst="cloudCallout">
            <a:avLst>
              <a:gd name="adj1" fmla="val -8972"/>
              <a:gd name="adj2" fmla="val 266940"/>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Pointer</a:t>
            </a:r>
          </a:p>
        </p:txBody>
      </p:sp>
      <p:sp>
        <p:nvSpPr>
          <p:cNvPr id="12295" name="AutoShape 8"/>
          <p:cNvSpPr>
            <a:spLocks noChangeArrowheads="1"/>
          </p:cNvSpPr>
          <p:nvPr/>
        </p:nvSpPr>
        <p:spPr bwMode="auto">
          <a:xfrm>
            <a:off x="3557588" y="1223963"/>
            <a:ext cx="1079500" cy="674687"/>
          </a:xfrm>
          <a:prstGeom prst="cloudCallout">
            <a:avLst>
              <a:gd name="adj1" fmla="val -2796"/>
              <a:gd name="adj2" fmla="val 134236"/>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Clock</a:t>
            </a:r>
          </a:p>
        </p:txBody>
      </p:sp>
      <p:sp>
        <p:nvSpPr>
          <p:cNvPr id="12296" name="AutoShape 9"/>
          <p:cNvSpPr>
            <a:spLocks noChangeArrowheads="1"/>
          </p:cNvSpPr>
          <p:nvPr/>
        </p:nvSpPr>
        <p:spPr bwMode="auto">
          <a:xfrm>
            <a:off x="4953000" y="1223963"/>
            <a:ext cx="1711325" cy="674687"/>
          </a:xfrm>
          <a:prstGeom prst="cloudCallout">
            <a:avLst>
              <a:gd name="adj1" fmla="val -53523"/>
              <a:gd name="adj2" fmla="val 134236"/>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Infotainment</a:t>
            </a:r>
          </a:p>
        </p:txBody>
      </p:sp>
      <p:sp>
        <p:nvSpPr>
          <p:cNvPr id="12297" name="AutoShape 10"/>
          <p:cNvSpPr>
            <a:spLocks noChangeArrowheads="1"/>
          </p:cNvSpPr>
          <p:nvPr/>
        </p:nvSpPr>
        <p:spPr bwMode="auto">
          <a:xfrm>
            <a:off x="6888163" y="1133475"/>
            <a:ext cx="1755775" cy="944563"/>
          </a:xfrm>
          <a:prstGeom prst="cloudCallout">
            <a:avLst>
              <a:gd name="adj1" fmla="val -110579"/>
              <a:gd name="adj2" fmla="val 80250"/>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dirty="0"/>
              <a:t>Ambient Temperature</a:t>
            </a:r>
          </a:p>
        </p:txBody>
      </p:sp>
      <p:sp>
        <p:nvSpPr>
          <p:cNvPr id="12298" name="AutoShape 11"/>
          <p:cNvSpPr>
            <a:spLocks noChangeArrowheads="1"/>
          </p:cNvSpPr>
          <p:nvPr/>
        </p:nvSpPr>
        <p:spPr bwMode="auto">
          <a:xfrm>
            <a:off x="2703513" y="5094288"/>
            <a:ext cx="1079500" cy="674687"/>
          </a:xfrm>
          <a:prstGeom prst="cloudCallout">
            <a:avLst>
              <a:gd name="adj1" fmla="val 73824"/>
              <a:gd name="adj2" fmla="val -155412"/>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ODO</a:t>
            </a:r>
          </a:p>
        </p:txBody>
      </p:sp>
      <p:sp>
        <p:nvSpPr>
          <p:cNvPr id="12299" name="AutoShape 12"/>
          <p:cNvSpPr>
            <a:spLocks noChangeArrowheads="1"/>
          </p:cNvSpPr>
          <p:nvPr/>
        </p:nvSpPr>
        <p:spPr bwMode="auto">
          <a:xfrm>
            <a:off x="6124575" y="5094288"/>
            <a:ext cx="1079500" cy="674687"/>
          </a:xfrm>
          <a:prstGeom prst="cloudCallout">
            <a:avLst>
              <a:gd name="adj1" fmla="val -85736"/>
              <a:gd name="adj2" fmla="val -154000"/>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Trip</a:t>
            </a:r>
          </a:p>
        </p:txBody>
      </p:sp>
      <p:sp>
        <p:nvSpPr>
          <p:cNvPr id="12300" name="AutoShape 13"/>
          <p:cNvSpPr>
            <a:spLocks noChangeArrowheads="1"/>
          </p:cNvSpPr>
          <p:nvPr/>
        </p:nvSpPr>
        <p:spPr bwMode="auto">
          <a:xfrm>
            <a:off x="4097338" y="5094288"/>
            <a:ext cx="1711325" cy="674687"/>
          </a:xfrm>
          <a:prstGeom prst="cloudCallout">
            <a:avLst>
              <a:gd name="adj1" fmla="val -13079"/>
              <a:gd name="adj2" fmla="val -270940"/>
            </a:avLst>
          </a:prstGeom>
          <a:gradFill rotWithShape="1">
            <a:gsLst>
              <a:gs pos="0">
                <a:srgbClr val="FFCC99">
                  <a:alpha val="10001"/>
                </a:srgbClr>
              </a:gs>
              <a:gs pos="100000">
                <a:schemeClr val="bg1"/>
              </a:gs>
            </a:gsLst>
            <a:lin ang="5400000" scaled="1"/>
          </a:gradFill>
          <a:ln>
            <a:noFill/>
          </a:ln>
          <a:effectLst>
            <a:outerShdw dist="53882" dir="8100000" algn="ctr" rotWithShape="0">
              <a:srgbClr val="FF9900">
                <a:alpha val="50000"/>
              </a:srgbClr>
            </a:outerShdw>
          </a:effectLst>
          <a:extLst>
            <a:ext uri="{91240B29-F687-4F45-9708-019B960494DF}">
              <a14:hiddenLine xmlns:a14="http://schemas.microsoft.com/office/drawing/2010/main" xmlns="" w="9525">
                <a:solidFill>
                  <a:srgbClr val="000000"/>
                </a:solidFill>
                <a:round/>
                <a:headEnd/>
                <a:tailEnd/>
              </a14:hiddenLine>
            </a:ext>
          </a:extLst>
        </p:spPr>
        <p:txBody>
          <a:bodyPr lIns="33026" tIns="165122" rIns="33026" bIns="66052"/>
          <a:lstStyle/>
          <a:p>
            <a:pPr defTabSz="841375"/>
            <a:r>
              <a:rPr lang="en-US" sz="1400"/>
              <a:t>Navigation</a:t>
            </a:r>
          </a:p>
        </p:txBody>
      </p:sp>
      <p:pic>
        <p:nvPicPr>
          <p:cNvPr id="12301" name="Picture 15" descr="ipod_weather_icon"/>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913813" y="5138738"/>
            <a:ext cx="53022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H2BxcmlUWyx9FsF1XF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H2BxcmlUWyx9FsF1XFjw"/>
</p:tagLst>
</file>

<file path=ppt/theme/theme1.xml><?xml version="1.0" encoding="utf-8"?>
<a:theme xmlns:a="http://schemas.openxmlformats.org/drawingml/2006/main" name="Continental_A4">
  <a:themeElements>
    <a:clrScheme name="Continental_A4 13">
      <a:dk1>
        <a:srgbClr val="000000"/>
      </a:dk1>
      <a:lt1>
        <a:srgbClr val="FFFFFF"/>
      </a:lt1>
      <a:dk2>
        <a:srgbClr val="B2B2B2"/>
      </a:dk2>
      <a:lt2>
        <a:srgbClr val="5F5F5F"/>
      </a:lt2>
      <a:accent1>
        <a:srgbClr val="DDDDDD"/>
      </a:accent1>
      <a:accent2>
        <a:srgbClr val="FF3737"/>
      </a:accent2>
      <a:accent3>
        <a:srgbClr val="FFFFFF"/>
      </a:accent3>
      <a:accent4>
        <a:srgbClr val="000000"/>
      </a:accent4>
      <a:accent5>
        <a:srgbClr val="EBEBEB"/>
      </a:accent5>
      <a:accent6>
        <a:srgbClr val="E73131"/>
      </a:accent6>
      <a:hlink>
        <a:srgbClr val="FF9900"/>
      </a:hlink>
      <a:folHlink>
        <a:srgbClr val="A7A4E0"/>
      </a:folHlink>
    </a:clrScheme>
    <a:fontScheme name="Continental_A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5988" rtl="0" eaLnBrk="1" fontAlgn="base" latinLnBrk="0" hangingPunct="1">
          <a:lnSpc>
            <a:spcPct val="100000"/>
          </a:lnSpc>
          <a:spcBef>
            <a:spcPct val="0"/>
          </a:spcBef>
          <a:spcAft>
            <a:spcPct val="0"/>
          </a:spcAft>
          <a:buClrTx/>
          <a:buSzTx/>
          <a:buFontTx/>
          <a:buNone/>
          <a:tabLst/>
          <a:defRPr kumimoji="0" lang="de-DE" sz="15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5988" rtl="0" eaLnBrk="1" fontAlgn="base" latinLnBrk="0" hangingPunct="1">
          <a:lnSpc>
            <a:spcPct val="100000"/>
          </a:lnSpc>
          <a:spcBef>
            <a:spcPct val="0"/>
          </a:spcBef>
          <a:spcAft>
            <a:spcPct val="0"/>
          </a:spcAft>
          <a:buClrTx/>
          <a:buSzTx/>
          <a:buFontTx/>
          <a:buNone/>
          <a:tabLst/>
          <a:defRPr kumimoji="0" lang="de-DE" sz="1500" b="0" i="0" u="none" strike="noStrike" cap="none" normalizeH="0" baseline="0" smtClean="0">
            <a:ln>
              <a:noFill/>
            </a:ln>
            <a:solidFill>
              <a:schemeClr val="tx1"/>
            </a:solidFill>
            <a:effectLst/>
            <a:latin typeface="Arial" charset="0"/>
          </a:defRPr>
        </a:defPPr>
      </a:lstStyle>
    </a:lnDef>
  </a:objectDefaults>
  <a:extraClrSchemeLst>
    <a:extraClrScheme>
      <a:clrScheme name="Continental_A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tinental_A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tinental_A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tinental_A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tinental_A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tinental_A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tinental_A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tinental_A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tinental_A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tinental_A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tinental_A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tinental_A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ntinental_A4 13">
        <a:dk1>
          <a:srgbClr val="000000"/>
        </a:dk1>
        <a:lt1>
          <a:srgbClr val="FFFFFF"/>
        </a:lt1>
        <a:dk2>
          <a:srgbClr val="B2B2B2"/>
        </a:dk2>
        <a:lt2>
          <a:srgbClr val="5F5F5F"/>
        </a:lt2>
        <a:accent1>
          <a:srgbClr val="DDDDDD"/>
        </a:accent1>
        <a:accent2>
          <a:srgbClr val="FF3737"/>
        </a:accent2>
        <a:accent3>
          <a:srgbClr val="FFFFFF"/>
        </a:accent3>
        <a:accent4>
          <a:srgbClr val="000000"/>
        </a:accent4>
        <a:accent5>
          <a:srgbClr val="EBEBEB"/>
        </a:accent5>
        <a:accent6>
          <a:srgbClr val="E73131"/>
        </a:accent6>
        <a:hlink>
          <a:srgbClr val="FF9900"/>
        </a:hlink>
        <a:folHlink>
          <a:srgbClr val="A7A4E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D:\Dokumente und Einstellungen\Administrator.MONTAG\Anwendungsdaten\Microsoft\Templates\Continental_A4.pot</Template>
  <TotalTime>0</TotalTime>
  <Words>5366</Words>
  <Application>Microsoft Office PowerPoint</Application>
  <PresentationFormat>A4 Paper (210x297 mm)</PresentationFormat>
  <Paragraphs>778</Paragraphs>
  <Slides>37</Slides>
  <Notes>24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0" baseType="lpstr">
      <vt:lpstr>Continental_A4</vt:lpstr>
      <vt:lpstr>think-cell Slide</vt:lpstr>
      <vt:lpstr>Bitmap Image</vt:lpstr>
      <vt:lpstr>Artemmis Framework for Automotive Platforms - Overview –  Business Unit ID HMI Software Group BBU</vt:lpstr>
      <vt:lpstr>Artemmis Framework &amp; Tool Chain  for Automotive Platforms</vt:lpstr>
      <vt:lpstr>Artemmis Framework for Automotive Platforms  HMI Infrastructure</vt:lpstr>
      <vt:lpstr>Artemmis Framework for Automotive Platforms  Graphical Functions in the Conti Cluster Product Spectrum</vt:lpstr>
      <vt:lpstr>Artemmis Framework &amp; Tool Chain for Automotive Platforms  HMI Requirements: Reconfigurable Cluster Instruments</vt:lpstr>
      <vt:lpstr>Artemmis Framework &amp; Tool Chain for Automotive Platforms  Basic Concept</vt:lpstr>
      <vt:lpstr>Artemmis Framework &amp; Tool Chain for Automotive Platforms  What is Artemmis?</vt:lpstr>
      <vt:lpstr>Artemmis Framework &amp; Tool Chain  for Automotive Platforms</vt:lpstr>
      <vt:lpstr>Artemmis Framework &amp; Tool Chain for Automotive Platforms  Visual Representation</vt:lpstr>
      <vt:lpstr>Artemmis Framework &amp; Tool Chain for Automotive Platforms  System Analysis: HMI Data Transformation Process (1)</vt:lpstr>
      <vt:lpstr>Artemmis Framework &amp; Tool Chain for Automotive Platforms  Design Pattern "Model View Controller"</vt:lpstr>
      <vt:lpstr>Artemmis Framework &amp; Tool Chain for Automotive Platforms  Widget Concept</vt:lpstr>
      <vt:lpstr>Artemmis Framework &amp; Tool Chain for Automotive Platforms  Widget Tree</vt:lpstr>
      <vt:lpstr>HMI Framework – EPF</vt:lpstr>
      <vt:lpstr>Artemmis Framework &amp; Tool Chain for Automotive Platforms  Widget Tree Communication: Messages</vt:lpstr>
      <vt:lpstr>Data binding (DPool and API manager)</vt:lpstr>
      <vt:lpstr>Artemmis Framework &amp; Tool Chain for Automotive Platforms  Properties: property links</vt:lpstr>
      <vt:lpstr>Artemmis Framework &amp; Tool Chain for Automotive Platforms  Widget Tree Control: Scene Management</vt:lpstr>
      <vt:lpstr>Artemmis Framework &amp; Tool Chain for Automotive Platforms  Dependencies (localization)</vt:lpstr>
      <vt:lpstr>Artemmis Framework Model based approach in Artemmis</vt:lpstr>
      <vt:lpstr>Slide 21</vt:lpstr>
      <vt:lpstr>Artemmis Framework &amp; Tool Chain for Automotive Platforms Artemmis Memory Management: Common Aspects</vt:lpstr>
      <vt:lpstr>EXEA and Widget Error Services (WES)</vt:lpstr>
      <vt:lpstr>Widget Debug Services</vt:lpstr>
      <vt:lpstr>Artemmis Framework &amp; Tool Chain for Automotive Platforms Toolchain Dependency – more high level view</vt:lpstr>
      <vt:lpstr> </vt:lpstr>
      <vt:lpstr>Artemmis Framework &amp; Tool Chain for Automotive Platforms  Animation: Definition</vt:lpstr>
      <vt:lpstr>Artemmis Framework &amp; Tool Chain for Automotive Platforms  Animation: Surfaces and elementary Rendering / Blt Operations</vt:lpstr>
      <vt:lpstr>Artemmis Framework &amp; Tool Chain for Automotive Platforms Interruptability - Matrix</vt:lpstr>
      <vt:lpstr> </vt:lpstr>
      <vt:lpstr>Artemmis Framework &amp; Tool Chain for Automotive Platforms CIA - Everything is about windows!</vt:lpstr>
      <vt:lpstr>Artemmis Framework &amp; Tool Chain for Automotive Platforms  Compositing Image Assembly (CIA) Work Model</vt:lpstr>
      <vt:lpstr>Artemmis Framework &amp; Tool Chain for Automotive Platforms Compositing Image Assembly (CIA): Time Domains</vt:lpstr>
      <vt:lpstr>Artemmis Framework &amp; Tool Chain for Automotive Platforms  Animation: Compositing Window Management Architecture</vt:lpstr>
      <vt:lpstr>Artemmis Framework &amp; Tool Chain for Automotive Platforms 3D Support: Basic Concept</vt:lpstr>
      <vt:lpstr>Artemmis Framework &amp; Tool Chain for Automotive Platforms  Sample gauge application with 3D (WAG package)</vt:lpstr>
      <vt:lpstr>   </vt:lpstr>
    </vt:vector>
  </TitlesOfParts>
  <Company>Continental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Daimler HMI Toolchain Workshop</dc:title>
  <dc:creator>B. Bach</dc:creator>
  <cp:lastModifiedBy>uidu3565</cp:lastModifiedBy>
  <cp:revision>315</cp:revision>
  <dcterms:created xsi:type="dcterms:W3CDTF">2003-12-10T09:43:46Z</dcterms:created>
  <dcterms:modified xsi:type="dcterms:W3CDTF">2013-01-21T15:16:21Z</dcterms:modified>
</cp:coreProperties>
</file>